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62" r:id="rId3"/>
    <p:sldId id="287" r:id="rId4"/>
    <p:sldId id="363" r:id="rId5"/>
    <p:sldId id="274" r:id="rId6"/>
    <p:sldId id="361" r:id="rId7"/>
    <p:sldId id="270" r:id="rId8"/>
    <p:sldId id="350" r:id="rId9"/>
    <p:sldId id="351" r:id="rId10"/>
    <p:sldId id="348" r:id="rId11"/>
    <p:sldId id="290" r:id="rId12"/>
    <p:sldId id="273" r:id="rId13"/>
    <p:sldId id="327" r:id="rId14"/>
    <p:sldId id="364" r:id="rId15"/>
    <p:sldId id="295" r:id="rId16"/>
    <p:sldId id="349" r:id="rId17"/>
    <p:sldId id="359" r:id="rId18"/>
    <p:sldId id="328" r:id="rId19"/>
    <p:sldId id="352" r:id="rId20"/>
    <p:sldId id="331" r:id="rId21"/>
    <p:sldId id="310" r:id="rId22"/>
    <p:sldId id="311" r:id="rId23"/>
    <p:sldId id="332" r:id="rId24"/>
    <p:sldId id="353" r:id="rId25"/>
    <p:sldId id="333" r:id="rId26"/>
    <p:sldId id="344" r:id="rId27"/>
    <p:sldId id="336" r:id="rId28"/>
    <p:sldId id="312" r:id="rId29"/>
    <p:sldId id="313" r:id="rId30"/>
    <p:sldId id="360" r:id="rId31"/>
    <p:sldId id="323" r:id="rId32"/>
    <p:sldId id="356" r:id="rId33"/>
    <p:sldId id="345" r:id="rId34"/>
    <p:sldId id="314" r:id="rId35"/>
    <p:sldId id="315" r:id="rId36"/>
    <p:sldId id="358" r:id="rId37"/>
    <p:sldId id="355" r:id="rId38"/>
    <p:sldId id="354" r:id="rId39"/>
    <p:sldId id="294" r:id="rId40"/>
    <p:sldId id="32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184BB2"/>
    <a:srgbClr val="7F7F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88" autoAdjust="0"/>
    <p:restoredTop sz="69130" autoAdjust="0"/>
  </p:normalViewPr>
  <p:slideViewPr>
    <p:cSldViewPr>
      <p:cViewPr>
        <p:scale>
          <a:sx n="70" d="100"/>
          <a:sy n="70" d="100"/>
        </p:scale>
        <p:origin x="-5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7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3" rIns="91427" bIns="4571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27" tIns="45713" rIns="91427" bIns="45713" rtlCol="0"/>
          <a:lstStyle>
            <a:lvl1pPr algn="r" fontAlgn="auto">
              <a:spcBef>
                <a:spcPts val="0"/>
              </a:spcBef>
              <a:spcAft>
                <a:spcPts val="0"/>
              </a:spcAft>
              <a:defRPr sz="1200">
                <a:latin typeface="+mn-lt"/>
                <a:cs typeface="+mn-cs"/>
              </a:defRPr>
            </a:lvl1pPr>
          </a:lstStyle>
          <a:p>
            <a:pPr>
              <a:defRPr/>
            </a:pPr>
            <a:fld id="{B4DB9A09-A733-47BE-9BD7-4F569035F754}" type="datetimeFigureOut">
              <a:rPr lang="en-US"/>
              <a:pPr>
                <a:defRPr/>
              </a:pPr>
              <a:t>6/8/2010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7" tIns="45713" rIns="91427" bIns="45713"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7" tIns="45713" rIns="91427" bIns="4571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27" tIns="45713" rIns="91427" bIns="4571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7" tIns="45713" rIns="91427" bIns="45713" rtlCol="0" anchor="b"/>
          <a:lstStyle>
            <a:lvl1pPr algn="r" fontAlgn="auto">
              <a:spcBef>
                <a:spcPts val="0"/>
              </a:spcBef>
              <a:spcAft>
                <a:spcPts val="0"/>
              </a:spcAft>
              <a:defRPr sz="1200">
                <a:latin typeface="+mn-lt"/>
                <a:cs typeface="+mn-cs"/>
              </a:defRPr>
            </a:lvl1pPr>
          </a:lstStyle>
          <a:p>
            <a:pPr>
              <a:defRPr/>
            </a:pPr>
            <a:fld id="{BFB9C7B2-98F8-40F7-B35C-AA7E3BD7A856}" type="slidenum">
              <a:rPr lang="en-US"/>
              <a:pPr>
                <a:defRPr/>
              </a:pPr>
              <a:t>‹#›</a:t>
            </a:fld>
            <a:endParaRPr lang="en-US" dirty="0"/>
          </a:p>
        </p:txBody>
      </p:sp>
      <p:pic>
        <p:nvPicPr>
          <p:cNvPr id="33800" name="Picture 2" descr="UNDGlogo_rgb_outlines"/>
          <p:cNvPicPr>
            <a:picLocks noChangeAspect="1" noChangeArrowheads="1"/>
          </p:cNvPicPr>
          <p:nvPr/>
        </p:nvPicPr>
        <p:blipFill>
          <a:blip r:embed="rId2"/>
          <a:srcRect/>
          <a:stretch>
            <a:fillRect/>
          </a:stretch>
        </p:blipFill>
        <p:spPr bwMode="auto">
          <a:xfrm>
            <a:off x="228600" y="8610600"/>
            <a:ext cx="2514600" cy="449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9AB55-A222-4343-A698-6E42616A00C7}" type="slidenum">
              <a:rPr lang="en-US" smtClean="0"/>
              <a:pPr fontAlgn="base">
                <a:spcBef>
                  <a:spcPct val="0"/>
                </a:spcBef>
                <a:spcAft>
                  <a:spcPct val="0"/>
                </a:spcAft>
                <a:defRPr/>
              </a:pPr>
              <a:t>1</a:t>
            </a:fld>
            <a:endParaRPr lang="en-US" dirty="0"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dirty="0" smtClean="0">
                <a:latin typeface="Arial" charset="0"/>
                <a:ea typeface="ＭＳ Ｐゴシック" pitchFamily="28" charset="-128"/>
                <a:cs typeface="Arial" charset="0"/>
              </a:rPr>
              <a:t>Main themes from recent UN reform discussions. The presentation will focus on the last point – UNDAF development and the new UNDAF Guidance Package.</a:t>
            </a:r>
          </a:p>
          <a:p>
            <a:pPr>
              <a:buFont typeface="Arial" pitchFamily="34" charset="0"/>
              <a:buNone/>
            </a:pPr>
            <a:endParaRPr lang="en-US" dirty="0" smtClean="0">
              <a:latin typeface="Arial" charset="0"/>
              <a:ea typeface="ＭＳ Ｐゴシック" pitchFamily="28" charset="-128"/>
              <a:cs typeface="Arial" charset="0"/>
            </a:endParaRPr>
          </a:p>
          <a:p>
            <a:pPr>
              <a:buFont typeface="Arial" pitchFamily="34" charset="0"/>
              <a:buChar char="•"/>
            </a:pPr>
            <a:r>
              <a:rPr lang="en-US" dirty="0" smtClean="0">
                <a:latin typeface="Arial" charset="0"/>
                <a:ea typeface="ＭＳ Ｐゴシック" pitchFamily="28" charset="-128"/>
                <a:cs typeface="Arial" charset="0"/>
              </a:rPr>
              <a:t> TCPR directives on system-wide coherence</a:t>
            </a:r>
          </a:p>
          <a:p>
            <a:pPr>
              <a:buFont typeface="Arial" pitchFamily="34" charset="0"/>
              <a:buChar char="•"/>
            </a:pPr>
            <a:r>
              <a:rPr lang="en-US" dirty="0" smtClean="0">
                <a:latin typeface="Arial" charset="0"/>
                <a:ea typeface="ＭＳ Ｐゴシック" pitchFamily="28" charset="-128"/>
                <a:cs typeface="Arial" charset="0"/>
              </a:rPr>
              <a:t> 2 tracks to advance reform: </a:t>
            </a:r>
            <a:r>
              <a:rPr lang="en-US" dirty="0" err="1" smtClean="0">
                <a:latin typeface="Arial" charset="0"/>
                <a:ea typeface="ＭＳ Ｐゴシック" pitchFamily="28" charset="-128"/>
                <a:cs typeface="Arial" charset="0"/>
              </a:rPr>
              <a:t>DaO</a:t>
            </a:r>
            <a:r>
              <a:rPr lang="en-US" dirty="0" smtClean="0">
                <a:latin typeface="Arial" charset="0"/>
                <a:ea typeface="ＭＳ Ｐゴシック" pitchFamily="28" charset="-128"/>
                <a:cs typeface="Arial" charset="0"/>
              </a:rPr>
              <a:t> &amp; UNDAF roll outs</a:t>
            </a:r>
          </a:p>
          <a:p>
            <a:pPr>
              <a:buFont typeface="Arial" pitchFamily="34" charset="0"/>
              <a:buChar char="•"/>
            </a:pPr>
            <a:r>
              <a:rPr lang="en-US" dirty="0" smtClean="0">
                <a:latin typeface="Arial" charset="0"/>
                <a:ea typeface="ＭＳ Ｐゴシック" pitchFamily="28" charset="-128"/>
                <a:cs typeface="Arial" charset="0"/>
              </a:rPr>
              <a:t> Management and Accountability Framework</a:t>
            </a:r>
          </a:p>
          <a:p>
            <a:pPr>
              <a:buFont typeface="Arial" pitchFamily="34" charset="0"/>
              <a:buChar char="•"/>
            </a:pPr>
            <a:r>
              <a:rPr lang="en-US" dirty="0" smtClean="0">
                <a:latin typeface="Arial" charset="0"/>
                <a:ea typeface="ＭＳ Ｐゴシック" pitchFamily="28" charset="-128"/>
                <a:cs typeface="Arial" charset="0"/>
              </a:rPr>
              <a:t> Enhanced regional UNDG teams support</a:t>
            </a:r>
          </a:p>
          <a:p>
            <a:pPr>
              <a:buFont typeface="Arial" pitchFamily="34" charset="0"/>
              <a:buChar char="•"/>
            </a:pPr>
            <a:r>
              <a:rPr lang="en-US" dirty="0" smtClean="0">
                <a:latin typeface="Arial" charset="0"/>
                <a:ea typeface="ＭＳ Ｐゴシック" pitchFamily="28" charset="-128"/>
                <a:cs typeface="Arial" charset="0"/>
              </a:rPr>
              <a:t> Strengthened RC/UNCT performance appraisals and improved UNDG Toolkit</a:t>
            </a:r>
          </a:p>
          <a:p>
            <a:pPr>
              <a:buFont typeface="Arial" pitchFamily="34" charset="0"/>
              <a:buChar char="•"/>
            </a:pPr>
            <a:r>
              <a:rPr lang="en-US" dirty="0" smtClean="0">
                <a:latin typeface="Arial" charset="0"/>
                <a:ea typeface="ＭＳ Ｐゴシック" pitchFamily="28" charset="-128"/>
                <a:cs typeface="Arial" charset="0"/>
              </a:rPr>
              <a:t> UNDAF development and the new UNDAF Guidance Package</a:t>
            </a:r>
          </a:p>
          <a:p>
            <a:pPr>
              <a:buFont typeface="Arial" pitchFamily="34" charset="0"/>
              <a:buNone/>
            </a:pPr>
            <a:endParaRPr lang="en-US" dirty="0" smtClean="0">
              <a:latin typeface="Arial" charset="0"/>
              <a:ea typeface="ＭＳ Ｐゴシック" pitchFamily="28" charset="-128"/>
              <a:cs typeface="Arial" charset="0"/>
            </a:endParaRPr>
          </a:p>
          <a:p>
            <a:pPr>
              <a:buFont typeface="Arial" pitchFamily="34" charset="0"/>
              <a:buNone/>
            </a:pPr>
            <a:r>
              <a:rPr lang="en-US" u="sng" dirty="0" smtClean="0">
                <a:latin typeface="Arial" charset="0"/>
                <a:ea typeface="ＭＳ Ｐゴシック" pitchFamily="28" charset="-128"/>
                <a:cs typeface="Arial" charset="0"/>
              </a:rPr>
              <a:t>Context</a:t>
            </a:r>
            <a:r>
              <a:rPr lang="en-US" dirty="0" smtClean="0">
                <a:latin typeface="Arial" charset="0"/>
                <a:ea typeface="ＭＳ Ｐゴシック" pitchFamily="28" charset="-128"/>
                <a:cs typeface="Arial" charset="0"/>
              </a:rPr>
              <a:t>: In the regional workshops, this presentation will fall (in the first session of the first day) after a presentation on the status of UN Reform discussions, and before subsequent in-depth sessions presentations on different aspects of this presentation. In this sense, this presentation provides an overview of everything that will be discussed in the workshop. The presenter should therefore aim to make the transition from UN Reform to UNDAF.</a:t>
            </a:r>
          </a:p>
          <a:p>
            <a:pPr eaLnBrk="1" hangingPunct="1">
              <a:spcBef>
                <a:spcPct val="0"/>
              </a:spcBef>
            </a:pPr>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Arial" pitchFamily="34" charset="0"/>
                <a:ea typeface="+mn-ea"/>
                <a:cs typeface="Arial" pitchFamily="34" charset="0"/>
              </a:rPr>
              <a:t>The UNDG has endorsed the Management and Accountability System for the UN Development and RC System, which provides an overview of the agreed responsibilities and accountabilities, including in the context of UNDAF.</a:t>
            </a:r>
          </a:p>
          <a:p>
            <a:endParaRPr lang="en-GB" sz="1200" kern="1200" dirty="0" smtClean="0">
              <a:solidFill>
                <a:schemeClr val="tx1"/>
              </a:solidFill>
              <a:latin typeface="Arial" pitchFamily="34" charset="0"/>
              <a:ea typeface="+mn-ea"/>
              <a:cs typeface="Arial" pitchFamily="34" charset="0"/>
            </a:endParaRPr>
          </a:p>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16E7FF3-332F-4612-9A41-1E6D8DC676D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284163" lvl="0" indent="-284163" eaLnBrk="1" hangingPunct="1">
              <a:spcBef>
                <a:spcPct val="20000"/>
              </a:spcBef>
              <a:buFont typeface="Arial" charset="0"/>
              <a:buNone/>
            </a:pPr>
            <a:r>
              <a:rPr lang="en-GB" sz="1200" kern="1200" dirty="0" smtClean="0">
                <a:solidFill>
                  <a:schemeClr val="tx1"/>
                </a:solidFill>
                <a:latin typeface="Arial" pitchFamily="34" charset="0"/>
                <a:ea typeface="+mn-ea"/>
                <a:cs typeface="Arial" pitchFamily="34" charset="0"/>
              </a:rPr>
              <a:t>There are 4 main steps in the process of developing an UNDAF. These are (1) Roadmap (2) Country Analysis (3) Strategic Planning (4) Monitoring &amp;</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Evaluation. </a:t>
            </a:r>
            <a:r>
              <a:rPr lang="en-GB" sz="1200" u="sng" kern="1200" dirty="0" smtClean="0">
                <a:solidFill>
                  <a:schemeClr val="tx1"/>
                </a:solidFill>
                <a:latin typeface="Arial" pitchFamily="34" charset="0"/>
                <a:ea typeface="+mn-ea"/>
                <a:cs typeface="Arial" pitchFamily="34" charset="0"/>
              </a:rPr>
              <a:t>While these steps are mandatory, </a:t>
            </a:r>
            <a:r>
              <a:rPr lang="en-GB" sz="1200" u="sng" kern="1200" dirty="0" err="1" smtClean="0">
                <a:solidFill>
                  <a:schemeClr val="tx1"/>
                </a:solidFill>
                <a:latin typeface="Arial" pitchFamily="34" charset="0"/>
                <a:ea typeface="+mn-ea"/>
                <a:cs typeface="Arial" pitchFamily="34" charset="0"/>
              </a:rPr>
              <a:t>UNCTs</a:t>
            </a:r>
            <a:r>
              <a:rPr lang="en-GB" sz="1200" u="sng" kern="1200" dirty="0" smtClean="0">
                <a:solidFill>
                  <a:schemeClr val="tx1"/>
                </a:solidFill>
                <a:latin typeface="Arial" pitchFamily="34" charset="0"/>
                <a:ea typeface="+mn-ea"/>
                <a:cs typeface="Arial" pitchFamily="34" charset="0"/>
              </a:rPr>
              <a:t> may undertake each step in a flexible manner in response to the national context </a:t>
            </a:r>
            <a:r>
              <a:rPr lang="en-GB" sz="1200" kern="1200" dirty="0" smtClean="0">
                <a:solidFill>
                  <a:schemeClr val="tx1"/>
                </a:solidFill>
                <a:latin typeface="Arial" pitchFamily="34" charset="0"/>
                <a:ea typeface="+mn-ea"/>
                <a:cs typeface="Arial" pitchFamily="34" charset="0"/>
              </a:rPr>
              <a:t>and with a view to meeting the minimum requirements.</a:t>
            </a:r>
            <a:endParaRPr lang="en-US" dirty="0" smtClean="0">
              <a:solidFill>
                <a:srgbClr val="000000"/>
              </a:solidFill>
              <a:latin typeface="Arial" charset="0"/>
              <a:cs typeface="Arial" charset="0"/>
            </a:endParaRPr>
          </a:p>
          <a:p>
            <a:pPr marL="741363" lvl="1" indent="-284163" eaLnBrk="1" hangingPunct="1">
              <a:spcBef>
                <a:spcPct val="20000"/>
              </a:spcBef>
              <a:buFont typeface="Arial" charset="0"/>
              <a:buChar char="–"/>
            </a:pPr>
            <a:endParaRPr lang="en-US" dirty="0" smtClean="0">
              <a:solidFill>
                <a:srgbClr val="000000"/>
              </a:solidFill>
              <a:latin typeface="Arial" charset="0"/>
              <a:cs typeface="Arial" charset="0"/>
            </a:endParaRPr>
          </a:p>
          <a:p>
            <a:pPr marL="741363" lvl="1" indent="-284163" eaLnBrk="1" hangingPunct="1">
              <a:spcBef>
                <a:spcPct val="20000"/>
              </a:spcBef>
              <a:buFont typeface="Arial" charset="0"/>
              <a:buChar char="–"/>
            </a:pPr>
            <a:r>
              <a:rPr lang="en-US" dirty="0" smtClean="0">
                <a:solidFill>
                  <a:srgbClr val="000000"/>
                </a:solidFill>
                <a:latin typeface="Arial" charset="0"/>
                <a:cs typeface="Arial" charset="0"/>
              </a:rPr>
              <a:t>Roadmap must be developed for preparation of UNDAF</a:t>
            </a:r>
          </a:p>
          <a:p>
            <a:pPr marL="741363" lvl="1" indent="-284163" eaLnBrk="1" hangingPunct="1">
              <a:spcBef>
                <a:spcPct val="20000"/>
              </a:spcBef>
              <a:buFont typeface="Arial" charset="0"/>
              <a:buChar char="–"/>
            </a:pPr>
            <a:r>
              <a:rPr lang="en-US" dirty="0" smtClean="0">
                <a:solidFill>
                  <a:srgbClr val="000000"/>
                </a:solidFill>
                <a:latin typeface="Arial" charset="0"/>
                <a:cs typeface="Arial" charset="0"/>
              </a:rPr>
              <a:t>Country analysis must inform strategic planning of UNDAF</a:t>
            </a:r>
          </a:p>
          <a:p>
            <a:pPr marL="741363" lvl="1" indent="-284163" eaLnBrk="1" hangingPunct="1">
              <a:spcBef>
                <a:spcPct val="20000"/>
              </a:spcBef>
              <a:buFont typeface="Arial" charset="0"/>
              <a:buChar char="–"/>
            </a:pPr>
            <a:r>
              <a:rPr lang="en-US" dirty="0" smtClean="0">
                <a:solidFill>
                  <a:srgbClr val="000000"/>
                </a:solidFill>
                <a:latin typeface="Arial" charset="0"/>
                <a:cs typeface="Arial" charset="0"/>
              </a:rPr>
              <a:t>Strategic Planning: a results matrix for every UNDAF is a must</a:t>
            </a:r>
          </a:p>
          <a:p>
            <a:pPr marL="741363" lvl="1" indent="-284163" eaLnBrk="1" hangingPunct="1">
              <a:spcBef>
                <a:spcPct val="20000"/>
              </a:spcBef>
              <a:buFont typeface="Arial" charset="0"/>
              <a:buChar char="–"/>
            </a:pPr>
            <a:r>
              <a:rPr lang="en-US" dirty="0" smtClean="0">
                <a:solidFill>
                  <a:srgbClr val="000000"/>
                </a:solidFill>
                <a:latin typeface="Arial" charset="0"/>
                <a:cs typeface="Arial" charset="0"/>
              </a:rPr>
              <a:t>M&amp;E: M&amp;E plan, annual review process, evaluation required</a:t>
            </a:r>
          </a:p>
          <a:p>
            <a:pPr marL="284163" lvl="0" indent="-284163" eaLnBrk="1" hangingPunct="1">
              <a:spcBef>
                <a:spcPct val="20000"/>
              </a:spcBef>
              <a:buFont typeface="Arial" charset="0"/>
              <a:buNone/>
            </a:pPr>
            <a:endParaRPr lang="en-US" dirty="0" smtClean="0">
              <a:solidFill>
                <a:srgbClr val="000000"/>
              </a:solidFill>
              <a:latin typeface="Arial" charset="0"/>
              <a:cs typeface="Arial" charset="0"/>
            </a:endParaRPr>
          </a:p>
          <a:p>
            <a:pPr marL="284163" lvl="0" indent="-284163" eaLnBrk="1" hangingPunct="1">
              <a:spcBef>
                <a:spcPct val="20000"/>
              </a:spcBef>
              <a:buFont typeface="Arial" charset="0"/>
              <a:buNone/>
            </a:pPr>
            <a:r>
              <a:rPr lang="en-US" b="1" dirty="0" smtClean="0">
                <a:solidFill>
                  <a:srgbClr val="000000"/>
                </a:solidFill>
                <a:latin typeface="Arial" charset="0"/>
                <a:cs typeface="Arial" charset="0"/>
              </a:rPr>
              <a:t>Mandatory</a:t>
            </a:r>
            <a:r>
              <a:rPr lang="en-US" b="1" baseline="0" dirty="0" smtClean="0">
                <a:solidFill>
                  <a:srgbClr val="000000"/>
                </a:solidFill>
                <a:latin typeface="Arial" charset="0"/>
                <a:cs typeface="Arial" charset="0"/>
              </a:rPr>
              <a:t> vs. Flexibility</a:t>
            </a:r>
            <a:r>
              <a:rPr lang="en-US" baseline="0" dirty="0" smtClean="0">
                <a:solidFill>
                  <a:srgbClr val="000000"/>
                </a:solidFill>
                <a:latin typeface="Arial" charset="0"/>
                <a:cs typeface="Arial" charset="0"/>
              </a:rPr>
              <a:t>. UNCTs have emphasized the need for flexibility in UNDAF programming processes. The new guidance states that these four steps are mandatory as well as mainstreaming the 5 programming principles. It is importance to strike a balance between what is mandatory and why the new guidance is more flexible. It is key to stress that while the steps are mandatory the UNCT has the flexibility in how it chooses to implement them. </a:t>
            </a:r>
          </a:p>
          <a:p>
            <a:pPr marL="284163" lvl="0" indent="-284163" eaLnBrk="1" hangingPunct="1">
              <a:spcBef>
                <a:spcPct val="20000"/>
              </a:spcBef>
              <a:buFont typeface="Arial" charset="0"/>
              <a:buNone/>
            </a:pPr>
            <a:endParaRPr lang="en-US" baseline="0" dirty="0" smtClean="0">
              <a:solidFill>
                <a:srgbClr val="000000"/>
              </a:solidFill>
              <a:latin typeface="Arial" charset="0"/>
              <a:cs typeface="Arial" charset="0"/>
            </a:endParaRPr>
          </a:p>
          <a:p>
            <a:pPr marL="284163" lvl="0" indent="-284163" eaLnBrk="1" hangingPunct="1">
              <a:spcBef>
                <a:spcPct val="20000"/>
              </a:spcBef>
              <a:buFont typeface="Arial" charset="0"/>
              <a:buNone/>
            </a:pPr>
            <a:r>
              <a:rPr lang="en-US" b="1" baseline="0" dirty="0" smtClean="0">
                <a:solidFill>
                  <a:srgbClr val="000000"/>
                </a:solidFill>
                <a:latin typeface="Arial" charset="0"/>
                <a:cs typeface="Arial" charset="0"/>
              </a:rPr>
              <a:t>NB</a:t>
            </a:r>
            <a:r>
              <a:rPr lang="en-US" baseline="0" dirty="0" smtClean="0">
                <a:solidFill>
                  <a:srgbClr val="000000"/>
                </a:solidFill>
                <a:latin typeface="Arial" charset="0"/>
                <a:cs typeface="Arial" charset="0"/>
              </a:rPr>
              <a:t>: UNCT should not understand ‘flexibility’  to mean ‘it is not necessary’.</a:t>
            </a:r>
          </a:p>
          <a:p>
            <a:pPr marL="284163" lvl="0" indent="-284163" eaLnBrk="1" hangingPunct="1">
              <a:spcBef>
                <a:spcPct val="20000"/>
              </a:spcBef>
              <a:buFont typeface="Arial" charset="0"/>
              <a:buNone/>
            </a:pPr>
            <a:endParaRPr lang="en-US" baseline="0" dirty="0" smtClean="0">
              <a:solidFill>
                <a:srgbClr val="000000"/>
              </a:solidFill>
              <a:latin typeface="Arial" charset="0"/>
              <a:cs typeface="Arial" charset="0"/>
            </a:endParaRPr>
          </a:p>
          <a:p>
            <a:pPr marL="284163" lvl="0" indent="-284163" eaLnBrk="1" hangingPunct="1">
              <a:spcBef>
                <a:spcPct val="20000"/>
              </a:spcBef>
              <a:buFont typeface="Arial" charset="0"/>
              <a:buNone/>
            </a:pPr>
            <a:endParaRPr lang="en-US" baseline="0" dirty="0" smtClean="0">
              <a:solidFill>
                <a:srgbClr val="000000"/>
              </a:solidFill>
              <a:latin typeface="Arial" charset="0"/>
              <a:cs typeface="Arial" charset="0"/>
            </a:endParaRPr>
          </a:p>
          <a:p>
            <a:pPr marL="284163" lvl="0" indent="-284163" eaLnBrk="1" hangingPunct="1">
              <a:spcBef>
                <a:spcPct val="20000"/>
              </a:spcBef>
              <a:buFont typeface="Arial" charset="0"/>
              <a:buNone/>
            </a:pPr>
            <a:endParaRPr lang="en-US" baseline="0" dirty="0" smtClean="0">
              <a:solidFill>
                <a:srgbClr val="000000"/>
              </a:solidFill>
              <a:latin typeface="Arial" charset="0"/>
              <a:cs typeface="Arial" charset="0"/>
            </a:endParaRPr>
          </a:p>
          <a:p>
            <a:pPr marL="284163" lvl="0" indent="-284163" eaLnBrk="1" hangingPunct="1">
              <a:spcBef>
                <a:spcPct val="20000"/>
              </a:spcBef>
              <a:buFont typeface="Arial" charset="0"/>
              <a:buNone/>
            </a:pPr>
            <a:endParaRPr lang="en-US" baseline="0" dirty="0" smtClean="0">
              <a:solidFill>
                <a:srgbClr val="000000"/>
              </a:solidFill>
              <a:latin typeface="Arial" charset="0"/>
              <a:cs typeface="Arial" charset="0"/>
            </a:endParaRPr>
          </a:p>
          <a:p>
            <a:pPr marL="284163" lvl="0" indent="-284163" eaLnBrk="1" hangingPunct="1">
              <a:spcBef>
                <a:spcPct val="20000"/>
              </a:spcBef>
              <a:buFont typeface="Arial" charset="0"/>
              <a:buNone/>
            </a:pPr>
            <a:endParaRPr lang="en-US" dirty="0" smtClean="0">
              <a:solidFill>
                <a:srgbClr val="000000"/>
              </a:solidFill>
              <a:latin typeface="Arial" charset="0"/>
              <a:cs typeface="Arial" charset="0"/>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2CE716-59F8-4822-A440-78CAED8C9B86}"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28600" indent="-228600" eaLnBrk="1" fontAlgn="auto" hangingPunct="1">
              <a:spcBef>
                <a:spcPts val="0"/>
              </a:spcBef>
              <a:spcAft>
                <a:spcPts val="0"/>
              </a:spcAft>
              <a:buAutoNum type="arabicPeriod"/>
              <a:defRPr/>
            </a:pPr>
            <a:r>
              <a:rPr lang="en-GB" b="0" dirty="0" smtClean="0">
                <a:latin typeface="+mn-lt"/>
                <a:cs typeface="+mn-cs"/>
              </a:rPr>
              <a:t>Set out</a:t>
            </a:r>
            <a:r>
              <a:rPr lang="en-GB" b="0" baseline="0" dirty="0" smtClean="0">
                <a:latin typeface="+mn-lt"/>
                <a:cs typeface="+mn-cs"/>
              </a:rPr>
              <a:t> a plan that includes all steps of the process: country analysis; strategic planning; M&amp;E.</a:t>
            </a:r>
          </a:p>
          <a:p>
            <a:pPr marL="228600" indent="-228600" eaLnBrk="1" fontAlgn="auto" hangingPunct="1">
              <a:spcBef>
                <a:spcPts val="0"/>
              </a:spcBef>
              <a:spcAft>
                <a:spcPts val="0"/>
              </a:spcAft>
              <a:buAutoNum type="arabicPeriod"/>
              <a:defRPr/>
            </a:pPr>
            <a:r>
              <a:rPr lang="en-GB" b="0" baseline="0" dirty="0" smtClean="0">
                <a:latin typeface="+mn-lt"/>
                <a:cs typeface="+mn-cs"/>
              </a:rPr>
              <a:t>Role of partners and first look at costs</a:t>
            </a:r>
          </a:p>
          <a:p>
            <a:pPr marL="228600" indent="-228600" eaLnBrk="1" fontAlgn="auto" hangingPunct="1">
              <a:spcBef>
                <a:spcPts val="0"/>
              </a:spcBef>
              <a:spcAft>
                <a:spcPts val="0"/>
              </a:spcAft>
              <a:buAutoNum type="arabicPeriod"/>
              <a:defRPr/>
            </a:pPr>
            <a:r>
              <a:rPr lang="en-GB" b="0" baseline="0" dirty="0" smtClean="0">
                <a:latin typeface="+mn-lt"/>
                <a:cs typeface="+mn-cs"/>
              </a:rPr>
              <a:t>Ensure a consultative and inclusive process</a:t>
            </a:r>
          </a:p>
          <a:p>
            <a:pPr marL="228600" indent="-228600" eaLnBrk="1" fontAlgn="auto" hangingPunct="1">
              <a:spcBef>
                <a:spcPts val="0"/>
              </a:spcBef>
              <a:spcAft>
                <a:spcPts val="0"/>
              </a:spcAft>
              <a:buAutoNum type="arabicPeriod"/>
              <a:defRPr/>
            </a:pPr>
            <a:r>
              <a:rPr lang="en-GB" b="0" baseline="0" dirty="0" smtClean="0">
                <a:latin typeface="+mn-lt"/>
                <a:cs typeface="+mn-cs"/>
              </a:rPr>
              <a:t>Ensure alignment with national planning cycle</a:t>
            </a:r>
            <a:endParaRPr lang="en-GB" b="0" dirty="0" smtClean="0">
              <a:latin typeface="+mn-lt"/>
              <a:cs typeface="+mn-cs"/>
            </a:endParaRPr>
          </a:p>
          <a:p>
            <a:pPr eaLnBrk="1" fontAlgn="auto" hangingPunct="1">
              <a:spcBef>
                <a:spcPts val="0"/>
              </a:spcBef>
              <a:spcAft>
                <a:spcPts val="0"/>
              </a:spcAft>
              <a:defRPr/>
            </a:pPr>
            <a:endParaRPr lang="en-GB" b="1" dirty="0" smtClean="0">
              <a:latin typeface="+mn-lt"/>
              <a:cs typeface="+mn-cs"/>
            </a:endParaRPr>
          </a:p>
          <a:p>
            <a:pPr eaLnBrk="1" fontAlgn="auto" hangingPunct="1">
              <a:spcBef>
                <a:spcPts val="0"/>
              </a:spcBef>
              <a:spcAft>
                <a:spcPts val="0"/>
              </a:spcAft>
              <a:defRPr/>
            </a:pPr>
            <a:r>
              <a:rPr lang="en-GB" b="1" dirty="0" smtClean="0">
                <a:latin typeface="+mn-lt"/>
                <a:cs typeface="+mn-cs"/>
              </a:rPr>
              <a:t>Timeline: </a:t>
            </a:r>
            <a:r>
              <a:rPr lang="en-GB" dirty="0" smtClean="0">
                <a:latin typeface="+mn-lt"/>
                <a:cs typeface="+mn-cs"/>
              </a:rPr>
              <a:t>Potentially significant reduction in the current timeline of 24 months. ExCOM agencies are recommended to urgently address the issue of reducing the timeline of country programme document approval process, with their respective Executive Boards. This will ensure that the agency-specific programming cycle is harmonized with the UNDAF cycle, and thereby, the national planning cycle.</a:t>
            </a:r>
          </a:p>
          <a:p>
            <a:pPr eaLnBrk="1" fontAlgn="auto" hangingPunct="1">
              <a:spcBef>
                <a:spcPts val="0"/>
              </a:spcBef>
              <a:spcAft>
                <a:spcPts val="0"/>
              </a:spcAft>
              <a:defRPr/>
            </a:pPr>
            <a:endParaRPr lang="en-GB" dirty="0" smtClean="0">
              <a:latin typeface="+mn-lt"/>
              <a:cs typeface="+mn-cs"/>
            </a:endParaRPr>
          </a:p>
          <a:p>
            <a:pPr eaLnBrk="1" fontAlgn="auto" hangingPunct="1">
              <a:spcBef>
                <a:spcPts val="0"/>
              </a:spcBef>
              <a:spcAft>
                <a:spcPts val="0"/>
              </a:spcAft>
              <a:defRPr/>
            </a:pPr>
            <a:r>
              <a:rPr lang="en-US" b="1" dirty="0" smtClean="0">
                <a:latin typeface="+mn-lt"/>
                <a:cs typeface="+mn-cs"/>
              </a:rPr>
              <a:t>NB</a:t>
            </a:r>
            <a:r>
              <a:rPr lang="en-US" dirty="0" smtClean="0">
                <a:latin typeface="+mn-lt"/>
                <a:cs typeface="+mn-cs"/>
              </a:rPr>
              <a:t>:</a:t>
            </a:r>
            <a:r>
              <a:rPr lang="en-US" baseline="0" dirty="0" smtClean="0">
                <a:latin typeface="+mn-lt"/>
                <a:cs typeface="+mn-cs"/>
              </a:rPr>
              <a:t> Currently the only inflexible aspect of the UNDAF timeline is the required agency submission of their country </a:t>
            </a:r>
            <a:r>
              <a:rPr lang="en-US" baseline="0" dirty="0" err="1" smtClean="0">
                <a:latin typeface="+mn-lt"/>
                <a:cs typeface="+mn-cs"/>
              </a:rPr>
              <a:t>programme</a:t>
            </a:r>
            <a:r>
              <a:rPr lang="en-US" baseline="0" dirty="0" smtClean="0">
                <a:latin typeface="+mn-lt"/>
                <a:cs typeface="+mn-cs"/>
              </a:rPr>
              <a:t> documents to their respective governing bodies. This is generally required by March of the last year of the programming cycle. UNCTs need to take this into consideration when laying out their road maps.</a:t>
            </a:r>
            <a:endParaRPr lang="en-US" dirty="0" smtClean="0">
              <a:latin typeface="+mn-lt"/>
              <a:cs typeface="+mn-cs"/>
            </a:endParaRPr>
          </a:p>
          <a:p>
            <a:pPr eaLnBrk="1" fontAlgn="auto" hangingPunct="1">
              <a:spcBef>
                <a:spcPts val="0"/>
              </a:spcBef>
              <a:spcAft>
                <a:spcPts val="0"/>
              </a:spcAft>
              <a:defRPr/>
            </a:pPr>
            <a:endParaRPr lang="en-US" b="1" dirty="0" smtClean="0">
              <a:latin typeface="+mn-lt"/>
              <a:cs typeface="+mn-cs"/>
            </a:endParaRPr>
          </a:p>
          <a:p>
            <a:pPr eaLnBrk="1" fontAlgn="auto" hangingPunct="1">
              <a:spcBef>
                <a:spcPts val="0"/>
              </a:spcBef>
              <a:spcAft>
                <a:spcPts val="0"/>
              </a:spcAft>
              <a:defRPr/>
            </a:pPr>
            <a:r>
              <a:rPr lang="en-GB" b="1" dirty="0" smtClean="0">
                <a:latin typeface="+mn-lt"/>
                <a:cs typeface="+mn-cs"/>
              </a:rPr>
              <a:t>Flexible mechanisms:</a:t>
            </a:r>
            <a:r>
              <a:rPr lang="en-GB" dirty="0" smtClean="0">
                <a:latin typeface="+mn-lt"/>
                <a:cs typeface="+mn-cs"/>
              </a:rPr>
              <a:t>UNCTs are given flexibility to identify appropriate coordination mechanisms and consultative processes, with all stakeholders for drafting, reviewing and validating the UNDAF. </a:t>
            </a:r>
          </a:p>
          <a:p>
            <a:pPr lvl="1" eaLnBrk="1" fontAlgn="auto" hangingPunct="1">
              <a:spcBef>
                <a:spcPts val="0"/>
              </a:spcBef>
              <a:spcAft>
                <a:spcPts val="0"/>
              </a:spcAft>
              <a:defRPr/>
            </a:pPr>
            <a:endParaRPr lang="en-US" sz="1400" dirty="0" smtClean="0">
              <a:latin typeface="+mn-lt"/>
              <a:cs typeface="+mn-cs"/>
            </a:endParaRPr>
          </a:p>
          <a:p>
            <a:pPr eaLnBrk="1" fontAlgn="auto" hangingPunct="1">
              <a:spcBef>
                <a:spcPts val="0"/>
              </a:spcBef>
              <a:spcAft>
                <a:spcPts val="0"/>
              </a:spcAft>
              <a:defRPr/>
            </a:pPr>
            <a:endParaRPr lang="en-GB" dirty="0" smtClean="0">
              <a:latin typeface="+mn-lt"/>
              <a:cs typeface="+mn-cs"/>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49782-AE00-48E8-9026-A84C56389530}"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0" eaLnBrk="1" fontAlgn="auto" hangingPunct="1">
              <a:spcBef>
                <a:spcPts val="0"/>
              </a:spcBef>
              <a:spcAft>
                <a:spcPts val="0"/>
              </a:spcAft>
              <a:buFont typeface="Arial" pitchFamily="34" charset="0"/>
              <a:buChar char="•"/>
              <a:defRPr/>
            </a:pPr>
            <a:r>
              <a:rPr lang="en-US" sz="1400" dirty="0" smtClean="0">
                <a:latin typeface="+mn-lt"/>
                <a:cs typeface="+mn-cs"/>
              </a:rPr>
              <a:t> For</a:t>
            </a:r>
            <a:r>
              <a:rPr lang="en-US" sz="1400" baseline="0" dirty="0" smtClean="0">
                <a:latin typeface="+mn-lt"/>
                <a:cs typeface="+mn-cs"/>
              </a:rPr>
              <a:t> the sake of flexibility, as indicated in TCPR and UNCT feedback, the 24 month timeline that used to appear in the 2009 guidelines have been removed. The only ‘</a:t>
            </a:r>
            <a:r>
              <a:rPr lang="en-US" sz="1400" baseline="0" dirty="0" err="1" smtClean="0">
                <a:latin typeface="+mn-lt"/>
                <a:cs typeface="+mn-cs"/>
              </a:rPr>
              <a:t>timelines’</a:t>
            </a:r>
            <a:r>
              <a:rPr lang="en-US" sz="1400" baseline="0" dirty="0" smtClean="0">
                <a:latin typeface="+mn-lt"/>
                <a:cs typeface="+mn-cs"/>
              </a:rPr>
              <a:t> per se that UNCT must consider are (1) national planning timeline/processes and (2) agency specific requirements for submission and approval of their respective country </a:t>
            </a:r>
            <a:r>
              <a:rPr lang="en-US" sz="1400" baseline="0" dirty="0" err="1" smtClean="0">
                <a:latin typeface="+mn-lt"/>
                <a:cs typeface="+mn-cs"/>
              </a:rPr>
              <a:t>programmes</a:t>
            </a:r>
            <a:r>
              <a:rPr lang="en-US" sz="1400" baseline="0" dirty="0" smtClean="0">
                <a:latin typeface="+mn-lt"/>
                <a:cs typeface="+mn-cs"/>
              </a:rPr>
              <a:t> to their governing bodies.</a:t>
            </a:r>
          </a:p>
          <a:p>
            <a:pPr lvl="0" eaLnBrk="1" fontAlgn="auto" hangingPunct="1">
              <a:spcBef>
                <a:spcPts val="0"/>
              </a:spcBef>
              <a:spcAft>
                <a:spcPts val="0"/>
              </a:spcAft>
              <a:buFont typeface="Arial" pitchFamily="34" charset="0"/>
              <a:buNone/>
              <a:defRPr/>
            </a:pPr>
            <a:endParaRPr lang="en-US" sz="1400" baseline="0" dirty="0" smtClean="0">
              <a:latin typeface="+mn-lt"/>
              <a:cs typeface="+mn-cs"/>
            </a:endParaRPr>
          </a:p>
          <a:p>
            <a:pPr lvl="0" eaLnBrk="1" fontAlgn="auto" hangingPunct="1">
              <a:spcBef>
                <a:spcPts val="0"/>
              </a:spcBef>
              <a:spcAft>
                <a:spcPts val="0"/>
              </a:spcAft>
              <a:buFont typeface="Arial" pitchFamily="34" charset="0"/>
              <a:buChar char="•"/>
              <a:defRPr/>
            </a:pPr>
            <a:r>
              <a:rPr lang="en-US" sz="1400" baseline="0" dirty="0" smtClean="0">
                <a:latin typeface="+mn-lt"/>
                <a:cs typeface="+mn-cs"/>
              </a:rPr>
              <a:t> Emphasize that despite the flexibility, UNCT should not underestimate the time and dedication needed to conduct the UNDAF process. NB: allow ample time to get things done.</a:t>
            </a:r>
            <a:endParaRPr lang="en-US" sz="1400" dirty="0" smtClean="0">
              <a:latin typeface="+mn-lt"/>
              <a:cs typeface="+mn-cs"/>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86B08-C28A-43F3-9CBA-EFCE93354DEA}"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0" eaLnBrk="1" fontAlgn="auto" hangingPunct="1">
              <a:spcBef>
                <a:spcPts val="0"/>
              </a:spcBef>
              <a:spcAft>
                <a:spcPts val="0"/>
              </a:spcAft>
              <a:buFont typeface="Arial" pitchFamily="34" charset="0"/>
              <a:buNone/>
              <a:defRPr/>
            </a:pPr>
            <a:endParaRPr lang="en-US" sz="1400" dirty="0" smtClean="0">
              <a:latin typeface="+mn-lt"/>
              <a:cs typeface="+mn-cs"/>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86B08-C28A-43F3-9CBA-EFCE93354DEA}"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lvl="1" eaLnBrk="1" hangingPunct="1">
              <a:lnSpc>
                <a:spcPct val="90000"/>
              </a:lnSpc>
              <a:spcBef>
                <a:spcPct val="0"/>
              </a:spcBef>
            </a:pPr>
            <a:endParaRPr lang="en-US" sz="1400" dirty="0" smtClean="0">
              <a:latin typeface="Calibri" pitchFamily="34" charset="0"/>
              <a:cs typeface="Arial" charset="0"/>
            </a:endParaRPr>
          </a:p>
          <a:p>
            <a:pPr eaLnBrk="1" hangingPunct="1">
              <a:lnSpc>
                <a:spcPct val="90000"/>
              </a:lnSpc>
              <a:spcBef>
                <a:spcPct val="0"/>
              </a:spcBef>
            </a:pPr>
            <a:r>
              <a:rPr lang="en-GB" sz="1200" kern="1200" dirty="0" smtClean="0">
                <a:solidFill>
                  <a:schemeClr val="tx1"/>
                </a:solidFill>
                <a:latin typeface="+mn-lt"/>
                <a:ea typeface="+mn-ea"/>
                <a:cs typeface="Arial" pitchFamily="34" charset="0"/>
              </a:rPr>
              <a:t>In order to ensure ownership, leadership and full participation of national authorities in all phases of the programming process, the UNCT determines whether a common country assessment is necessary or whether it can select any other option. The purpose of the </a:t>
            </a:r>
            <a:r>
              <a:rPr lang="en-GB" sz="1200" kern="1200" dirty="0" err="1" smtClean="0">
                <a:solidFill>
                  <a:schemeClr val="tx1"/>
                </a:solidFill>
                <a:latin typeface="+mn-lt"/>
                <a:ea typeface="+mn-ea"/>
                <a:cs typeface="Arial" pitchFamily="34" charset="0"/>
              </a:rPr>
              <a:t>UNCT’s</a:t>
            </a:r>
            <a:r>
              <a:rPr lang="en-GB" sz="1200" kern="1200" dirty="0" smtClean="0">
                <a:solidFill>
                  <a:schemeClr val="tx1"/>
                </a:solidFill>
                <a:latin typeface="+mn-lt"/>
                <a:ea typeface="+mn-ea"/>
                <a:cs typeface="Arial" pitchFamily="34" charset="0"/>
              </a:rPr>
              <a:t> analytical contribution is to strengthen country analytical capacities, processes and products, and thereby contribute to the articulation of high quality development objectives and priorities within the UNDAF and the national development plan.  Good analysis includes identification of areas where the country has not been able to reach internationally agreed development goals and commitments to international norms and standards, and how to assist the country to do so. A clear comparative advantage that the UNCT can bring to a country’s analytic work is to help identify priority development problems</a:t>
            </a:r>
            <a:r>
              <a:rPr lang="en-GB" sz="1200" kern="1200" dirty="0" smtClean="0">
                <a:solidFill>
                  <a:schemeClr val="tx1"/>
                </a:solidFill>
                <a:latin typeface="Arial" pitchFamily="34" charset="0"/>
                <a:ea typeface="+mn-ea"/>
                <a:cs typeface="Arial" pitchFamily="34" charset="0"/>
              </a:rPr>
              <a:t>. </a:t>
            </a:r>
            <a:endParaRPr lang="en-US" dirty="0" smtClean="0">
              <a:latin typeface="Arial" charset="0"/>
              <a:cs typeface="Arial"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A4EC7-FAC3-4C7C-90C8-76118F8BCF9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dirty="0" smtClean="0"/>
              <a:t>These are the basic</a:t>
            </a:r>
            <a:r>
              <a:rPr lang="en-US" sz="900" baseline="0" dirty="0" smtClean="0"/>
              <a:t> </a:t>
            </a:r>
            <a:r>
              <a:rPr lang="en-US" sz="900" dirty="0" smtClean="0"/>
              <a:t>steps to consider when</a:t>
            </a:r>
            <a:r>
              <a:rPr lang="en-US" sz="900" baseline="0" dirty="0" smtClean="0"/>
              <a:t> deciding how to conduct a country analysis. The focus is again on flexibility within this mandatory step 1. </a:t>
            </a:r>
            <a:r>
              <a:rPr lang="en-GB" sz="900" kern="1200" dirty="0" smtClean="0">
                <a:solidFill>
                  <a:schemeClr val="tx1"/>
                </a:solidFill>
                <a:latin typeface="Arial" pitchFamily="34" charset="0"/>
                <a:ea typeface="+mn-ea"/>
                <a:cs typeface="Arial" pitchFamily="34" charset="0"/>
              </a:rPr>
              <a:t>The UNCT and partners may choose any of the three or other options: (</a:t>
            </a:r>
            <a:r>
              <a:rPr lang="en-GB" sz="900" kern="1200" dirty="0" err="1" smtClean="0">
                <a:solidFill>
                  <a:schemeClr val="tx1"/>
                </a:solidFill>
                <a:latin typeface="Arial" pitchFamily="34" charset="0"/>
                <a:ea typeface="+mn-ea"/>
                <a:cs typeface="Arial" pitchFamily="34" charset="0"/>
              </a:rPr>
              <a:t>i</a:t>
            </a:r>
            <a:r>
              <a:rPr lang="en-GB" sz="900" kern="1200" dirty="0" smtClean="0">
                <a:solidFill>
                  <a:schemeClr val="tx1"/>
                </a:solidFill>
                <a:latin typeface="Arial" pitchFamily="34" charset="0"/>
                <a:ea typeface="+mn-ea"/>
                <a:cs typeface="Arial" pitchFamily="34" charset="0"/>
              </a:rPr>
              <a:t>) UNCT participation in government-led analytical work and use of government analysis, including </a:t>
            </a:r>
            <a:r>
              <a:rPr lang="en-GB" sz="900" kern="1200" dirty="0" err="1" smtClean="0">
                <a:solidFill>
                  <a:schemeClr val="tx1"/>
                </a:solidFill>
                <a:latin typeface="Arial" pitchFamily="34" charset="0"/>
                <a:ea typeface="+mn-ea"/>
                <a:cs typeface="Arial" pitchFamily="34" charset="0"/>
              </a:rPr>
              <a:t>sectoral</a:t>
            </a:r>
            <a:r>
              <a:rPr lang="en-GB" sz="900" kern="1200" dirty="0" smtClean="0">
                <a:solidFill>
                  <a:schemeClr val="tx1"/>
                </a:solidFill>
                <a:latin typeface="Arial" pitchFamily="34" charset="0"/>
                <a:ea typeface="+mn-ea"/>
                <a:cs typeface="Arial" pitchFamily="34" charset="0"/>
              </a:rPr>
              <a:t> reviews and analyses (ii) Complementary UN-supported analytical work, with a focus on gaps in the existing analysis (iii) A full Common Country Assessment (CCA). (For details of guidance on 3 options for country analysis; structure and content of CCA document, refer to Chapter III of Technical Guidance). Recognizing that analysis is an important contribution that the UN system can and does make on an ongoing basis, throughout a programming or development cycle, </a:t>
            </a:r>
            <a:r>
              <a:rPr lang="en-GB" sz="900" kern="1200" dirty="0" err="1" smtClean="0">
                <a:solidFill>
                  <a:schemeClr val="tx1"/>
                </a:solidFill>
                <a:latin typeface="Arial" pitchFamily="34" charset="0"/>
                <a:ea typeface="+mn-ea"/>
                <a:cs typeface="Arial" pitchFamily="34" charset="0"/>
              </a:rPr>
              <a:t>UNCTs</a:t>
            </a:r>
            <a:r>
              <a:rPr lang="en-GB" sz="900" kern="1200" dirty="0" smtClean="0">
                <a:solidFill>
                  <a:schemeClr val="tx1"/>
                </a:solidFill>
                <a:latin typeface="Arial" pitchFamily="34" charset="0"/>
                <a:ea typeface="+mn-ea"/>
                <a:cs typeface="Arial" pitchFamily="34" charset="0"/>
              </a:rPr>
              <a:t> have an additional option of summarizing the relevant findings from the recent years of data collection and analytical processes, with the most up-to-date data available, for use by the UNCT and partners. </a:t>
            </a:r>
          </a:p>
          <a:p>
            <a:endParaRPr lang="en-GB" sz="900" kern="1200" dirty="0" smtClean="0">
              <a:solidFill>
                <a:schemeClr val="tx1"/>
              </a:solidFill>
              <a:latin typeface="Arial" pitchFamily="34" charset="0"/>
              <a:ea typeface="+mn-ea"/>
              <a:cs typeface="Arial" pitchFamily="34" charset="0"/>
            </a:endParaRPr>
          </a:p>
          <a:p>
            <a:r>
              <a:rPr lang="en-GB" sz="900" kern="1200" dirty="0" smtClean="0">
                <a:solidFill>
                  <a:schemeClr val="tx1"/>
                </a:solidFill>
                <a:latin typeface="Arial" pitchFamily="34" charset="0"/>
                <a:ea typeface="+mn-ea"/>
                <a:cs typeface="Arial" pitchFamily="34" charset="0"/>
              </a:rPr>
              <a:t>Steps</a:t>
            </a:r>
            <a:r>
              <a:rPr lang="en-GB" sz="900" kern="1200" baseline="0" dirty="0" smtClean="0">
                <a:solidFill>
                  <a:schemeClr val="tx1"/>
                </a:solidFill>
                <a:latin typeface="Arial" pitchFamily="34" charset="0"/>
                <a:ea typeface="+mn-ea"/>
                <a:cs typeface="Arial" pitchFamily="34" charset="0"/>
              </a:rPr>
              <a:t> leading to a strategic UNDAF in the country analysis: (a) gather information; (</a:t>
            </a:r>
            <a:r>
              <a:rPr lang="en-GB" sz="900" kern="1200" baseline="0" dirty="0" err="1" smtClean="0">
                <a:solidFill>
                  <a:schemeClr val="tx1"/>
                </a:solidFill>
                <a:latin typeface="Arial" pitchFamily="34" charset="0"/>
                <a:ea typeface="+mn-ea"/>
                <a:cs typeface="Arial" pitchFamily="34" charset="0"/>
              </a:rPr>
              <a:t>b</a:t>
            </a:r>
            <a:r>
              <a:rPr lang="en-GB" sz="900" kern="1200" baseline="0" dirty="0" smtClean="0">
                <a:solidFill>
                  <a:schemeClr val="tx1"/>
                </a:solidFill>
                <a:latin typeface="Arial" pitchFamily="34" charset="0"/>
                <a:ea typeface="+mn-ea"/>
                <a:cs typeface="Arial" pitchFamily="34" charset="0"/>
              </a:rPr>
              <a:t>) asses information (define development problems for deeper analysis); (c) analysis (root causes and their links):</a:t>
            </a:r>
          </a:p>
          <a:p>
            <a:pPr marL="228600" indent="-228600">
              <a:buAutoNum type="arabicPeriod"/>
            </a:pPr>
            <a:r>
              <a:rPr lang="en-GB" sz="900" kern="1200" baseline="0" dirty="0" smtClean="0">
                <a:solidFill>
                  <a:schemeClr val="tx1"/>
                </a:solidFill>
                <a:latin typeface="Arial" pitchFamily="34" charset="0"/>
                <a:ea typeface="+mn-ea"/>
                <a:cs typeface="Arial" pitchFamily="34" charset="0"/>
              </a:rPr>
              <a:t>Causal analysis</a:t>
            </a:r>
          </a:p>
          <a:p>
            <a:pPr marL="228600" indent="-228600">
              <a:buAutoNum type="arabicPeriod"/>
            </a:pPr>
            <a:r>
              <a:rPr lang="en-GB" sz="900" kern="1200" baseline="0" dirty="0" smtClean="0">
                <a:solidFill>
                  <a:schemeClr val="tx1"/>
                </a:solidFill>
                <a:latin typeface="Arial" pitchFamily="34" charset="0"/>
                <a:ea typeface="+mn-ea"/>
                <a:cs typeface="Arial" pitchFamily="34" charset="0"/>
              </a:rPr>
              <a:t>Role – Pattern Analysis</a:t>
            </a:r>
          </a:p>
          <a:p>
            <a:pPr marL="228600" indent="-228600">
              <a:buAutoNum type="arabicPeriod"/>
            </a:pPr>
            <a:r>
              <a:rPr lang="en-GB" sz="900" kern="1200" baseline="0" dirty="0" smtClean="0">
                <a:solidFill>
                  <a:schemeClr val="tx1"/>
                </a:solidFill>
                <a:latin typeface="Arial" pitchFamily="34" charset="0"/>
                <a:ea typeface="+mn-ea"/>
                <a:cs typeface="Arial" pitchFamily="34" charset="0"/>
              </a:rPr>
              <a:t>Capacity gap analysis</a:t>
            </a:r>
          </a:p>
          <a:p>
            <a:pPr marL="228600" indent="-228600">
              <a:buAutoNum type="arabicPeriod"/>
            </a:pPr>
            <a:r>
              <a:rPr lang="en-GB" sz="900" kern="1200" baseline="0" dirty="0" smtClean="0">
                <a:solidFill>
                  <a:schemeClr val="tx1"/>
                </a:solidFill>
                <a:latin typeface="Arial" pitchFamily="34" charset="0"/>
                <a:ea typeface="+mn-ea"/>
                <a:cs typeface="Arial" pitchFamily="34" charset="0"/>
              </a:rPr>
              <a:t>UN comparative advantage</a:t>
            </a:r>
          </a:p>
          <a:p>
            <a:pPr marL="228600" indent="-228600">
              <a:buAutoNum type="arabicPeriod"/>
            </a:pPr>
            <a:r>
              <a:rPr lang="en-GB" sz="900" kern="1200" baseline="0" dirty="0" smtClean="0">
                <a:solidFill>
                  <a:schemeClr val="tx1"/>
                </a:solidFill>
                <a:latin typeface="Arial" pitchFamily="34" charset="0"/>
                <a:ea typeface="+mn-ea"/>
                <a:cs typeface="Arial" pitchFamily="34" charset="0"/>
              </a:rPr>
              <a:t>Strategic UNDAF</a:t>
            </a:r>
            <a:endParaRPr lang="en-GB" sz="900" kern="1200" dirty="0" smtClean="0">
              <a:solidFill>
                <a:schemeClr val="tx1"/>
              </a:solidFill>
              <a:latin typeface="Arial" pitchFamily="34" charset="0"/>
              <a:ea typeface="+mn-ea"/>
              <a:cs typeface="Arial" pitchFamily="34" charset="0"/>
            </a:endParaRPr>
          </a:p>
          <a:p>
            <a:r>
              <a:rPr lang="en-GB" sz="900" b="1" kern="1200" dirty="0" smtClean="0">
                <a:solidFill>
                  <a:schemeClr val="tx1"/>
                </a:solidFill>
                <a:latin typeface="Arial" pitchFamily="34" charset="0"/>
                <a:ea typeface="+mn-ea"/>
                <a:cs typeface="Arial" pitchFamily="34" charset="0"/>
              </a:rPr>
              <a:t>Note on comparative</a:t>
            </a:r>
            <a:r>
              <a:rPr lang="en-GB" sz="900" b="1" kern="1200" baseline="0" dirty="0" smtClean="0">
                <a:solidFill>
                  <a:schemeClr val="tx1"/>
                </a:solidFill>
                <a:latin typeface="Arial" pitchFamily="34" charset="0"/>
                <a:ea typeface="+mn-ea"/>
                <a:cs typeface="Arial" pitchFamily="34" charset="0"/>
              </a:rPr>
              <a:t> advantage</a:t>
            </a:r>
            <a:r>
              <a:rPr lang="en-GB" sz="900" kern="1200" baseline="0" dirty="0" smtClean="0">
                <a:solidFill>
                  <a:schemeClr val="tx1"/>
                </a:solidFill>
                <a:latin typeface="Arial" pitchFamily="34" charset="0"/>
                <a:ea typeface="+mn-ea"/>
                <a:cs typeface="Arial" pitchFamily="34" charset="0"/>
              </a:rPr>
              <a:t>.</a:t>
            </a:r>
            <a:endParaRPr lang="en-US" sz="900" kern="1200" dirty="0" smtClean="0">
              <a:solidFill>
                <a:schemeClr val="tx1"/>
              </a:solidFill>
              <a:latin typeface="Arial" pitchFamily="34" charset="0"/>
              <a:ea typeface="+mn-ea"/>
              <a:cs typeface="Arial" pitchFamily="34" charset="0"/>
            </a:endParaRPr>
          </a:p>
          <a:p>
            <a:r>
              <a:rPr lang="en-GB" sz="900" kern="1200" dirty="0" smtClean="0">
                <a:solidFill>
                  <a:schemeClr val="tx1"/>
                </a:solidFill>
                <a:latin typeface="Arial" pitchFamily="34" charset="0"/>
                <a:ea typeface="+mn-ea"/>
                <a:cs typeface="Arial" pitchFamily="34" charset="0"/>
              </a:rPr>
              <a:t>In assessing its strengths, the UNCT includes an overview of all normative and operational work carried out by agencies at the country level, and expertise within the wider UN system that could become relevant in the particular – or emerging – country contexts. The UNCT must clearly articulate the strategic roles for UN cooperation based on the UN’s mandate and mission as applied to the country context. The UNCT specifically analyses its comparative advantages in the country, to contribute towards achievement of national development priorities. Comparative advantage is not interpreted to mean agency mandate; rather it is a realistic assessment of expertise and value added, and may draw on agency-specific assessments.  A national consultative process is followed to identify the expectations of the government and civil society as well as the relative roles of the bilateral and multilateral partners.</a:t>
            </a:r>
          </a:p>
          <a:p>
            <a:endParaRPr lang="en-GB" sz="900" kern="1200" dirty="0" smtClean="0">
              <a:solidFill>
                <a:schemeClr val="tx1"/>
              </a:solidFill>
              <a:latin typeface="Arial" pitchFamily="34" charset="0"/>
              <a:ea typeface="+mn-ea"/>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latin typeface="Calibri" pitchFamily="34" charset="0"/>
                <a:cs typeface="Arial" charset="0"/>
              </a:rPr>
              <a:t>New? </a:t>
            </a:r>
            <a:r>
              <a:rPr lang="en-US" sz="900" dirty="0" smtClean="0">
                <a:latin typeface="Calibri" pitchFamily="34" charset="0"/>
                <a:cs typeface="Arial" charset="0"/>
              </a:rPr>
              <a:t>Self-explanatory. One point -- the emphasis</a:t>
            </a:r>
            <a:r>
              <a:rPr lang="en-US" sz="900" baseline="0" dirty="0" smtClean="0">
                <a:latin typeface="Calibri" pitchFamily="34" charset="0"/>
                <a:cs typeface="Arial" charset="0"/>
              </a:rPr>
              <a:t> on ‘summarizing findings’ is to underline flexibility. However, UNCTs should keep in mind the importance of doing a strong country analysis.</a:t>
            </a:r>
            <a:endParaRPr lang="en-US" sz="900" dirty="0" smtClean="0">
              <a:latin typeface="Calibri" pitchFamily="34" charset="0"/>
              <a:cs typeface="Arial" charset="0"/>
            </a:endParaRPr>
          </a:p>
          <a:p>
            <a:endParaRPr lang="en-US" sz="900" dirty="0"/>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lvl="1" eaLnBrk="1" hangingPunct="1">
              <a:lnSpc>
                <a:spcPct val="90000"/>
              </a:lnSpc>
              <a:spcBef>
                <a:spcPct val="0"/>
              </a:spcBef>
            </a:pPr>
            <a:r>
              <a:rPr lang="en-US" sz="900" dirty="0" smtClean="0">
                <a:latin typeface="Calibri" pitchFamily="34" charset="0"/>
                <a:cs typeface="Arial" charset="0"/>
              </a:rPr>
              <a:t>Self-explanatory. One point -- the emphasis</a:t>
            </a:r>
            <a:r>
              <a:rPr lang="en-US" sz="900" baseline="0" dirty="0" smtClean="0">
                <a:latin typeface="Calibri" pitchFamily="34" charset="0"/>
                <a:cs typeface="Arial" charset="0"/>
              </a:rPr>
              <a:t> on ‘summarizing findings’ is to underline flexibility. However, UNCTs should keep in mind the importance of doing a strong country analysis.</a:t>
            </a:r>
          </a:p>
          <a:p>
            <a:pPr lvl="1" eaLnBrk="1" hangingPunct="1">
              <a:lnSpc>
                <a:spcPct val="90000"/>
              </a:lnSpc>
              <a:spcBef>
                <a:spcPct val="0"/>
              </a:spcBef>
            </a:pPr>
            <a:endParaRPr lang="en-US" sz="900" baseline="0" dirty="0" smtClean="0">
              <a:latin typeface="Calibri" pitchFamily="34" charset="0"/>
              <a:cs typeface="Arial" charset="0"/>
            </a:endParaRPr>
          </a:p>
          <a:p>
            <a:pPr marL="457200" marR="0" lvl="1" indent="0" algn="l" defTabSz="914400" rtl="0" eaLnBrk="1" fontAlgn="base" latinLnBrk="0" hangingPunct="1">
              <a:lnSpc>
                <a:spcPct val="90000"/>
              </a:lnSpc>
              <a:spcBef>
                <a:spcPct val="0"/>
              </a:spcBef>
              <a:spcAft>
                <a:spcPct val="0"/>
              </a:spcAft>
              <a:buClrTx/>
              <a:buSzTx/>
              <a:buFontTx/>
              <a:buNone/>
              <a:tabLst/>
              <a:defRPr/>
            </a:pPr>
            <a:r>
              <a:rPr lang="en-US" sz="900" b="1" dirty="0" smtClean="0">
                <a:latin typeface="Arial" charset="0"/>
                <a:cs typeface="Arial" charset="0"/>
              </a:rPr>
              <a:t>Remember: </a:t>
            </a:r>
            <a:r>
              <a:rPr lang="en-US" sz="900" dirty="0" smtClean="0">
                <a:latin typeface="Arial" charset="0"/>
                <a:cs typeface="Arial" charset="0"/>
              </a:rPr>
              <a:t>Strong country analysis is more likely to lead to a strong UNDAF and ultimately strong agency programming.</a:t>
            </a:r>
          </a:p>
          <a:p>
            <a:pPr lvl="1" eaLnBrk="1" hangingPunct="1">
              <a:lnSpc>
                <a:spcPct val="90000"/>
              </a:lnSpc>
              <a:spcBef>
                <a:spcPct val="0"/>
              </a:spcBef>
            </a:pPr>
            <a:endParaRPr lang="en-US" sz="1400" dirty="0" smtClean="0">
              <a:latin typeface="Calibri" pitchFamily="34" charset="0"/>
              <a:cs typeface="Arial"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051DB-5862-4302-8A2B-88B2FFDD56B8}"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eaLnBrk="1" hangingPunct="1">
              <a:lnSpc>
                <a:spcPct val="90000"/>
              </a:lnSpc>
              <a:spcBef>
                <a:spcPct val="0"/>
              </a:spcBef>
            </a:pPr>
            <a:r>
              <a:rPr lang="en-GB" sz="900" kern="1200" dirty="0" smtClean="0">
                <a:solidFill>
                  <a:schemeClr val="tx1"/>
                </a:solidFill>
                <a:latin typeface="+mn-lt"/>
                <a:ea typeface="+mn-ea"/>
                <a:cs typeface="Arial" pitchFamily="34" charset="0"/>
              </a:rPr>
              <a:t>The UNDAF reflects the comparative advantage of the UN by emphasizing the thematic competence of the agencies involved, without necessarily highlighting their specific mandates.  It shows where the UN system can bring its unique strengths to bear in advocacy, capacity development, programming, and cutting edge knowledge and policy advice, for the achievement of the internationally agreed standards and development goals, including MD/MDG related national priorities</a:t>
            </a:r>
            <a:endParaRPr lang="en-GB" sz="900" dirty="0" smtClean="0">
              <a:latin typeface="+mn-lt"/>
              <a:cs typeface="Arial" charset="0"/>
            </a:endParaRPr>
          </a:p>
          <a:p>
            <a:pPr marL="228600" indent="-228600" eaLnBrk="1" hangingPunct="1">
              <a:lnSpc>
                <a:spcPct val="90000"/>
              </a:lnSpc>
              <a:spcBef>
                <a:spcPct val="0"/>
              </a:spcBef>
            </a:pPr>
            <a:endParaRPr lang="en-GB" dirty="0" smtClean="0">
              <a:latin typeface="Calibri" pitchFamily="34" charset="0"/>
              <a:cs typeface="Arial" charset="0"/>
            </a:endParaRPr>
          </a:p>
          <a:p>
            <a:pPr marL="228600" indent="-228600" eaLnBrk="1" hangingPunct="1">
              <a:lnSpc>
                <a:spcPct val="90000"/>
              </a:lnSpc>
              <a:spcBef>
                <a:spcPct val="0"/>
              </a:spcBef>
            </a:pPr>
            <a:endParaRPr lang="en-GB" dirty="0" smtClean="0">
              <a:latin typeface="Calibri" pitchFamily="34" charset="0"/>
              <a:cs typeface="Arial" charset="0"/>
            </a:endParaRPr>
          </a:p>
          <a:p>
            <a:pPr marL="228600" indent="-228600" eaLnBrk="1" hangingPunct="1">
              <a:lnSpc>
                <a:spcPct val="90000"/>
              </a:lnSpc>
              <a:spcBef>
                <a:spcPct val="0"/>
              </a:spcBef>
            </a:pPr>
            <a:endParaRPr lang="en-GB" dirty="0" smtClean="0">
              <a:latin typeface="Calibri" pitchFamily="34" charset="0"/>
              <a:cs typeface="Arial" charset="0"/>
            </a:endParaRPr>
          </a:p>
          <a:p>
            <a:pPr marL="228600" indent="-228600" eaLnBrk="1" hangingPunct="1">
              <a:lnSpc>
                <a:spcPct val="90000"/>
              </a:lnSpc>
              <a:spcBef>
                <a:spcPct val="0"/>
              </a:spcBef>
            </a:pPr>
            <a:endParaRPr lang="en-US" dirty="0" smtClean="0">
              <a:latin typeface="Arial" charset="0"/>
              <a:cs typeface="Arial"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7F77A-9072-4B88-B74A-B8C4727BB1D3}"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Lays</a:t>
            </a:r>
            <a:r>
              <a:rPr lang="en-US" baseline="0" dirty="0" smtClean="0"/>
              <a:t> out basic steps to follow when developing your UNDAF narrative and Results Matrix.</a:t>
            </a:r>
          </a:p>
          <a:p>
            <a:endParaRPr lang="en-US" baseline="0" dirty="0" smtClean="0"/>
          </a:p>
          <a:p>
            <a:r>
              <a:rPr lang="en-GB" sz="1200" kern="1200" dirty="0" smtClean="0">
                <a:solidFill>
                  <a:schemeClr val="tx1"/>
                </a:solidFill>
                <a:latin typeface="Arial" pitchFamily="34" charset="0"/>
                <a:ea typeface="+mn-ea"/>
                <a:cs typeface="Arial" pitchFamily="34" charset="0"/>
              </a:rPr>
              <a:t>The aim is to relate the comparative advantages of the UN system to specific national development priorities, in a particular country, as well as the collective resources of the UN system, in relation to other resources available to the government, such as through national budget, private sector, international financial institutions and bilateral aid.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 country analysis and prioritization exercise is the basis for drafting the results matrix, and therefore, the UNDAF document, and for identifying potential joint programmes.</a:t>
            </a:r>
            <a:endParaRPr lang="en-US" dirty="0"/>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normAutofit/>
          </a:bodyPr>
          <a:lstStyle/>
          <a:p>
            <a:pPr>
              <a:buFont typeface="Arial" pitchFamily="34" charset="0"/>
              <a:buNone/>
            </a:pPr>
            <a:r>
              <a:rPr lang="en-US" dirty="0" smtClean="0">
                <a:latin typeface="Arial" charset="0"/>
                <a:ea typeface="ＭＳ Ｐゴシック" pitchFamily="28" charset="-128"/>
                <a:cs typeface="Arial" charset="0"/>
              </a:rPr>
              <a:t>Main themes</a:t>
            </a:r>
            <a:r>
              <a:rPr lang="en-US" baseline="0" dirty="0" smtClean="0">
                <a:latin typeface="Arial" charset="0"/>
                <a:ea typeface="ＭＳ Ｐゴシック" pitchFamily="28" charset="-128"/>
                <a:cs typeface="Arial" charset="0"/>
              </a:rPr>
              <a:t> </a:t>
            </a:r>
            <a:r>
              <a:rPr lang="en-US" dirty="0" smtClean="0">
                <a:latin typeface="Arial" charset="0"/>
                <a:ea typeface="ＭＳ Ｐゴシック" pitchFamily="28" charset="-128"/>
                <a:cs typeface="Arial" charset="0"/>
              </a:rPr>
              <a:t>from recent UN reform</a:t>
            </a:r>
            <a:r>
              <a:rPr lang="en-US" baseline="0" dirty="0" smtClean="0">
                <a:latin typeface="Arial" charset="0"/>
                <a:ea typeface="ＭＳ Ｐゴシック" pitchFamily="28" charset="-128"/>
                <a:cs typeface="Arial" charset="0"/>
              </a:rPr>
              <a:t> discussions. The presentation will focus on the last point – UNDAF development and the new UNDAF Guidance Package.</a:t>
            </a:r>
          </a:p>
          <a:p>
            <a:pPr>
              <a:buFont typeface="Arial" pitchFamily="34" charset="0"/>
              <a:buNone/>
            </a:pPr>
            <a:endParaRPr lang="en-US" baseline="0" dirty="0" smtClean="0">
              <a:latin typeface="Arial" charset="0"/>
              <a:ea typeface="ＭＳ Ｐゴシック" pitchFamily="28" charset="-128"/>
              <a:cs typeface="Arial" charset="0"/>
            </a:endParaRPr>
          </a:p>
          <a:p>
            <a:pPr>
              <a:buFont typeface="Arial" pitchFamily="34" charset="0"/>
              <a:buChar char="•"/>
            </a:pPr>
            <a:r>
              <a:rPr lang="en-US" dirty="0" smtClean="0">
                <a:latin typeface="Arial" charset="0"/>
                <a:ea typeface="ＭＳ Ｐゴシック" pitchFamily="28" charset="-128"/>
                <a:cs typeface="Arial" charset="0"/>
              </a:rPr>
              <a:t> TCPR directives on system-wide coherence</a:t>
            </a:r>
          </a:p>
          <a:p>
            <a:pPr>
              <a:buFont typeface="Arial" pitchFamily="34" charset="0"/>
              <a:buChar char="•"/>
            </a:pPr>
            <a:r>
              <a:rPr lang="en-US" dirty="0" smtClean="0">
                <a:latin typeface="Arial" charset="0"/>
                <a:ea typeface="ＭＳ Ｐゴシック" pitchFamily="28" charset="-128"/>
                <a:cs typeface="Arial" charset="0"/>
              </a:rPr>
              <a:t> 2 tracks to advance reform: DaO &amp; UNDAF roll outs</a:t>
            </a:r>
          </a:p>
          <a:p>
            <a:pPr>
              <a:buFont typeface="Arial" pitchFamily="34" charset="0"/>
              <a:buChar char="•"/>
            </a:pPr>
            <a:r>
              <a:rPr lang="en-US" dirty="0" smtClean="0">
                <a:latin typeface="Arial" charset="0"/>
                <a:ea typeface="ＭＳ Ｐゴシック" pitchFamily="28" charset="-128"/>
                <a:cs typeface="Arial" charset="0"/>
              </a:rPr>
              <a:t> Management and Accountability Framework</a:t>
            </a:r>
          </a:p>
          <a:p>
            <a:pPr>
              <a:buFont typeface="Arial" pitchFamily="34" charset="0"/>
              <a:buChar char="•"/>
            </a:pPr>
            <a:r>
              <a:rPr lang="en-US" dirty="0" smtClean="0">
                <a:latin typeface="Arial" charset="0"/>
                <a:ea typeface="ＭＳ Ｐゴシック" pitchFamily="28" charset="-128"/>
                <a:cs typeface="Arial" charset="0"/>
              </a:rPr>
              <a:t> Enhanced regional UNDG teams support</a:t>
            </a:r>
          </a:p>
          <a:p>
            <a:pPr>
              <a:buFont typeface="Arial" pitchFamily="34" charset="0"/>
              <a:buChar char="•"/>
            </a:pPr>
            <a:r>
              <a:rPr lang="en-US" dirty="0" smtClean="0">
                <a:latin typeface="Arial" charset="0"/>
                <a:ea typeface="ＭＳ Ｐゴシック" pitchFamily="28" charset="-128"/>
                <a:cs typeface="Arial" charset="0"/>
              </a:rPr>
              <a:t> Strengthened RC/UNCT performance appraisals and improved UNDG Toolkit</a:t>
            </a:r>
          </a:p>
          <a:p>
            <a:pPr>
              <a:buFont typeface="Arial" pitchFamily="34" charset="0"/>
              <a:buChar char="•"/>
            </a:pPr>
            <a:r>
              <a:rPr lang="en-US" dirty="0" smtClean="0">
                <a:latin typeface="Arial" charset="0"/>
                <a:ea typeface="ＭＳ Ｐゴシック" pitchFamily="28" charset="-128"/>
                <a:cs typeface="Arial" charset="0"/>
              </a:rPr>
              <a:t> UNDAF development</a:t>
            </a:r>
            <a:r>
              <a:rPr lang="en-US" baseline="0" dirty="0" smtClean="0">
                <a:latin typeface="Arial" charset="0"/>
                <a:ea typeface="ＭＳ Ｐゴシック" pitchFamily="28" charset="-128"/>
                <a:cs typeface="Arial" charset="0"/>
              </a:rPr>
              <a:t> and the new </a:t>
            </a:r>
            <a:r>
              <a:rPr lang="en-US" dirty="0" smtClean="0">
                <a:latin typeface="Arial" charset="0"/>
                <a:ea typeface="ＭＳ Ｐゴシック" pitchFamily="28" charset="-128"/>
                <a:cs typeface="Arial" charset="0"/>
              </a:rPr>
              <a:t>UNDAF Guidance</a:t>
            </a:r>
            <a:r>
              <a:rPr lang="en-US" baseline="0" dirty="0" smtClean="0">
                <a:latin typeface="Arial" charset="0"/>
                <a:ea typeface="ＭＳ Ｐゴシック" pitchFamily="28" charset="-128"/>
                <a:cs typeface="Arial" charset="0"/>
              </a:rPr>
              <a:t> Package</a:t>
            </a:r>
          </a:p>
          <a:p>
            <a:pPr>
              <a:buFont typeface="Arial" pitchFamily="34" charset="0"/>
              <a:buNone/>
            </a:pPr>
            <a:endParaRPr lang="en-US" baseline="0" dirty="0" smtClean="0">
              <a:latin typeface="Arial" charset="0"/>
              <a:ea typeface="ＭＳ Ｐゴシック" pitchFamily="28" charset="-128"/>
              <a:cs typeface="Arial" charset="0"/>
            </a:endParaRPr>
          </a:p>
          <a:p>
            <a:pPr>
              <a:buFont typeface="Arial" pitchFamily="34" charset="0"/>
              <a:buNone/>
            </a:pPr>
            <a:r>
              <a:rPr lang="en-US" u="sng" baseline="0" dirty="0" smtClean="0">
                <a:latin typeface="Arial" charset="0"/>
                <a:ea typeface="ＭＳ Ｐゴシック" pitchFamily="28" charset="-128"/>
                <a:cs typeface="Arial" charset="0"/>
              </a:rPr>
              <a:t>Context</a:t>
            </a:r>
            <a:r>
              <a:rPr lang="en-US" baseline="0" dirty="0" smtClean="0">
                <a:latin typeface="Arial" charset="0"/>
                <a:ea typeface="ＭＳ Ｐゴシック" pitchFamily="28" charset="-128"/>
                <a:cs typeface="Arial" charset="0"/>
              </a:rPr>
              <a:t>: In the regional workshops, this presentation will fall (in the first session of the first day) after a presentation on the status of UN Reform discussions, and before subsequent in-depth sessions presentations on different aspects of this presentation. In this sense, this presentation provides an overview of everything that will be discussed in the workshop. The presenter should therefore aim to make the transition from UN Reform to UNDAF.</a:t>
            </a:r>
          </a:p>
          <a:p>
            <a:pPr>
              <a:buFont typeface="Arial" pitchFamily="34" charset="0"/>
              <a:buNone/>
            </a:pPr>
            <a:endParaRPr lang="en-US" dirty="0" smtClean="0">
              <a:latin typeface="Arial" charset="0"/>
              <a:ea typeface="ＭＳ Ｐゴシック" pitchFamily="28"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mn-lt"/>
                <a:cs typeface="Arial" charset="0"/>
              </a:rPr>
              <a:t>Strategic Planning: </a:t>
            </a:r>
            <a:r>
              <a:rPr lang="en-US" sz="1000" dirty="0" smtClean="0">
                <a:latin typeface="+mn-lt"/>
                <a:cs typeface="Arial" charset="0"/>
              </a:rPr>
              <a:t>The current results matrix was found too detailed and rigid, going into many pages. It became more of an operational tool rather than providing a strategic vision of the UNCT. This was a highly debated issue in the UNDG. The simplified guidelines leave the choice to UNCTs depending on the country context. Specific guidance is provided to help UNCTs in determine their choice. The UNCTs must ensure that the flow of the results chain is maintained. </a:t>
            </a:r>
            <a:endParaRPr lang="en-GB" sz="1000" dirty="0" smtClean="0">
              <a:latin typeface="+mn-lt"/>
              <a:cs typeface="Arial" charset="0"/>
            </a:endParaRPr>
          </a:p>
          <a:p>
            <a:pPr eaLnBrk="1" fontAlgn="auto" hangingPunct="1">
              <a:spcBef>
                <a:spcPts val="0"/>
              </a:spcBef>
              <a:spcAft>
                <a:spcPts val="0"/>
              </a:spcAft>
              <a:defRPr/>
            </a:pPr>
            <a:endParaRPr lang="en-GB" dirty="0" smtClean="0">
              <a:latin typeface="+mn-lt"/>
              <a:cs typeface="+mn-cs"/>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CBE08-CF60-4F04-8B77-C53DABEB855A}"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000" dirty="0" smtClean="0">
                <a:latin typeface="+mn-lt"/>
                <a:cs typeface="Arial" charset="0"/>
              </a:rPr>
              <a:t>Option 1A. This</a:t>
            </a:r>
            <a:r>
              <a:rPr lang="en-US" sz="1000" baseline="0" dirty="0" smtClean="0">
                <a:latin typeface="+mn-lt"/>
                <a:cs typeface="Arial" charset="0"/>
              </a:rPr>
              <a:t> and the next slide describe visually the differences in the Results Matrix described in slide 20.</a:t>
            </a:r>
            <a:endParaRPr lang="en-US" sz="1000" dirty="0" smtClean="0">
              <a:latin typeface="+mn-lt"/>
              <a:cs typeface="Arial" charset="0"/>
            </a:endParaRPr>
          </a:p>
        </p:txBody>
      </p:sp>
      <p:sp>
        <p:nvSpPr>
          <p:cNvPr id="4" name="Slide Number Placeholder 3"/>
          <p:cNvSpPr>
            <a:spLocks noGrp="1"/>
          </p:cNvSpPr>
          <p:nvPr>
            <p:ph type="sldNum" sz="quarter" idx="5"/>
          </p:nvPr>
        </p:nvSpPr>
        <p:spPr/>
        <p:txBody>
          <a:bodyPr/>
          <a:lstStyle/>
          <a:p>
            <a:pPr>
              <a:defRPr/>
            </a:pPr>
            <a:fld id="{854014DF-9178-4E49-9A7E-F24C8AF5C4D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000" dirty="0" smtClean="0">
                <a:latin typeface="+mn-lt"/>
                <a:cs typeface="Arial" charset="0"/>
              </a:rPr>
              <a:t>Option 1 B. This</a:t>
            </a:r>
            <a:r>
              <a:rPr lang="en-US" sz="1000" baseline="0" dirty="0" smtClean="0">
                <a:latin typeface="+mn-lt"/>
                <a:cs typeface="Arial" charset="0"/>
              </a:rPr>
              <a:t> and the last slide describe visually the differences in the Results Matrix described in slide 20.</a:t>
            </a:r>
            <a:endParaRPr lang="en-US" sz="1000" dirty="0" smtClean="0">
              <a:latin typeface="+mn-lt"/>
              <a:cs typeface="Arial" charset="0"/>
            </a:endParaRPr>
          </a:p>
        </p:txBody>
      </p:sp>
      <p:sp>
        <p:nvSpPr>
          <p:cNvPr id="4" name="Slide Number Placeholder 3"/>
          <p:cNvSpPr>
            <a:spLocks noGrp="1"/>
          </p:cNvSpPr>
          <p:nvPr>
            <p:ph type="sldNum" sz="quarter" idx="5"/>
          </p:nvPr>
        </p:nvSpPr>
        <p:spPr/>
        <p:txBody>
          <a:bodyPr/>
          <a:lstStyle/>
          <a:p>
            <a:pPr>
              <a:defRPr/>
            </a:pPr>
            <a:fld id="{39A3D347-AA6B-48C0-B5A1-1605B5E3CFB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lnSpc>
                <a:spcPct val="90000"/>
              </a:lnSpc>
              <a:spcBef>
                <a:spcPct val="0"/>
              </a:spcBef>
            </a:pPr>
            <a:r>
              <a:rPr lang="en-GB" sz="1000" kern="1200" dirty="0" smtClean="0">
                <a:solidFill>
                  <a:schemeClr val="tx1"/>
                </a:solidFill>
                <a:latin typeface="+mn-lt"/>
                <a:ea typeface="+mn-ea"/>
                <a:cs typeface="Arial" pitchFamily="34" charset="0"/>
              </a:rPr>
              <a:t>UNDAF Monitoring and UNDAF Evaluation are linked but distinct processes. In line with the principles of Managing for Development Results, </a:t>
            </a:r>
            <a:r>
              <a:rPr lang="en-GB" sz="1000" kern="1200" dirty="0" err="1" smtClean="0">
                <a:solidFill>
                  <a:schemeClr val="tx1"/>
                </a:solidFill>
                <a:latin typeface="+mn-lt"/>
                <a:ea typeface="+mn-ea"/>
                <a:cs typeface="Arial" pitchFamily="34" charset="0"/>
              </a:rPr>
              <a:t>UNCTs</a:t>
            </a:r>
            <a:r>
              <a:rPr lang="en-GB" sz="1000" kern="1200" dirty="0" smtClean="0">
                <a:solidFill>
                  <a:schemeClr val="tx1"/>
                </a:solidFill>
                <a:latin typeface="+mn-lt"/>
                <a:ea typeface="+mn-ea"/>
                <a:cs typeface="Arial" pitchFamily="34" charset="0"/>
              </a:rPr>
              <a:t> ensure that they (</a:t>
            </a:r>
            <a:r>
              <a:rPr lang="en-GB" sz="1000" kern="1200" dirty="0" err="1" smtClean="0">
                <a:solidFill>
                  <a:schemeClr val="tx1"/>
                </a:solidFill>
                <a:latin typeface="+mn-lt"/>
                <a:ea typeface="+mn-ea"/>
                <a:cs typeface="Arial" pitchFamily="34" charset="0"/>
              </a:rPr>
              <a:t>i</a:t>
            </a:r>
            <a:r>
              <a:rPr lang="en-GB" sz="1000" kern="1200" dirty="0" smtClean="0">
                <a:solidFill>
                  <a:schemeClr val="tx1"/>
                </a:solidFill>
                <a:latin typeface="+mn-lt"/>
                <a:ea typeface="+mn-ea"/>
                <a:cs typeface="Arial" pitchFamily="34" charset="0"/>
              </a:rPr>
              <a:t>) capitalize on existing national  M&amp;E systems whenever possible and feasible, (ii) provide support to areas where further strengthening of national systems is required, while avoiding an excessive burden on partner countries with UNDAF-specific M&amp;E requirements</a:t>
            </a:r>
            <a:endParaRPr lang="en-GB" sz="1000" b="1" dirty="0" smtClean="0">
              <a:latin typeface="+mn-lt"/>
              <a:cs typeface="Arial"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481D7-C85F-41AB-8E9F-6D0D0237E511}"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n-GB" sz="1000" b="1" i="1" kern="1200" dirty="0" smtClean="0">
                <a:solidFill>
                  <a:schemeClr val="tx1"/>
                </a:solidFill>
                <a:latin typeface="+mn-lt"/>
                <a:ea typeface="+mn-ea"/>
                <a:cs typeface="Arial" pitchFamily="34" charset="0"/>
              </a:rPr>
              <a:t>The difference between monitoring and evaluation</a:t>
            </a:r>
          </a:p>
          <a:p>
            <a:pPr eaLnBrk="1" fontAlgn="auto" hangingPunct="1">
              <a:spcBef>
                <a:spcPts val="0"/>
              </a:spcBef>
              <a:spcAft>
                <a:spcPts val="0"/>
              </a:spcAft>
              <a:defRPr/>
            </a:pPr>
            <a:endParaRPr lang="en-GB" sz="1000" b="1" i="1" kern="1200" dirty="0" smtClean="0">
              <a:solidFill>
                <a:schemeClr val="tx1"/>
              </a:solidFill>
              <a:latin typeface="+mn-lt"/>
              <a:ea typeface="+mn-ea"/>
              <a:cs typeface="Arial" pitchFamily="34" charset="0"/>
            </a:endParaRPr>
          </a:p>
          <a:p>
            <a:pPr eaLnBrk="1" fontAlgn="auto" hangingPunct="1">
              <a:spcBef>
                <a:spcPts val="0"/>
              </a:spcBef>
              <a:spcAft>
                <a:spcPts val="0"/>
              </a:spcAft>
              <a:defRPr/>
            </a:pPr>
            <a:r>
              <a:rPr lang="en-GB" sz="1000" b="1" i="1" kern="1200" dirty="0" smtClean="0">
                <a:solidFill>
                  <a:schemeClr val="tx1"/>
                </a:solidFill>
                <a:latin typeface="+mn-lt"/>
                <a:ea typeface="+mn-ea"/>
                <a:cs typeface="Arial" pitchFamily="34" charset="0"/>
              </a:rPr>
              <a:t>Monitoring</a:t>
            </a:r>
            <a:r>
              <a:rPr lang="en-GB" sz="1000" kern="1200" dirty="0" smtClean="0">
                <a:solidFill>
                  <a:schemeClr val="tx1"/>
                </a:solidFill>
                <a:latin typeface="+mn-lt"/>
                <a:ea typeface="+mn-ea"/>
                <a:cs typeface="Arial" pitchFamily="34" charset="0"/>
              </a:rPr>
              <a:t> tracks progress towards the results agreed in the matrix, and checks if the assumptions made and risks identified at the design stage are still valid or need to be reviewed. Thus it helps the UNCT and implementing partners to make mid-course corrections as an integral part of programme management. </a:t>
            </a:r>
            <a:endParaRPr lang="en-GB" sz="1000" dirty="0" smtClean="0">
              <a:latin typeface="+mn-lt"/>
              <a:cs typeface="+mn-cs"/>
            </a:endParaRPr>
          </a:p>
          <a:p>
            <a:pPr eaLnBrk="1" fontAlgn="auto" hangingPunct="1">
              <a:spcBef>
                <a:spcPts val="0"/>
              </a:spcBef>
              <a:spcAft>
                <a:spcPts val="0"/>
              </a:spcAft>
              <a:defRPr/>
            </a:pPr>
            <a:endParaRPr lang="en-US" sz="1000" dirty="0" smtClean="0">
              <a:latin typeface="+mn-lt"/>
            </a:endParaRPr>
          </a:p>
          <a:p>
            <a:pPr eaLnBrk="1" fontAlgn="auto" hangingPunct="1">
              <a:spcBef>
                <a:spcPts val="0"/>
              </a:spcBef>
              <a:spcAft>
                <a:spcPts val="0"/>
              </a:spcAft>
              <a:defRPr/>
            </a:pPr>
            <a:r>
              <a:rPr lang="en-GB" sz="1000" b="1" i="1" kern="1200" dirty="0" smtClean="0">
                <a:solidFill>
                  <a:schemeClr val="tx1"/>
                </a:solidFill>
                <a:latin typeface="+mn-lt"/>
                <a:ea typeface="+mn-ea"/>
                <a:cs typeface="Arial" pitchFamily="34" charset="0"/>
              </a:rPr>
              <a:t>Evaluation </a:t>
            </a:r>
            <a:r>
              <a:rPr lang="en-GB" sz="1000" kern="1200" dirty="0" smtClean="0">
                <a:solidFill>
                  <a:schemeClr val="tx1"/>
                </a:solidFill>
                <a:latin typeface="+mn-lt"/>
                <a:ea typeface="+mn-ea"/>
                <a:cs typeface="Arial" pitchFamily="34" charset="0"/>
              </a:rPr>
              <a:t>determines whether the results made a worthwhile contribution to national development priorities, and the coherence of UNCT support. While it makes an essential contribution to managing for results, it is an external function that is separated from programme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Arial" pitchFamily="34" charset="0"/>
              </a:rPr>
              <a:t>The </a:t>
            </a:r>
            <a:r>
              <a:rPr lang="en-GB" sz="1000" b="1" kern="1200" dirty="0" smtClean="0">
                <a:solidFill>
                  <a:schemeClr val="tx1"/>
                </a:solidFill>
                <a:latin typeface="+mn-lt"/>
                <a:ea typeface="+mn-ea"/>
                <a:cs typeface="Arial" pitchFamily="34" charset="0"/>
              </a:rPr>
              <a:t>M&amp;E Plan </a:t>
            </a:r>
            <a:r>
              <a:rPr lang="en-GB" sz="1000" kern="1200" dirty="0" smtClean="0">
                <a:solidFill>
                  <a:schemeClr val="tx1"/>
                </a:solidFill>
                <a:latin typeface="+mn-lt"/>
                <a:ea typeface="+mn-ea"/>
                <a:cs typeface="Arial" pitchFamily="34" charset="0"/>
              </a:rPr>
              <a:t>highlights mechanisms or modalities for monitoring the achievement of outputs and the contribution towards achievement of outcomes.  </a:t>
            </a:r>
            <a:endParaRPr lang="en-US" sz="1000" kern="1200" dirty="0" smtClean="0">
              <a:solidFill>
                <a:schemeClr val="tx1"/>
              </a:solidFill>
              <a:latin typeface="+mn-lt"/>
              <a:ea typeface="+mn-ea"/>
              <a:cs typeface="Arial" pitchFamily="34" charset="0"/>
            </a:endParaRPr>
          </a:p>
          <a:p>
            <a:pPr eaLnBrk="1" fontAlgn="auto" hangingPunct="1">
              <a:spcBef>
                <a:spcPts val="0"/>
              </a:spcBef>
              <a:spcAft>
                <a:spcPts val="0"/>
              </a:spcAft>
              <a:defRPr/>
            </a:pPr>
            <a:endParaRPr lang="en-GB" sz="1000" kern="1200" dirty="0" smtClean="0">
              <a:solidFill>
                <a:schemeClr val="tx1"/>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Arial" pitchFamily="34" charset="0"/>
              </a:rPr>
              <a:t>The </a:t>
            </a:r>
            <a:r>
              <a:rPr lang="en-GB" sz="1000" b="1" kern="1200" dirty="0" smtClean="0">
                <a:solidFill>
                  <a:schemeClr val="tx1"/>
                </a:solidFill>
                <a:latin typeface="+mn-lt"/>
                <a:ea typeface="+mn-ea"/>
                <a:cs typeface="Arial" pitchFamily="34" charset="0"/>
              </a:rPr>
              <a:t>annual review process </a:t>
            </a:r>
            <a:r>
              <a:rPr lang="en-GB" sz="1000" kern="1200" dirty="0" smtClean="0">
                <a:solidFill>
                  <a:schemeClr val="tx1"/>
                </a:solidFill>
                <a:latin typeface="+mn-lt"/>
                <a:ea typeface="+mn-ea"/>
                <a:cs typeface="Arial" pitchFamily="34" charset="0"/>
              </a:rPr>
              <a:t>is where the UNCT primarily engages with government and other partners to review overall progress towards results, take stock of lessons and good practices that feed into the annual planning processes and commitments for the coming year.</a:t>
            </a:r>
            <a:endParaRPr lang="en-US" sz="1000" kern="1200" dirty="0" smtClean="0">
              <a:solidFill>
                <a:schemeClr val="tx1"/>
              </a:solidFill>
              <a:latin typeface="+mn-lt"/>
              <a:ea typeface="+mn-ea"/>
              <a:cs typeface="Arial" pitchFamily="34" charset="0"/>
            </a:endParaRPr>
          </a:p>
          <a:p>
            <a:pPr eaLnBrk="1" fontAlgn="auto" hangingPunct="1">
              <a:spcBef>
                <a:spcPts val="0"/>
              </a:spcBef>
              <a:spcAft>
                <a:spcPts val="0"/>
              </a:spcAft>
              <a:defRPr/>
            </a:pPr>
            <a:endParaRPr lang="en-GB" sz="1000" kern="1200" dirty="0" smtClean="0">
              <a:solidFill>
                <a:schemeClr val="tx1"/>
              </a:solidFill>
              <a:latin typeface="+mn-lt"/>
              <a:ea typeface="+mn-ea"/>
              <a:cs typeface="Arial" pitchFamily="34" charset="0"/>
            </a:endParaRPr>
          </a:p>
          <a:p>
            <a:r>
              <a:rPr lang="en-GB" sz="1000" kern="1200" dirty="0" smtClean="0">
                <a:solidFill>
                  <a:schemeClr val="tx1"/>
                </a:solidFill>
                <a:latin typeface="+mn-lt"/>
                <a:ea typeface="+mn-ea"/>
                <a:cs typeface="Arial" pitchFamily="34" charset="0"/>
              </a:rPr>
              <a:t>As required by the TCPR, </a:t>
            </a:r>
            <a:r>
              <a:rPr lang="en-GB" sz="1000" kern="1200" dirty="0" err="1" smtClean="0">
                <a:solidFill>
                  <a:schemeClr val="tx1"/>
                </a:solidFill>
                <a:latin typeface="+mn-lt"/>
                <a:ea typeface="+mn-ea"/>
                <a:cs typeface="Arial" pitchFamily="34" charset="0"/>
              </a:rPr>
              <a:t>UNCTs</a:t>
            </a:r>
            <a:r>
              <a:rPr lang="en-GB" sz="1000" kern="1200" dirty="0" smtClean="0">
                <a:solidFill>
                  <a:schemeClr val="tx1"/>
                </a:solidFill>
                <a:latin typeface="+mn-lt"/>
                <a:ea typeface="+mn-ea"/>
                <a:cs typeface="Arial" pitchFamily="34" charset="0"/>
              </a:rPr>
              <a:t> produce an </a:t>
            </a:r>
            <a:r>
              <a:rPr lang="en-GB" sz="1000" b="1" kern="1200" dirty="0" smtClean="0">
                <a:solidFill>
                  <a:schemeClr val="tx1"/>
                </a:solidFill>
                <a:latin typeface="+mn-lt"/>
                <a:ea typeface="+mn-ea"/>
                <a:cs typeface="Arial" pitchFamily="34" charset="0"/>
              </a:rPr>
              <a:t>UNDAF progress report </a:t>
            </a:r>
            <a:r>
              <a:rPr lang="en-GB" sz="1000" kern="1200" dirty="0" smtClean="0">
                <a:solidFill>
                  <a:schemeClr val="tx1"/>
                </a:solidFill>
                <a:latin typeface="+mn-lt"/>
                <a:ea typeface="+mn-ea"/>
                <a:cs typeface="Arial" pitchFamily="34" charset="0"/>
              </a:rPr>
              <a:t>to national authorities on progress towards the outcomes of the UNDAF results matrix. The UNCT draws on available evidence of what the UN has contributed towards these outcomes. The UNDAF progress report does not discuss UN supported activities. It reports on how the outputs, produced by the UN or specific UN supported projects and programmes, contribute towards progress in achieving the outcomes of the UNDAF results matrix.</a:t>
            </a:r>
            <a:r>
              <a:rPr lang="en-US" sz="1000" dirty="0" smtClean="0">
                <a:latin typeface="+mn-lt"/>
              </a:rPr>
              <a:t> </a:t>
            </a:r>
            <a:r>
              <a:rPr lang="en-US" sz="1000" kern="1200" dirty="0" smtClean="0">
                <a:solidFill>
                  <a:schemeClr val="tx1"/>
                </a:solidFill>
                <a:latin typeface="+mn-lt"/>
                <a:ea typeface="+mn-ea"/>
                <a:cs typeface="Arial" pitchFamily="34" charset="0"/>
              </a:rPr>
              <a:t>The TCPR 2007 requests that “the resident coordinator, supported by the United Nations country team, should report to national authorities on progress made against results agreed in the United Nations Development Assistance Framework”. </a:t>
            </a:r>
          </a:p>
          <a:p>
            <a:pPr eaLnBrk="1" fontAlgn="auto" hangingPunct="1">
              <a:spcBef>
                <a:spcPts val="0"/>
              </a:spcBef>
              <a:spcAft>
                <a:spcPts val="0"/>
              </a:spcAft>
              <a:defRPr/>
            </a:pPr>
            <a:endParaRPr lang="en-GB" sz="1000" kern="1200" dirty="0" smtClean="0">
              <a:solidFill>
                <a:schemeClr val="tx1"/>
              </a:solidFill>
              <a:latin typeface="+mn-lt"/>
              <a:ea typeface="+mn-ea"/>
              <a:cs typeface="Arial" pitchFamily="34" charset="0"/>
            </a:endParaRPr>
          </a:p>
          <a:p>
            <a:pPr eaLnBrk="1" fontAlgn="auto" hangingPunct="1">
              <a:spcBef>
                <a:spcPts val="0"/>
              </a:spcBef>
              <a:spcAft>
                <a:spcPts val="0"/>
              </a:spcAft>
              <a:defRPr/>
            </a:pPr>
            <a:endParaRPr lang="en-US" sz="1000" dirty="0">
              <a:latin typeface="+mn-lt"/>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686FC8-A6B4-48CE-917C-481BBFECD107}"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kern="1200" dirty="0" smtClean="0">
                <a:solidFill>
                  <a:schemeClr val="tx1"/>
                </a:solidFill>
                <a:latin typeface="+mn-lt"/>
                <a:ea typeface="+mn-ea"/>
                <a:cs typeface="Arial" pitchFamily="34" charset="0"/>
              </a:rPr>
              <a:t>As a minimum, a single UNDAF progress report must be produced per UNDAF cycle, with the timing to be agreed between the UNCT and national authorities. </a:t>
            </a:r>
          </a:p>
          <a:p>
            <a:pPr lvl="0"/>
            <a:endParaRPr lang="en-GB" sz="1000" kern="1200" dirty="0" smtClean="0">
              <a:solidFill>
                <a:schemeClr val="tx1"/>
              </a:solidFill>
              <a:latin typeface="+mn-lt"/>
              <a:ea typeface="+mn-ea"/>
              <a:cs typeface="Arial" pitchFamily="34" charset="0"/>
            </a:endParaRPr>
          </a:p>
          <a:p>
            <a:r>
              <a:rPr lang="en-GB" sz="1000" b="0" i="1" kern="1200" dirty="0" smtClean="0">
                <a:solidFill>
                  <a:schemeClr val="tx1"/>
                </a:solidFill>
                <a:latin typeface="+mn-lt"/>
                <a:ea typeface="+mn-ea"/>
                <a:cs typeface="Arial" pitchFamily="34" charset="0"/>
              </a:rPr>
              <a:t>Option of reporting frequency:</a:t>
            </a:r>
            <a:r>
              <a:rPr lang="en-GB" sz="1000" kern="1200" dirty="0" smtClean="0">
                <a:solidFill>
                  <a:schemeClr val="tx1"/>
                </a:solidFill>
                <a:latin typeface="+mn-lt"/>
                <a:ea typeface="+mn-ea"/>
                <a:cs typeface="Arial" pitchFamily="34" charset="0"/>
              </a:rPr>
              <a:t> UNCT, in consultation with government and other key partners, may produce more than a single UNDAF progress report per UNDAF cycle, if this adds value.  </a:t>
            </a:r>
            <a:endParaRPr lang="en-US" sz="1000" kern="1200" dirty="0" smtClean="0">
              <a:solidFill>
                <a:schemeClr val="tx1"/>
              </a:solidFill>
              <a:latin typeface="+mn-lt"/>
              <a:ea typeface="+mn-ea"/>
              <a:cs typeface="Arial" pitchFamily="34" charset="0"/>
            </a:endParaRPr>
          </a:p>
          <a:p>
            <a:pPr eaLnBrk="1" fontAlgn="auto" hangingPunct="1">
              <a:spcBef>
                <a:spcPts val="0"/>
              </a:spcBef>
              <a:spcAft>
                <a:spcPts val="0"/>
              </a:spcAft>
              <a:defRPr/>
            </a:pPr>
            <a:endParaRPr lang="en-US" sz="10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Arial" pitchFamily="34" charset="0"/>
              </a:rPr>
              <a:t>UN agencies and their partners remain accountable for performance of individual projects and programmes and the UNDAF progress report does not blur this line of accountability. Flexibility</a:t>
            </a:r>
            <a:r>
              <a:rPr lang="en-GB" sz="1000" kern="1200" baseline="0" dirty="0" smtClean="0">
                <a:solidFill>
                  <a:schemeClr val="tx1"/>
                </a:solidFill>
                <a:latin typeface="+mn-lt"/>
                <a:ea typeface="+mn-ea"/>
                <a:cs typeface="Arial" pitchFamily="34" charset="0"/>
              </a:rPr>
              <a:t> remains the hallmark – should PRSP and SWAP annual reviews tale place, the UNDAF annual review should align with them. Any decision by the UNCT to align closely with the national review, however, will have gauge the quality of that review and potential conflicting calendars.</a:t>
            </a:r>
            <a:endParaRPr lang="en-US" sz="1000" kern="1200" dirty="0" smtClean="0">
              <a:solidFill>
                <a:schemeClr val="tx1"/>
              </a:solidFill>
              <a:latin typeface="+mn-lt"/>
              <a:ea typeface="+mn-ea"/>
              <a:cs typeface="Arial" pitchFamily="34" charset="0"/>
            </a:endParaRPr>
          </a:p>
          <a:p>
            <a:pPr eaLnBrk="1" fontAlgn="auto" hangingPunct="1">
              <a:spcBef>
                <a:spcPts val="0"/>
              </a:spcBef>
              <a:spcAft>
                <a:spcPts val="0"/>
              </a:spcAft>
              <a:defRPr/>
            </a:pPr>
            <a:endParaRPr lang="en-US" sz="1000" dirty="0">
              <a:latin typeface="+mn-lt"/>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FA3D2E-8515-42DD-A0CD-16839CB9CB33}"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a:p>
            <a:pPr eaLnBrk="1" hangingPunct="1">
              <a:spcBef>
                <a:spcPct val="0"/>
              </a:spcBef>
            </a:pPr>
            <a:r>
              <a:rPr lang="en-US" sz="1000" dirty="0" smtClean="0">
                <a:latin typeface="+mn-lt"/>
                <a:cs typeface="Arial" charset="0"/>
              </a:rPr>
              <a:t>The UNDAF guidance package consists of three main parts: (1) UNDAF Guidelines and Technical Guidance (Parts I and II); (2) the UNDAF Action Plan, which includes two technical annexes; and (3) the UNDAF Progress Report (also known as the ‘Standard Operational Format’)</a:t>
            </a:r>
          </a:p>
          <a:p>
            <a:pPr eaLnBrk="1" hangingPunct="1">
              <a:spcBef>
                <a:spcPct val="0"/>
              </a:spcBef>
            </a:pPr>
            <a:endParaRPr lang="en-US" sz="1000" dirty="0" smtClean="0">
              <a:latin typeface="+mn-lt"/>
              <a:cs typeface="Arial" charset="0"/>
            </a:endParaRPr>
          </a:p>
          <a:p>
            <a:pPr eaLnBrk="1" hangingPunct="1">
              <a:spcBef>
                <a:spcPct val="0"/>
              </a:spcBef>
            </a:pPr>
            <a:r>
              <a:rPr lang="en-US" sz="1000" dirty="0" smtClean="0">
                <a:latin typeface="+mn-lt"/>
                <a:cs typeface="Arial" charset="0"/>
              </a:rPr>
              <a:t>The new UNDAF guidelines package offers greater flexibility in how the UNCT chooses to conduct its UNDAF exercise – in response to feedback from UNCTs that the UNDAF process was too rigid and lengthy. Part (I) of the new guidance package sets out the basic steps that all UNCTs should follow in developing their UNDAF while at each stage of the process offering different options to follow. In this way, the new guidance package is more flexible and less prescriptive.</a:t>
            </a:r>
          </a:p>
          <a:p>
            <a:pPr eaLnBrk="1" hangingPunct="1">
              <a:spcBef>
                <a:spcPct val="0"/>
              </a:spcBef>
            </a:pPr>
            <a:endParaRPr lang="en-US" sz="1000" dirty="0" smtClean="0">
              <a:latin typeface="+mn-lt"/>
              <a:cs typeface="Arial" charset="0"/>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B17690-BDD2-4030-8DED-8DE24BB2C16E}"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xfrm>
            <a:off x="685800" y="4267200"/>
            <a:ext cx="5486400" cy="4114800"/>
          </a:xfrm>
        </p:spPr>
        <p:txBody>
          <a:bodyPr wrap="square" numCol="1" anchor="t" anchorCtr="0" compatLnSpc="1">
            <a:prstTxWarp prst="textNoShape">
              <a:avLst/>
            </a:prstTxWarp>
            <a:normAutofit/>
          </a:bodyPr>
          <a:lstStyle/>
          <a:p>
            <a:pPr>
              <a:lnSpc>
                <a:spcPct val="80000"/>
              </a:lnSpc>
            </a:pPr>
            <a:r>
              <a:rPr lang="en-US" sz="900" dirty="0" smtClean="0">
                <a:latin typeface="+mn-lt"/>
                <a:cs typeface="Arial" charset="0"/>
              </a:rPr>
              <a:t>The action plan </a:t>
            </a:r>
            <a:r>
              <a:rPr lang="en-US" sz="900" b="1" dirty="0" smtClean="0">
                <a:latin typeface="+mn-lt"/>
                <a:cs typeface="Arial" charset="0"/>
              </a:rPr>
              <a:t>consolidates the experiences</a:t>
            </a:r>
            <a:r>
              <a:rPr lang="en-US" sz="900" dirty="0" smtClean="0">
                <a:latin typeface="+mn-lt"/>
                <a:cs typeface="Arial" charset="0"/>
              </a:rPr>
              <a:t> from the Delivering as One pilot countries and other </a:t>
            </a:r>
            <a:r>
              <a:rPr lang="en-US" sz="900" b="1" dirty="0" smtClean="0">
                <a:latin typeface="+mn-lt"/>
                <a:cs typeface="Arial" charset="0"/>
              </a:rPr>
              <a:t>UNCTs that are striving for greater coherence</a:t>
            </a:r>
            <a:r>
              <a:rPr lang="en-US" sz="900" dirty="0" smtClean="0">
                <a:latin typeface="+mn-lt"/>
                <a:cs typeface="Arial" charset="0"/>
              </a:rPr>
              <a:t>.</a:t>
            </a:r>
          </a:p>
          <a:p>
            <a:pPr>
              <a:lnSpc>
                <a:spcPct val="80000"/>
              </a:lnSpc>
            </a:pPr>
            <a:endParaRPr lang="en-US" sz="900" dirty="0" smtClean="0">
              <a:latin typeface="+mn-lt"/>
              <a:cs typeface="Arial" charset="0"/>
            </a:endParaRPr>
          </a:p>
          <a:p>
            <a:pPr>
              <a:lnSpc>
                <a:spcPct val="80000"/>
              </a:lnSpc>
            </a:pPr>
            <a:r>
              <a:rPr lang="en-US" sz="900" dirty="0" smtClean="0">
                <a:latin typeface="+mn-lt"/>
                <a:cs typeface="Arial" charset="0"/>
              </a:rPr>
              <a:t>Experience:  Several UNCTs around the world experienced the </a:t>
            </a:r>
            <a:r>
              <a:rPr lang="en-US" sz="900" b="1" dirty="0" smtClean="0">
                <a:latin typeface="+mn-lt"/>
                <a:cs typeface="Arial" charset="0"/>
              </a:rPr>
              <a:t>need of a common programming document </a:t>
            </a:r>
            <a:r>
              <a:rPr lang="en-US" sz="900" dirty="0" smtClean="0">
                <a:latin typeface="+mn-lt"/>
                <a:cs typeface="Arial" charset="0"/>
              </a:rPr>
              <a:t>to ensure that the strategic priorities </a:t>
            </a:r>
            <a:r>
              <a:rPr lang="en-US" sz="900" u="sng" dirty="0" smtClean="0">
                <a:latin typeface="+mn-lt"/>
                <a:cs typeface="Arial" charset="0"/>
              </a:rPr>
              <a:t>identified in the UNDAF are operationalized in a coherent way through agencies’ programmes. Rwanda called this a Common Operational Document, Viet Nam called it One Plan </a:t>
            </a:r>
            <a:r>
              <a:rPr lang="en-US" sz="900" dirty="0" smtClean="0">
                <a:latin typeface="+mn-lt"/>
                <a:cs typeface="Arial" charset="0"/>
              </a:rPr>
              <a:t>and </a:t>
            </a:r>
            <a:r>
              <a:rPr lang="en-US" sz="900" u="sng" dirty="0" smtClean="0">
                <a:latin typeface="+mn-lt"/>
                <a:cs typeface="Arial" charset="0"/>
              </a:rPr>
              <a:t>Albania called it One Programme</a:t>
            </a:r>
            <a:r>
              <a:rPr lang="en-US" sz="900" dirty="0" smtClean="0">
                <a:latin typeface="+mn-lt"/>
                <a:cs typeface="Arial" charset="0"/>
              </a:rPr>
              <a:t>. The level of detail in these documents differs, but the common feature was a desire to jointly plan for the implementation of the UNDAF, to make it operational. Several other countries simultaneously came up with similar innovations, such as </a:t>
            </a:r>
            <a:r>
              <a:rPr lang="en-US" sz="900" u="sng" dirty="0" smtClean="0">
                <a:latin typeface="+mn-lt"/>
                <a:cs typeface="Arial" charset="0"/>
              </a:rPr>
              <a:t>Papua New Guinea with its UN Country Programme Action Plan</a:t>
            </a:r>
            <a:r>
              <a:rPr lang="en-US" sz="900" dirty="0" smtClean="0">
                <a:latin typeface="+mn-lt"/>
                <a:cs typeface="Arial" charset="0"/>
              </a:rPr>
              <a:t> and </a:t>
            </a:r>
            <a:r>
              <a:rPr lang="en-US" sz="900" u="sng" dirty="0" smtClean="0">
                <a:latin typeface="+mn-lt"/>
                <a:cs typeface="Arial" charset="0"/>
              </a:rPr>
              <a:t>Bhutan and Suriname with a “common CPAP”</a:t>
            </a:r>
            <a:r>
              <a:rPr lang="en-US" sz="900" dirty="0" smtClean="0">
                <a:latin typeface="+mn-lt"/>
                <a:cs typeface="Arial" charset="0"/>
              </a:rPr>
              <a:t> (including all participating agencies).</a:t>
            </a:r>
          </a:p>
          <a:p>
            <a:pPr>
              <a:lnSpc>
                <a:spcPct val="80000"/>
              </a:lnSpc>
            </a:pPr>
            <a:endParaRPr lang="en-US" sz="900" dirty="0" smtClean="0">
              <a:latin typeface="+mn-lt"/>
              <a:cs typeface="Arial" charset="0"/>
            </a:endParaRPr>
          </a:p>
          <a:p>
            <a:pPr>
              <a:lnSpc>
                <a:spcPct val="80000"/>
              </a:lnSpc>
            </a:pPr>
            <a:r>
              <a:rPr lang="en-US" sz="900" dirty="0" smtClean="0">
                <a:latin typeface="+mn-lt"/>
                <a:cs typeface="Arial" charset="0"/>
              </a:rPr>
              <a:t>The Action Plan specifies the modalities of </a:t>
            </a:r>
            <a:r>
              <a:rPr lang="en-US" sz="900" b="1" dirty="0" smtClean="0">
                <a:latin typeface="+mn-lt"/>
                <a:cs typeface="Arial" charset="0"/>
              </a:rPr>
              <a:t>how the agencies (individually or jointly) are going to achieve the strategic results </a:t>
            </a:r>
            <a:r>
              <a:rPr lang="en-US" sz="900" dirty="0" smtClean="0">
                <a:latin typeface="+mn-lt"/>
                <a:cs typeface="Arial" charset="0"/>
              </a:rPr>
              <a:t>agreed to in the UNDAF framework. It specifies the </a:t>
            </a:r>
            <a:r>
              <a:rPr lang="en-US" sz="900" b="1" dirty="0" smtClean="0">
                <a:latin typeface="+mn-lt"/>
                <a:cs typeface="Arial" charset="0"/>
              </a:rPr>
              <a:t>outputs and strategies </a:t>
            </a:r>
            <a:r>
              <a:rPr lang="en-US" sz="900" dirty="0" smtClean="0">
                <a:latin typeface="+mn-lt"/>
                <a:cs typeface="Arial" charset="0"/>
              </a:rPr>
              <a:t>that agencies will use to achieve the results. UNCTs can consider agreeing on the generic terminology to use beforehand in order to have an even more coherent overview of what each is doing to implement the results. The level of specificity is chosen to be broad enough to allow planning for a five year cycle while being specific enough to indicate how the agency intends to achieve the result. </a:t>
            </a:r>
          </a:p>
          <a:p>
            <a:pPr>
              <a:lnSpc>
                <a:spcPct val="80000"/>
              </a:lnSpc>
            </a:pPr>
            <a:r>
              <a:rPr lang="en-US" sz="900" dirty="0" smtClean="0">
                <a:latin typeface="+mn-lt"/>
                <a:cs typeface="Arial" charset="0"/>
              </a:rPr>
              <a:t>- It defines more in detail than the UNDAF </a:t>
            </a:r>
            <a:r>
              <a:rPr lang="en-US" sz="900" u="sng" dirty="0" smtClean="0">
                <a:latin typeface="+mn-lt"/>
                <a:cs typeface="Arial" charset="0"/>
              </a:rPr>
              <a:t>what partners the UN agencies will work with</a:t>
            </a:r>
            <a:r>
              <a:rPr lang="en-US" sz="900" dirty="0" smtClean="0">
                <a:latin typeface="+mn-lt"/>
                <a:cs typeface="Arial" charset="0"/>
              </a:rPr>
              <a:t>. </a:t>
            </a:r>
          </a:p>
          <a:p>
            <a:pPr>
              <a:lnSpc>
                <a:spcPct val="80000"/>
              </a:lnSpc>
            </a:pPr>
            <a:r>
              <a:rPr lang="en-US" sz="900" dirty="0" smtClean="0">
                <a:latin typeface="+mn-lt"/>
                <a:cs typeface="Arial" charset="0"/>
              </a:rPr>
              <a:t>- It also mentions the </a:t>
            </a:r>
            <a:r>
              <a:rPr lang="en-US" sz="900" u="sng" dirty="0" smtClean="0">
                <a:latin typeface="+mn-lt"/>
                <a:cs typeface="Arial" charset="0"/>
              </a:rPr>
              <a:t>financial modalities (e.g. application of HACT) that will be used for the transfer of funds to partners</a:t>
            </a:r>
            <a:r>
              <a:rPr lang="en-US" sz="900" dirty="0" smtClean="0">
                <a:latin typeface="+mn-lt"/>
                <a:cs typeface="Arial" charset="0"/>
              </a:rPr>
              <a:t>. The advantage is that the Action Plan will provide a better overview of the activities and progress made on HACT with different partners</a:t>
            </a:r>
          </a:p>
          <a:p>
            <a:pPr>
              <a:lnSpc>
                <a:spcPct val="80000"/>
              </a:lnSpc>
            </a:pPr>
            <a:r>
              <a:rPr lang="en-US" sz="900" dirty="0" smtClean="0">
                <a:latin typeface="+mn-lt"/>
                <a:cs typeface="Arial" charset="0"/>
              </a:rPr>
              <a:t>- It stipulates the M&amp;E processes and mechanisms to be used in order to implement the UNDAF M&amp;E plan</a:t>
            </a:r>
          </a:p>
          <a:p>
            <a:pPr>
              <a:lnSpc>
                <a:spcPct val="80000"/>
              </a:lnSpc>
            </a:pPr>
            <a:endParaRPr lang="en-US" sz="900" dirty="0" smtClean="0">
              <a:latin typeface="+mn-lt"/>
              <a:cs typeface="Arial" charset="0"/>
            </a:endParaRPr>
          </a:p>
          <a:p>
            <a:pPr>
              <a:lnSpc>
                <a:spcPct val="80000"/>
              </a:lnSpc>
            </a:pPr>
            <a:r>
              <a:rPr lang="en-US" sz="900" dirty="0" smtClean="0">
                <a:latin typeface="+mn-lt"/>
                <a:cs typeface="Arial" charset="0"/>
              </a:rPr>
              <a:t>The document also ensures the </a:t>
            </a:r>
            <a:r>
              <a:rPr lang="en-US" sz="900" b="1" dirty="0" smtClean="0">
                <a:latin typeface="+mn-lt"/>
                <a:cs typeface="Arial" charset="0"/>
              </a:rPr>
              <a:t>legal agreements and commitments </a:t>
            </a:r>
            <a:r>
              <a:rPr lang="en-US" sz="900" dirty="0" smtClean="0">
                <a:latin typeface="+mn-lt"/>
                <a:cs typeface="Arial" charset="0"/>
              </a:rPr>
              <a:t>on the side of the UN and government to make the implementation of the agreed programme possible – this legal agreement is based on the generic, long-term legal agreement that establishes the presence of agencies in the country (e.g. the Standard Basic Assistance Agreement for UNDP or the Basic Cooperation Agreement with UNICEF – please note that not all agencies have such agreements in place, e.g. NRAs), but represents a more specific formal agreement that the UN can implement the programmatic activities planned for in the UNDAF within the agreed timeframe.</a:t>
            </a:r>
          </a:p>
          <a:p>
            <a:pPr>
              <a:lnSpc>
                <a:spcPct val="80000"/>
              </a:lnSpc>
            </a:pPr>
            <a:endParaRPr lang="en-US" sz="900" dirty="0" smtClean="0">
              <a:latin typeface="+mn-lt"/>
              <a:cs typeface="Arial" charset="0"/>
            </a:endParaRPr>
          </a:p>
          <a:p>
            <a:pPr>
              <a:lnSpc>
                <a:spcPct val="80000"/>
              </a:lnSpc>
            </a:pPr>
            <a:r>
              <a:rPr lang="en-US" sz="900" u="sng" dirty="0" smtClean="0">
                <a:latin typeface="+mn-lt"/>
                <a:cs typeface="Arial" charset="0"/>
              </a:rPr>
              <a:t>NB</a:t>
            </a:r>
            <a:r>
              <a:rPr lang="en-US" sz="900" dirty="0" smtClean="0">
                <a:latin typeface="+mn-lt"/>
                <a:cs typeface="Arial" charset="0"/>
              </a:rPr>
              <a:t>: Agency-specific</a:t>
            </a:r>
            <a:r>
              <a:rPr lang="en-US" sz="900" baseline="0" dirty="0" smtClean="0">
                <a:latin typeface="+mn-lt"/>
                <a:cs typeface="Arial" charset="0"/>
              </a:rPr>
              <a:t> </a:t>
            </a:r>
            <a:r>
              <a:rPr lang="en-US" sz="900" dirty="0" smtClean="0">
                <a:latin typeface="+mn-lt"/>
                <a:cs typeface="Arial" charset="0"/>
              </a:rPr>
              <a:t>activities that</a:t>
            </a:r>
            <a:r>
              <a:rPr lang="en-US" sz="900" baseline="0" dirty="0" smtClean="0">
                <a:latin typeface="+mn-lt"/>
                <a:cs typeface="Arial" charset="0"/>
              </a:rPr>
              <a:t> </a:t>
            </a:r>
            <a:r>
              <a:rPr lang="en-US" sz="900" dirty="0" smtClean="0">
                <a:latin typeface="+mn-lt"/>
                <a:cs typeface="Arial" charset="0"/>
              </a:rPr>
              <a:t>fall </a:t>
            </a:r>
            <a:r>
              <a:rPr lang="en-US" sz="900" b="1" dirty="0" smtClean="0">
                <a:latin typeface="+mn-lt"/>
                <a:cs typeface="Arial" charset="0"/>
              </a:rPr>
              <a:t>outside the UNDAF matrix </a:t>
            </a:r>
            <a:r>
              <a:rPr lang="en-US" sz="900" dirty="0" smtClean="0">
                <a:latin typeface="+mn-lt"/>
                <a:cs typeface="Arial" charset="0"/>
              </a:rPr>
              <a:t>should be detailed in the UNDAF narrative</a:t>
            </a:r>
            <a:r>
              <a:rPr lang="en-US" sz="900" baseline="0" dirty="0" smtClean="0">
                <a:latin typeface="+mn-lt"/>
                <a:cs typeface="Arial" charset="0"/>
              </a:rPr>
              <a:t> (section 3) and subsequently fleshed out in the agency annual work plans.</a:t>
            </a:r>
          </a:p>
          <a:p>
            <a:pPr>
              <a:lnSpc>
                <a:spcPct val="80000"/>
              </a:lnSpc>
            </a:pPr>
            <a:endParaRPr lang="en-US" sz="900" dirty="0" smtClean="0">
              <a:latin typeface="+mn-lt"/>
              <a:cs typeface="Arial" charset="0"/>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7163C-0564-46DE-8A2E-027740DDBC85}"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lnSpc>
                <a:spcPct val="80000"/>
              </a:lnSpc>
              <a:spcBef>
                <a:spcPct val="0"/>
              </a:spcBef>
              <a:defRPr/>
            </a:pPr>
            <a:r>
              <a:rPr lang="en-US" sz="1000" dirty="0" smtClean="0">
                <a:latin typeface="+mn-lt"/>
              </a:rPr>
              <a:t>The intended purpose of the UNDAF Action Plan (one operational document) is to lower transaction costs for government and other partners; lessen the chances of fragmentation and duplication among UN agencies; and thus ensure </a:t>
            </a:r>
            <a:r>
              <a:rPr lang="en-US" sz="1000" u="sng" dirty="0" smtClean="0">
                <a:latin typeface="+mn-lt"/>
              </a:rPr>
              <a:t>greater coherence in implementing the UNDAF</a:t>
            </a:r>
            <a:r>
              <a:rPr lang="en-US" sz="1000" dirty="0" smtClean="0">
                <a:latin typeface="+mn-lt"/>
              </a:rPr>
              <a:t>. </a:t>
            </a:r>
          </a:p>
          <a:p>
            <a:pPr eaLnBrk="1" hangingPunct="1">
              <a:lnSpc>
                <a:spcPct val="80000"/>
              </a:lnSpc>
              <a:spcBef>
                <a:spcPct val="0"/>
              </a:spcBef>
              <a:defRPr/>
            </a:pPr>
            <a:endParaRPr lang="en-US" sz="1000" dirty="0" smtClean="0">
              <a:latin typeface="+mn-lt"/>
            </a:endParaRPr>
          </a:p>
          <a:p>
            <a:pPr eaLnBrk="1" fontAlgn="auto" hangingPunct="1">
              <a:spcBef>
                <a:spcPts val="0"/>
              </a:spcBef>
              <a:spcAft>
                <a:spcPts val="0"/>
              </a:spcAft>
              <a:defRPr/>
            </a:pPr>
            <a:r>
              <a:rPr lang="en-US" sz="1000" dirty="0" smtClean="0">
                <a:latin typeface="+mn-lt"/>
              </a:rPr>
              <a:t>Benefits of the Action Plan are many:</a:t>
            </a:r>
          </a:p>
          <a:p>
            <a:pPr eaLnBrk="1" fontAlgn="auto" hangingPunct="1">
              <a:spcBef>
                <a:spcPts val="0"/>
              </a:spcBef>
              <a:spcAft>
                <a:spcPts val="0"/>
              </a:spcAft>
              <a:defRPr/>
            </a:pPr>
            <a:r>
              <a:rPr lang="en-US" sz="1000" dirty="0" smtClean="0">
                <a:latin typeface="+mn-lt"/>
              </a:rPr>
              <a:t>1. It provides a detailed </a:t>
            </a:r>
            <a:r>
              <a:rPr lang="en-US" sz="1000" b="1" dirty="0" smtClean="0">
                <a:latin typeface="+mn-lt"/>
              </a:rPr>
              <a:t>overview of how the UN agencies will be working towards planned results</a:t>
            </a:r>
            <a:r>
              <a:rPr lang="en-US" sz="1000" dirty="0" smtClean="0">
                <a:latin typeface="+mn-lt"/>
              </a:rPr>
              <a:t>, increasing transparency on what the UN is doing in the country</a:t>
            </a:r>
          </a:p>
          <a:p>
            <a:pPr eaLnBrk="1" fontAlgn="auto" hangingPunct="1">
              <a:spcBef>
                <a:spcPts val="0"/>
              </a:spcBef>
              <a:spcAft>
                <a:spcPts val="0"/>
              </a:spcAft>
              <a:defRPr/>
            </a:pPr>
            <a:r>
              <a:rPr lang="en-US" sz="1000" dirty="0" smtClean="0">
                <a:latin typeface="+mn-lt"/>
              </a:rPr>
              <a:t>2. It will also simplify for the host government the documentation on the UN programme: </a:t>
            </a:r>
            <a:r>
              <a:rPr lang="en-US" sz="1000" b="1" dirty="0" smtClean="0">
                <a:latin typeface="+mn-lt"/>
              </a:rPr>
              <a:t>only one common document instead of different agency documents</a:t>
            </a:r>
            <a:r>
              <a:rPr lang="en-US" sz="1000" dirty="0" smtClean="0">
                <a:latin typeface="+mn-lt"/>
              </a:rPr>
              <a:t>. This is not to say there will be no further agency documents (e.g., annual work plans, joint programme documents, project documents, ExCom country programme documents remain valid) but these do not require the same type of agreement with the government. </a:t>
            </a:r>
          </a:p>
          <a:p>
            <a:pPr eaLnBrk="1" fontAlgn="auto" hangingPunct="1">
              <a:spcBef>
                <a:spcPts val="0"/>
              </a:spcBef>
              <a:spcAft>
                <a:spcPts val="0"/>
              </a:spcAft>
              <a:defRPr/>
            </a:pPr>
            <a:r>
              <a:rPr lang="en-US" sz="1000" dirty="0" smtClean="0">
                <a:latin typeface="+mn-lt"/>
              </a:rPr>
              <a:t>3. The Action Plan will </a:t>
            </a:r>
            <a:r>
              <a:rPr lang="en-US" sz="1000" b="1" dirty="0" smtClean="0">
                <a:latin typeface="+mn-lt"/>
              </a:rPr>
              <a:t>help to maintain a clear link between what the agencies are doing and the strategic results as agreed</a:t>
            </a:r>
            <a:r>
              <a:rPr lang="en-US" sz="1000" dirty="0" smtClean="0">
                <a:latin typeface="+mn-lt"/>
              </a:rPr>
              <a:t> in the UNDAF. It prevents the fragmentation that sometimes happens after the UNDAF is agreed, where agency documents are not always congruent with the UNDAF and agencies sometimes go their own way without much reference to the UNDAF (“UNDAF put in the desk drawer and never looked at again”)</a:t>
            </a:r>
          </a:p>
          <a:p>
            <a:pPr eaLnBrk="1" fontAlgn="auto" hangingPunct="1">
              <a:spcBef>
                <a:spcPts val="0"/>
              </a:spcBef>
              <a:spcAft>
                <a:spcPts val="0"/>
              </a:spcAft>
              <a:defRPr/>
            </a:pPr>
            <a:r>
              <a:rPr lang="en-US" sz="1000" dirty="0" smtClean="0">
                <a:latin typeface="+mn-lt"/>
              </a:rPr>
              <a:t>4. Perhaps most importantly, the UNDAF Action Plan will strongly enhance coherence of the UN interventions at country level, as it </a:t>
            </a:r>
            <a:r>
              <a:rPr lang="en-US" sz="1000" b="1" dirty="0" smtClean="0">
                <a:latin typeface="+mn-lt"/>
              </a:rPr>
              <a:t>ensures that the UNDAF strategic framework is translated into practical agreements on how to implement it, and how to manage this implementation process together</a:t>
            </a:r>
            <a:r>
              <a:rPr lang="en-US" sz="1000" dirty="0" smtClean="0">
                <a:latin typeface="+mn-lt"/>
              </a:rPr>
              <a:t>. It also helps to further reduce overlap and duplication.</a:t>
            </a:r>
          </a:p>
          <a:p>
            <a:pPr eaLnBrk="1" fontAlgn="auto" hangingPunct="1">
              <a:spcBef>
                <a:spcPts val="0"/>
              </a:spcBef>
              <a:spcAft>
                <a:spcPts val="0"/>
              </a:spcAft>
              <a:defRPr/>
            </a:pPr>
            <a:r>
              <a:rPr lang="en-US" sz="1000" dirty="0" smtClean="0">
                <a:latin typeface="+mn-lt"/>
              </a:rPr>
              <a:t>5. Finally, it helps to </a:t>
            </a:r>
            <a:r>
              <a:rPr lang="en-US" sz="1000" b="1" dirty="0" smtClean="0">
                <a:latin typeface="+mn-lt"/>
              </a:rPr>
              <a:t>establish clearer accountabilities by specifying the commitments of each agency contribution to achieving the results agreed</a:t>
            </a:r>
            <a:r>
              <a:rPr lang="en-US" sz="1000" dirty="0" smtClean="0">
                <a:latin typeface="+mn-lt"/>
              </a:rPr>
              <a:t>. The Action Plan also includes more detail on the M&amp;E processes and mechanisms to ensure implementation of the UNDAF M&amp;E framework, and thereby helps to increase accountability as well.</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899922-B92B-47F1-BA9D-791448319FEB}"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pPr>
              <a:spcBef>
                <a:spcPct val="50000"/>
              </a:spcBef>
              <a:buFont typeface="Wingdings" pitchFamily="28" charset="2"/>
              <a:buNone/>
            </a:pPr>
            <a:endParaRPr lang="en-US" dirty="0" smtClean="0"/>
          </a:p>
          <a:p>
            <a:pPr>
              <a:spcBef>
                <a:spcPct val="50000"/>
              </a:spcBef>
              <a:buFont typeface="Wingdings" pitchFamily="28" charset="2"/>
              <a:buChar char="ü"/>
            </a:pPr>
            <a:r>
              <a:rPr lang="en-US" sz="2000" dirty="0" smtClean="0"/>
              <a:t> </a:t>
            </a:r>
            <a:r>
              <a:rPr lang="en-US" sz="2500" dirty="0" smtClean="0"/>
              <a:t>UNDAFs often </a:t>
            </a:r>
            <a:r>
              <a:rPr lang="en-US" sz="2500" b="1" dirty="0" smtClean="0"/>
              <a:t>lack focus</a:t>
            </a:r>
            <a:r>
              <a:rPr lang="en-US" sz="2500" dirty="0" smtClean="0"/>
              <a:t> and strategic prioritization</a:t>
            </a:r>
          </a:p>
          <a:p>
            <a:pPr>
              <a:spcBef>
                <a:spcPct val="50000"/>
              </a:spcBef>
              <a:buFont typeface="Wingdings" pitchFamily="28" charset="2"/>
              <a:buNone/>
            </a:pPr>
            <a:endParaRPr lang="en-US" sz="2500" dirty="0" smtClean="0"/>
          </a:p>
          <a:p>
            <a:pPr>
              <a:spcBef>
                <a:spcPct val="50000"/>
              </a:spcBef>
              <a:buFont typeface="Wingdings" pitchFamily="28" charset="2"/>
              <a:buChar char="ü"/>
            </a:pPr>
            <a:r>
              <a:rPr lang="en-US" sz="2500" dirty="0" smtClean="0"/>
              <a:t> Process to prepare an UNDAF is a </a:t>
            </a:r>
            <a:r>
              <a:rPr lang="en-US" sz="2500" b="1" dirty="0" smtClean="0"/>
              <a:t>lengthy and inflexible</a:t>
            </a:r>
          </a:p>
          <a:p>
            <a:pPr>
              <a:spcBef>
                <a:spcPct val="50000"/>
              </a:spcBef>
              <a:buFont typeface="Wingdings" pitchFamily="28" charset="2"/>
              <a:buNone/>
            </a:pPr>
            <a:endParaRPr lang="en-US" sz="2500" dirty="0" smtClean="0"/>
          </a:p>
          <a:p>
            <a:pPr>
              <a:spcBef>
                <a:spcPct val="50000"/>
              </a:spcBef>
              <a:buFont typeface="Wingdings" pitchFamily="28" charset="2"/>
              <a:buChar char="ü"/>
            </a:pPr>
            <a:r>
              <a:rPr lang="en-US" sz="2500" dirty="0" smtClean="0"/>
              <a:t> Comparative advantage of the UN  in-country is </a:t>
            </a:r>
            <a:r>
              <a:rPr lang="en-US" sz="2500" b="1" dirty="0" smtClean="0"/>
              <a:t>vague</a:t>
            </a:r>
          </a:p>
          <a:p>
            <a:pPr>
              <a:spcBef>
                <a:spcPct val="50000"/>
              </a:spcBef>
              <a:buFont typeface="Wingdings" pitchFamily="28" charset="2"/>
              <a:buChar char="ü"/>
            </a:pPr>
            <a:endParaRPr lang="en-US" sz="2500" b="1" dirty="0" smtClean="0"/>
          </a:p>
          <a:p>
            <a:pPr eaLnBrk="1" hangingPunct="1">
              <a:spcBef>
                <a:spcPct val="0"/>
              </a:spcBef>
            </a:pPr>
            <a:r>
              <a:rPr lang="en-US" sz="2500" dirty="0" smtClean="0"/>
              <a:t>UNDG Chair: in her letter to RC/UNCTs October 2009, stressed that the UNDAF is the key expression of what the UN stands for at the country level. And she encouraged a step change in relevance and quality of the UNDAFs.</a:t>
            </a:r>
          </a:p>
          <a:p>
            <a:pPr eaLnBrk="1" hangingPunct="1">
              <a:spcBef>
                <a:spcPct val="0"/>
              </a:spcBef>
            </a:pPr>
            <a:endParaRPr lang="en-US" sz="2500" dirty="0" smtClean="0"/>
          </a:p>
          <a:p>
            <a:pPr eaLnBrk="1" hangingPunct="1">
              <a:spcBef>
                <a:spcPct val="0"/>
              </a:spcBef>
            </a:pPr>
            <a:r>
              <a:rPr lang="en-US" sz="2500" b="1" dirty="0" smtClean="0"/>
              <a:t>Focus</a:t>
            </a:r>
            <a:r>
              <a:rPr lang="en-US" sz="2500" dirty="0" smtClean="0"/>
              <a:t>: The pressure remains to have all ongoing and already planned activities in the UNDAF rather than focusing</a:t>
            </a:r>
            <a:r>
              <a:rPr lang="en-US" sz="2500" baseline="0" dirty="0" smtClean="0"/>
              <a:t> on a limited set of national priorities and realistically assessing the UN development system’s comparative advantages at the country level.</a:t>
            </a:r>
            <a:endParaRPr lang="en-US" sz="2500" dirty="0" smtClean="0"/>
          </a:p>
          <a:p>
            <a:pPr eaLnBrk="1" hangingPunct="1">
              <a:spcBef>
                <a:spcPct val="0"/>
              </a:spcBef>
            </a:pPr>
            <a:endParaRPr lang="en-US" sz="2500" dirty="0" smtClean="0"/>
          </a:p>
          <a:p>
            <a:pPr eaLnBrk="1" hangingPunct="1">
              <a:spcBef>
                <a:spcPct val="0"/>
              </a:spcBef>
            </a:pPr>
            <a:r>
              <a:rPr lang="en-US" sz="2500" u="sng" dirty="0" smtClean="0"/>
              <a:t>Context</a:t>
            </a:r>
            <a:r>
              <a:rPr lang="en-US" sz="2500" u="sng" baseline="0" dirty="0" smtClean="0"/>
              <a:t> of challenges</a:t>
            </a:r>
            <a:r>
              <a:rPr lang="en-US" sz="2500" dirty="0" smtClean="0"/>
              <a:t>: competing demands; lack of consistent messages and leadership from</a:t>
            </a:r>
            <a:r>
              <a:rPr lang="en-US" sz="2500" baseline="0" dirty="0" smtClean="0"/>
              <a:t> UN system regional and HQ level; tendency to include all ongoing activities; poor consultative process that leads to weak national ownership</a:t>
            </a:r>
            <a:endParaRPr lang="en-US" sz="2500" dirty="0" smtClean="0"/>
          </a:p>
          <a:p>
            <a:pPr eaLnBrk="1" hangingPunct="1">
              <a:spcBef>
                <a:spcPct val="0"/>
              </a:spcBef>
            </a:pPr>
            <a:endParaRPr lang="en-US" sz="2500" dirty="0" smtClean="0"/>
          </a:p>
          <a:p>
            <a:pPr eaLnBrk="1" hangingPunct="1">
              <a:spcBef>
                <a:spcPct val="0"/>
              </a:spcBef>
            </a:pPr>
            <a:r>
              <a:rPr lang="en-US" sz="2500" dirty="0" smtClean="0"/>
              <a:t>The</a:t>
            </a:r>
            <a:r>
              <a:rPr lang="en-US" sz="2500" baseline="0" dirty="0" smtClean="0"/>
              <a:t> UNDAF should focus on the UN’s contribution to addressing national priorities – it should not be driven by agency mandates or UN areas of expertise that do not contribute to addressing national priorities. The UNDAF should not include everything the UN system could potentially contribute but what it will contribute to addressing national priorities based on its comparative advantages</a:t>
            </a:r>
          </a:p>
          <a:p>
            <a:pPr eaLnBrk="1" hangingPunct="1">
              <a:spcBef>
                <a:spcPct val="0"/>
              </a:spcBef>
            </a:pPr>
            <a:endParaRPr lang="en-US" sz="2500" baseline="0"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2500" b="1" dirty="0" smtClean="0"/>
              <a:t>Inflexible</a:t>
            </a:r>
            <a:r>
              <a:rPr lang="en-US" sz="2500" dirty="0" smtClean="0"/>
              <a:t>: Previous</a:t>
            </a:r>
            <a:r>
              <a:rPr lang="en-US" sz="2500" baseline="0" dirty="0" smtClean="0"/>
              <a:t> UNDAF guidelines have prescribed a specific course of action to follow when preparing the UNDAF that lasted for some 18 months. UNCTs have identified this process as lengthy and burdensome, diverting their attention from </a:t>
            </a:r>
            <a:r>
              <a:rPr lang="en-US" sz="2500" baseline="0" dirty="0" err="1" smtClean="0"/>
              <a:t>operationalizing</a:t>
            </a:r>
            <a:r>
              <a:rPr lang="en-US" sz="2500" baseline="0" dirty="0" smtClean="0"/>
              <a:t> their ongoing </a:t>
            </a:r>
            <a:r>
              <a:rPr lang="en-US" sz="2500" baseline="0" dirty="0" err="1" smtClean="0"/>
              <a:t>programmes</a:t>
            </a:r>
            <a:r>
              <a:rPr lang="en-US" sz="2500" baseline="0" dirty="0" smtClean="0"/>
              <a:t>. The aim of the current guidance package is to offer UNCTs flexibility in designing the length of UNDAF timeline while improving its strategic focus.</a:t>
            </a:r>
            <a:endParaRPr lang="en-US" sz="2500" dirty="0" smtClean="0"/>
          </a:p>
          <a:p>
            <a:pPr eaLnBrk="1" hangingPunct="1">
              <a:spcBef>
                <a:spcPct val="0"/>
              </a:spcBef>
            </a:pPr>
            <a:endParaRPr lang="en-US" sz="2500" dirty="0" smtClean="0">
              <a:latin typeface="Arial" charset="0"/>
              <a:cs typeface="Arial" charset="0"/>
            </a:endParaRPr>
          </a:p>
          <a:p>
            <a:pPr eaLnBrk="1" hangingPunct="1">
              <a:spcBef>
                <a:spcPct val="0"/>
              </a:spcBef>
              <a:buFontTx/>
              <a:buNone/>
            </a:pPr>
            <a:r>
              <a:rPr lang="en-US" sz="2500" b="1" dirty="0" smtClean="0"/>
              <a:t>Comparative</a:t>
            </a:r>
            <a:r>
              <a:rPr lang="en-US" sz="2500" b="1" baseline="0" dirty="0" smtClean="0"/>
              <a:t> advantages</a:t>
            </a:r>
            <a:r>
              <a:rPr lang="en-US" sz="2500" baseline="0" dirty="0" smtClean="0"/>
              <a:t>: </a:t>
            </a:r>
            <a:r>
              <a:rPr lang="en-US" sz="2500" dirty="0" smtClean="0"/>
              <a:t>UNDAFs are increasingly aligned to national goals but often lack focus</a:t>
            </a:r>
            <a:r>
              <a:rPr lang="en-US" sz="2500" baseline="0" dirty="0" smtClean="0"/>
              <a:t> – in addition, there continues to be a lack of </a:t>
            </a:r>
            <a:r>
              <a:rPr lang="en-US" sz="2500" dirty="0" smtClean="0"/>
              <a:t>strategic positioning </a:t>
            </a:r>
            <a:r>
              <a:rPr lang="en-US" sz="2500" baseline="0" dirty="0" smtClean="0"/>
              <a:t> and clear </a:t>
            </a:r>
            <a:r>
              <a:rPr lang="en-US" sz="2500" dirty="0" smtClean="0"/>
              <a:t>division of </a:t>
            </a:r>
            <a:r>
              <a:rPr lang="en-US" sz="2500" dirty="0" err="1" smtClean="0"/>
              <a:t>labour</a:t>
            </a:r>
            <a:r>
              <a:rPr lang="en-US" sz="2500" dirty="0" smtClean="0"/>
              <a:t> among agencies.</a:t>
            </a:r>
            <a:r>
              <a:rPr lang="en-US" sz="2500" baseline="0" dirty="0" smtClean="0"/>
              <a:t> </a:t>
            </a:r>
          </a:p>
          <a:p>
            <a:pPr eaLnBrk="1" hangingPunct="1">
              <a:spcBef>
                <a:spcPct val="0"/>
              </a:spcBef>
              <a:buFontTx/>
              <a:buNone/>
            </a:pPr>
            <a:endParaRPr lang="en-US" sz="2500" baseline="0" dirty="0" smtClean="0"/>
          </a:p>
          <a:p>
            <a:pPr eaLnBrk="1" hangingPunct="1">
              <a:spcBef>
                <a:spcPct val="0"/>
              </a:spcBef>
              <a:buFontTx/>
              <a:buNone/>
            </a:pPr>
            <a:r>
              <a:rPr lang="en-US" sz="2500" baseline="0" dirty="0" smtClean="0"/>
              <a:t>So while responding to national priorities and advocating for international norms and standards, the UNCT is required to assess its capacities and focus its efforts where it can best provide leadership and make the biggest difference, avoid duplication and establish synergies with ongoing interventions.</a:t>
            </a:r>
          </a:p>
          <a:p>
            <a:pPr eaLnBrk="1" hangingPunct="1">
              <a:spcBef>
                <a:spcPct val="0"/>
              </a:spcBef>
              <a:buFontTx/>
              <a:buNone/>
            </a:pPr>
            <a:endParaRPr lang="en-US" sz="2500" baseline="0" dirty="0" smtClean="0"/>
          </a:p>
          <a:p>
            <a:pPr eaLnBrk="1" hangingPunct="1">
              <a:spcBef>
                <a:spcPct val="0"/>
              </a:spcBef>
              <a:buFontTx/>
              <a:buNone/>
            </a:pPr>
            <a:r>
              <a:rPr lang="en-US" sz="2500" baseline="0" dirty="0" smtClean="0"/>
              <a:t>The UNDAF guidance package offers a method for UNCTs to use when assessing its strengths and weakness – called a SWOT analysis. To ensure flexibility, the UNCT may use this method or choose another it deems appropriate.</a:t>
            </a:r>
          </a:p>
          <a:p>
            <a:pPr eaLnBrk="1" hangingPunct="1">
              <a:spcBef>
                <a:spcPct val="0"/>
              </a:spcBef>
              <a:buFontTx/>
              <a:buNone/>
            </a:pPr>
            <a:endParaRPr lang="en-US" sz="2500" dirty="0" smtClean="0"/>
          </a:p>
          <a:p>
            <a:pPr eaLnBrk="1" hangingPunct="1">
              <a:spcBef>
                <a:spcPct val="0"/>
              </a:spcBef>
              <a:buFontTx/>
              <a:buNone/>
            </a:pPr>
            <a:endParaRPr lang="en-US" sz="1200" dirty="0" smtClean="0"/>
          </a:p>
          <a:p>
            <a:pPr eaLnBrk="1" hangingPunct="1">
              <a:spcBef>
                <a:spcPct val="0"/>
              </a:spcBef>
            </a:pPr>
            <a:endParaRPr lang="en-US" sz="1200" dirty="0" smtClean="0">
              <a:latin typeface="Arial" charset="0"/>
              <a:cs typeface="Arial" charset="0"/>
            </a:endParaRPr>
          </a:p>
          <a:p>
            <a:pPr>
              <a:buFont typeface="Times" pitchFamily="28" charset="0"/>
              <a:buNone/>
            </a:pPr>
            <a:endParaRPr lang="en-US" sz="1200" b="1" dirty="0" smtClean="0">
              <a:latin typeface="Arial" charset="0"/>
              <a:cs typeface="Arial" charset="0"/>
            </a:endParaRPr>
          </a:p>
          <a:p>
            <a:pPr>
              <a:spcBef>
                <a:spcPct val="50000"/>
              </a:spcBef>
              <a:buFont typeface="Wingdings" pitchFamily="28" charset="2"/>
              <a:buChar char="ü"/>
            </a:pPr>
            <a:endParaRPr lang="en-US" sz="1200" b="1" dirty="0" smtClean="0"/>
          </a:p>
          <a:p>
            <a:pPr eaLnBrk="1" hangingPunct="1">
              <a:spcBef>
                <a:spcPct val="0"/>
              </a:spcBef>
            </a:pPr>
            <a:endParaRPr lang="en-US" dirty="0" smtClean="0">
              <a:latin typeface="Arial" charset="0"/>
              <a:cs typeface="Arial" charset="0"/>
            </a:endParaRP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0E2DC-E7CD-4B60-9F72-A36DABB906A9}"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C55247A5-174F-490E-8325-A2D1DAC3432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p:spPr>
      </p:sp>
      <p:sp>
        <p:nvSpPr>
          <p:cNvPr id="6147" name="Rectangle 3"/>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0" hangingPunct="0">
              <a:buFont typeface="Times"/>
              <a:buNone/>
            </a:pPr>
            <a:r>
              <a:rPr lang="en-US" sz="800" dirty="0" smtClean="0"/>
              <a:t>These options are not part of the guidelines and are here to stimulate discussions in the room, also suggesting some preliminary implications each model may have on CCPPs.</a:t>
            </a:r>
          </a:p>
          <a:p>
            <a:pPr eaLnBrk="0" hangingPunct="0">
              <a:buFont typeface="Times"/>
              <a:buNone/>
            </a:pPr>
            <a:endParaRPr lang="en-US" sz="800" dirty="0" smtClean="0"/>
          </a:p>
          <a:p>
            <a:pPr eaLnBrk="0" hangingPunct="0">
              <a:buFont typeface="Times"/>
              <a:buNone/>
            </a:pPr>
            <a:r>
              <a:rPr lang="en-US" sz="800" b="1" dirty="0" smtClean="0"/>
              <a:t>A.</a:t>
            </a:r>
            <a:r>
              <a:rPr lang="en-US" sz="800" dirty="0" smtClean="0"/>
              <a:t> The option A is when the country team decides to formulate the UNDAF RM only at the outcome level and </a:t>
            </a:r>
            <a:r>
              <a:rPr lang="en-US" sz="800" dirty="0" err="1" smtClean="0"/>
              <a:t>operationalize</a:t>
            </a:r>
            <a:r>
              <a:rPr lang="en-US" sz="800" dirty="0" smtClean="0"/>
              <a:t> those outcomes through agency specific </a:t>
            </a:r>
            <a:r>
              <a:rPr lang="en-US" sz="800" dirty="0" err="1" smtClean="0"/>
              <a:t>programmes</a:t>
            </a:r>
            <a:r>
              <a:rPr lang="en-US" sz="800" dirty="0" smtClean="0"/>
              <a:t> or CPAPs for funds and </a:t>
            </a:r>
            <a:r>
              <a:rPr lang="en-US" sz="800" dirty="0" err="1" smtClean="0"/>
              <a:t>programmes</a:t>
            </a:r>
            <a:r>
              <a:rPr lang="en-US" sz="800" dirty="0" smtClean="0"/>
              <a:t>. Possible implications of this option are:</a:t>
            </a:r>
          </a:p>
          <a:p>
            <a:pPr eaLnBrk="0" hangingPunct="0">
              <a:buFontTx/>
              <a:buChar char="-"/>
            </a:pPr>
            <a:r>
              <a:rPr lang="en-US" sz="800" dirty="0" smtClean="0"/>
              <a:t>The outcome-level RM can provide governments and other development partners with a very good picture of what the UN’s strategic intentions are, without going into details of how those strategic intentions are going to be implemented. These details can be provided in the agencies’ </a:t>
            </a:r>
            <a:r>
              <a:rPr lang="en-US" sz="800" dirty="0" err="1" smtClean="0"/>
              <a:t>programmes</a:t>
            </a:r>
            <a:r>
              <a:rPr lang="en-US" sz="800" dirty="0" smtClean="0"/>
              <a:t> and CPAPs.</a:t>
            </a:r>
          </a:p>
          <a:p>
            <a:pPr eaLnBrk="0" hangingPunct="0">
              <a:buFontTx/>
              <a:buChar char="-"/>
            </a:pPr>
            <a:r>
              <a:rPr lang="en-US" sz="800" dirty="0" smtClean="0"/>
              <a:t>This option also ensures that the review, monitoring and evaluation exercises are kept at the outcome level, which can bring the UN’s dialogue with its partners at a higher strategic level.</a:t>
            </a:r>
          </a:p>
          <a:p>
            <a:pPr eaLnBrk="0" hangingPunct="0">
              <a:buFontTx/>
              <a:buChar char="-"/>
            </a:pPr>
            <a:r>
              <a:rPr lang="en-US" sz="800" dirty="0" smtClean="0"/>
              <a:t>This option, however, risks to loose agencies involvement in joint UN activities immediately after the RM is finalized.</a:t>
            </a:r>
          </a:p>
          <a:p>
            <a:pPr eaLnBrk="0" hangingPunct="0">
              <a:buFontTx/>
              <a:buChar char="-"/>
            </a:pPr>
            <a:r>
              <a:rPr lang="en-US" sz="800" dirty="0" smtClean="0"/>
              <a:t>It may lead to a great disconnect between the UNDAF outcomes and the agencies outputs.</a:t>
            </a:r>
          </a:p>
          <a:p>
            <a:pPr eaLnBrk="0" hangingPunct="0">
              <a:buFontTx/>
              <a:buChar char="-"/>
            </a:pPr>
            <a:r>
              <a:rPr lang="en-US" sz="800" dirty="0" smtClean="0"/>
              <a:t>Apart from reviewing and signing the UNDAF, the government will also be forced to sign four-five-and-more operational documents with various UN agencies.</a:t>
            </a:r>
          </a:p>
          <a:p>
            <a:pPr>
              <a:spcBef>
                <a:spcPct val="0"/>
              </a:spcBef>
              <a:buFont typeface="Times"/>
              <a:buNone/>
            </a:pPr>
            <a:endParaRPr lang="en-US" sz="800" dirty="0" smtClean="0">
              <a:ea typeface="Cambria" pitchFamily="18" charset="0"/>
              <a:cs typeface="Tahoma" pitchFamily="34" charset="0"/>
            </a:endParaRPr>
          </a:p>
          <a:p>
            <a:pPr>
              <a:spcBef>
                <a:spcPct val="0"/>
              </a:spcBef>
              <a:buFont typeface="Times"/>
              <a:buNone/>
            </a:pPr>
            <a:r>
              <a:rPr lang="en-US" sz="800" b="1" dirty="0" smtClean="0">
                <a:ea typeface="Cambria" pitchFamily="18" charset="0"/>
                <a:cs typeface="Tahoma" pitchFamily="34" charset="0"/>
              </a:rPr>
              <a:t>B. </a:t>
            </a:r>
            <a:r>
              <a:rPr lang="en-US" sz="800" dirty="0" smtClean="0">
                <a:ea typeface="Cambria" pitchFamily="18" charset="0"/>
                <a:cs typeface="Tahoma" pitchFamily="34" charset="0"/>
              </a:rPr>
              <a:t>The option B suggests that the UNDAF RM at outcome level is followed by an UNDAF Action Plan – an </a:t>
            </a:r>
            <a:r>
              <a:rPr lang="en-US" sz="800" dirty="0" err="1" smtClean="0">
                <a:ea typeface="Cambria" pitchFamily="18" charset="0"/>
                <a:cs typeface="Tahoma" pitchFamily="34" charset="0"/>
              </a:rPr>
              <a:t>operationalization</a:t>
            </a:r>
            <a:r>
              <a:rPr lang="en-US" sz="800" dirty="0" smtClean="0">
                <a:ea typeface="Cambria" pitchFamily="18" charset="0"/>
                <a:cs typeface="Tahoma" pitchFamily="34" charset="0"/>
              </a:rPr>
              <a:t> document which is prepared and implemented in a collective manner.</a:t>
            </a:r>
          </a:p>
          <a:p>
            <a:pPr>
              <a:spcBef>
                <a:spcPct val="0"/>
              </a:spcBef>
              <a:buFont typeface="Times"/>
              <a:buNone/>
            </a:pPr>
            <a:r>
              <a:rPr lang="en-US" sz="800" dirty="0" smtClean="0">
                <a:ea typeface="Cambria" pitchFamily="18" charset="0"/>
                <a:cs typeface="Tahoma" pitchFamily="34" charset="0"/>
              </a:rPr>
              <a:t>This option implies:</a:t>
            </a:r>
          </a:p>
          <a:p>
            <a:pPr>
              <a:spcBef>
                <a:spcPct val="0"/>
              </a:spcBef>
              <a:buFontTx/>
              <a:buChar char="-"/>
            </a:pPr>
            <a:r>
              <a:rPr lang="en-US" sz="800" dirty="0" smtClean="0">
                <a:ea typeface="Cambria" pitchFamily="18" charset="0"/>
                <a:cs typeface="Tahoma" pitchFamily="34" charset="0"/>
              </a:rPr>
              <a:t>A much better way to ensure the collective thinking not only at the strategic level, but also at the level of </a:t>
            </a:r>
            <a:r>
              <a:rPr lang="en-US" sz="800" dirty="0" err="1" smtClean="0">
                <a:ea typeface="Cambria" pitchFamily="18" charset="0"/>
                <a:cs typeface="Tahoma" pitchFamily="34" charset="0"/>
              </a:rPr>
              <a:t>operationalization</a:t>
            </a:r>
            <a:r>
              <a:rPr lang="en-US" sz="800" dirty="0" smtClean="0">
                <a:ea typeface="Cambria" pitchFamily="18" charset="0"/>
                <a:cs typeface="Tahoma" pitchFamily="34" charset="0"/>
              </a:rPr>
              <a:t> of strategic priorities</a:t>
            </a:r>
          </a:p>
          <a:p>
            <a:pPr>
              <a:spcBef>
                <a:spcPct val="0"/>
              </a:spcBef>
              <a:buFontTx/>
              <a:buChar char="-"/>
            </a:pPr>
            <a:r>
              <a:rPr lang="en-US" sz="800" dirty="0" smtClean="0">
                <a:ea typeface="Cambria" pitchFamily="18" charset="0"/>
                <a:cs typeface="Tahoma" pitchFamily="34" charset="0"/>
              </a:rPr>
              <a:t>It puts together both what the UN is planning to do (strategic intentions) and how the UN is planning to do it, thus contributing to the government’s aid coordination activities</a:t>
            </a:r>
          </a:p>
          <a:p>
            <a:pPr>
              <a:spcBef>
                <a:spcPct val="0"/>
              </a:spcBef>
              <a:buFontTx/>
              <a:buChar char="-"/>
            </a:pPr>
            <a:r>
              <a:rPr lang="en-US" sz="800" dirty="0" smtClean="0">
                <a:ea typeface="Cambria" pitchFamily="18" charset="0"/>
                <a:cs typeface="Tahoma" pitchFamily="34" charset="0"/>
              </a:rPr>
              <a:t>It fosters mutual accountability, as it transparently reflects who from the UN organizations and their partners will be responsible for what specific element of the framework.</a:t>
            </a:r>
          </a:p>
          <a:p>
            <a:pPr>
              <a:spcBef>
                <a:spcPct val="0"/>
              </a:spcBef>
              <a:buFontTx/>
              <a:buChar char="-"/>
            </a:pPr>
            <a:r>
              <a:rPr lang="en-US" sz="800" dirty="0" smtClean="0">
                <a:ea typeface="Cambria" pitchFamily="18" charset="0"/>
                <a:cs typeface="Tahoma" pitchFamily="34" charset="0"/>
              </a:rPr>
              <a:t>It reduces transaction costs for the government and other national partners, as there is only one comprehensive document, which contains both the outcomes, outputs and key activities (if required), as well as the budgetary requirements and management and coordination arrangements.</a:t>
            </a:r>
          </a:p>
          <a:p>
            <a:pPr>
              <a:spcBef>
                <a:spcPct val="0"/>
              </a:spcBef>
              <a:buFontTx/>
              <a:buChar char="-"/>
            </a:pPr>
            <a:r>
              <a:rPr lang="en-US" sz="800" dirty="0" smtClean="0">
                <a:ea typeface="Cambria" pitchFamily="18" charset="0"/>
                <a:cs typeface="Tahoma" pitchFamily="34" charset="0"/>
              </a:rPr>
              <a:t>This option however would require greater coordination efforts on the part of the UNCT and strong willingness from the UNCT members to be part of these coordination efforts</a:t>
            </a:r>
          </a:p>
          <a:p>
            <a:pPr>
              <a:spcBef>
                <a:spcPct val="0"/>
              </a:spcBef>
              <a:buFontTx/>
              <a:buChar char="-"/>
            </a:pPr>
            <a:r>
              <a:rPr lang="en-US" sz="800" dirty="0" smtClean="0">
                <a:ea typeface="Cambria" pitchFamily="18" charset="0"/>
                <a:cs typeface="Tahoma" pitchFamily="34" charset="0"/>
              </a:rPr>
              <a:t>This option would also require strengthened capacity of the RC office, as usually they are the ones to help the RC in collecting information, bringing agencies and partners together, and ensuring that the UN system comes together as a family in all its interactions with the government and other national partners.</a:t>
            </a:r>
          </a:p>
          <a:p>
            <a:pPr>
              <a:spcBef>
                <a:spcPct val="0"/>
              </a:spcBef>
              <a:buFontTx/>
              <a:buChar char="-"/>
            </a:pPr>
            <a:r>
              <a:rPr lang="en-US" sz="800" dirty="0" smtClean="0">
                <a:ea typeface="Cambria" pitchFamily="18" charset="0"/>
                <a:cs typeface="Tahoma" pitchFamily="34" charset="0"/>
              </a:rPr>
              <a:t>In terms of programming process sequence, it needs to be considered that CPDs should be approved before the finalization of the UNDAF Action Plans. Because of the greater collective involvement of the UN system in the Action Plan and because this is the document where you would need to define in much more clear way the resources you commit to make available for UNDAF outcomes, the signature of the Action Plan should follow the approval of your CPDs with the budgets.</a:t>
            </a:r>
            <a:endParaRPr lang="en-US" sz="800" b="1" dirty="0" smtClean="0">
              <a:ea typeface="Cambria" pitchFamily="18" charset="0"/>
              <a:cs typeface="Tahoma" pitchFamily="34" charset="0"/>
            </a:endParaRPr>
          </a:p>
          <a:p>
            <a:pPr>
              <a:spcBef>
                <a:spcPct val="0"/>
              </a:spcBef>
              <a:buFont typeface="Times"/>
              <a:buNone/>
            </a:pPr>
            <a:endParaRPr lang="en-US" sz="800" dirty="0" smtClean="0">
              <a:ea typeface="Cambria" pitchFamily="18" charset="0"/>
              <a:cs typeface="Tahoma" pitchFamily="34" charset="0"/>
            </a:endParaRPr>
          </a:p>
          <a:p>
            <a:pPr>
              <a:spcBef>
                <a:spcPct val="0"/>
              </a:spcBef>
              <a:buFont typeface="Times"/>
              <a:buNone/>
            </a:pPr>
            <a:r>
              <a:rPr lang="en-US" sz="800" b="1" dirty="0" smtClean="0">
                <a:ea typeface="Cambria" pitchFamily="18" charset="0"/>
                <a:cs typeface="Tahoma" pitchFamily="34" charset="0"/>
              </a:rPr>
              <a:t>C. </a:t>
            </a:r>
            <a:r>
              <a:rPr lang="en-US" sz="800" dirty="0" smtClean="0">
                <a:ea typeface="Cambria" pitchFamily="18" charset="0"/>
                <a:cs typeface="Tahoma" pitchFamily="34" charset="0"/>
              </a:rPr>
              <a:t>The option C is when the country team decides to prepare a RM at both outcome and output levels, followed by agency-specific CPDs and CPAPs and agency </a:t>
            </a:r>
            <a:r>
              <a:rPr lang="en-US" sz="800" dirty="0" err="1" smtClean="0">
                <a:ea typeface="Cambria" pitchFamily="18" charset="0"/>
                <a:cs typeface="Tahoma" pitchFamily="34" charset="0"/>
              </a:rPr>
              <a:t>programmes</a:t>
            </a:r>
            <a:r>
              <a:rPr lang="en-US" sz="800" dirty="0" smtClean="0">
                <a:ea typeface="Cambria" pitchFamily="18" charset="0"/>
                <a:cs typeface="Tahoma" pitchFamily="34" charset="0"/>
              </a:rPr>
              <a:t>. This is an option, which was followed by the country teams for many years.</a:t>
            </a:r>
          </a:p>
          <a:p>
            <a:pPr>
              <a:spcBef>
                <a:spcPct val="0"/>
              </a:spcBef>
              <a:buFont typeface="Times"/>
              <a:buNone/>
            </a:pPr>
            <a:endParaRPr lang="en-US" sz="800" b="1" dirty="0" smtClean="0">
              <a:ea typeface="Cambria" pitchFamily="18" charset="0"/>
              <a:cs typeface="Tahoma" pitchFamily="34" charset="0"/>
            </a:endParaRPr>
          </a:p>
          <a:p>
            <a:pPr>
              <a:spcBef>
                <a:spcPct val="0"/>
              </a:spcBef>
              <a:buFont typeface="Times"/>
              <a:buNone/>
            </a:pPr>
            <a:r>
              <a:rPr lang="en-US" sz="800" dirty="0" smtClean="0">
                <a:ea typeface="Cambria" pitchFamily="18" charset="0"/>
                <a:cs typeface="Tahoma" pitchFamily="34" charset="0"/>
              </a:rPr>
              <a:t>Thus:</a:t>
            </a:r>
          </a:p>
          <a:p>
            <a:pPr>
              <a:spcBef>
                <a:spcPct val="0"/>
              </a:spcBef>
              <a:buFontTx/>
              <a:buChar char="-"/>
            </a:pPr>
            <a:r>
              <a:rPr lang="en-US" sz="800" dirty="0" smtClean="0">
                <a:ea typeface="Cambria" pitchFamily="18" charset="0"/>
                <a:cs typeface="Tahoma" pitchFamily="34" charset="0"/>
              </a:rPr>
              <a:t>It is the most familiar process, which would probably not require a lot of advocacy and briefings both in country teams and with the government</a:t>
            </a:r>
          </a:p>
          <a:p>
            <a:pPr>
              <a:spcBef>
                <a:spcPct val="0"/>
              </a:spcBef>
              <a:buFontTx/>
              <a:buChar char="-"/>
            </a:pPr>
            <a:r>
              <a:rPr lang="en-US" sz="800" dirty="0" smtClean="0">
                <a:ea typeface="Cambria" pitchFamily="18" charset="0"/>
                <a:cs typeface="Tahoma" pitchFamily="34" charset="0"/>
              </a:rPr>
              <a:t>It makes the linkage between UNDAF outcomes and outputs (both collective and agency-specific) clear and “maintainable” throughout the implementation process</a:t>
            </a:r>
          </a:p>
          <a:p>
            <a:pPr>
              <a:spcBef>
                <a:spcPct val="0"/>
              </a:spcBef>
              <a:buFontTx/>
              <a:buChar char="-"/>
            </a:pPr>
            <a:r>
              <a:rPr lang="en-US" sz="800" dirty="0" smtClean="0">
                <a:ea typeface="Cambria" pitchFamily="18" charset="0"/>
                <a:cs typeface="Tahoma" pitchFamily="34" charset="0"/>
              </a:rPr>
              <a:t>However, this process risks to lead to fragmentation (although moderate) and make the UNDAF a document, which is left on the shelf for the whole programming process</a:t>
            </a:r>
          </a:p>
          <a:p>
            <a:pPr>
              <a:spcBef>
                <a:spcPct val="0"/>
              </a:spcBef>
              <a:buFontTx/>
              <a:buChar char="-"/>
            </a:pPr>
            <a:r>
              <a:rPr lang="en-US" sz="800" dirty="0" smtClean="0">
                <a:ea typeface="Cambria" pitchFamily="18" charset="0"/>
                <a:cs typeface="Tahoma" pitchFamily="34" charset="0"/>
              </a:rPr>
              <a:t>This is the option, which again requires government’s attention at agency level, rather than at collective UNDAF level</a:t>
            </a:r>
          </a:p>
          <a:p>
            <a:pPr>
              <a:spcBef>
                <a:spcPct val="0"/>
              </a:spcBef>
            </a:pPr>
            <a:endParaRPr lang="en-US" sz="800" dirty="0" smtClean="0">
              <a:ea typeface="Cambria" pitchFamily="18" charset="0"/>
              <a:cs typeface="Tahoma" pitchFamily="34" charset="0"/>
            </a:endParaRPr>
          </a:p>
          <a:p>
            <a:pPr>
              <a:spcBef>
                <a:spcPct val="0"/>
              </a:spcBef>
            </a:pPr>
            <a:r>
              <a:rPr lang="en-US" sz="800" b="1" dirty="0" smtClean="0">
                <a:ea typeface="Cambria" pitchFamily="18" charset="0"/>
                <a:cs typeface="Tahoma" pitchFamily="34" charset="0"/>
              </a:rPr>
              <a:t>C. </a:t>
            </a:r>
            <a:r>
              <a:rPr lang="en-US" sz="800" dirty="0" smtClean="0">
                <a:ea typeface="Cambria" pitchFamily="18" charset="0"/>
                <a:cs typeface="Tahoma" pitchFamily="34" charset="0"/>
              </a:rPr>
              <a:t>The last option, which can be considered is when UNCT decides to include both outcomes and outputs in the RM, and prepare an UNDAF Action Plan. </a:t>
            </a:r>
          </a:p>
          <a:p>
            <a:pPr>
              <a:spcBef>
                <a:spcPct val="0"/>
              </a:spcBef>
              <a:buFontTx/>
              <a:buChar char="-"/>
            </a:pPr>
            <a:r>
              <a:rPr lang="en-US" sz="800" dirty="0" smtClean="0">
                <a:ea typeface="Cambria" pitchFamily="18" charset="0"/>
                <a:cs typeface="Tahoma" pitchFamily="34" charset="0"/>
              </a:rPr>
              <a:t>This is the option, which ensures that level of details that are needed for </a:t>
            </a:r>
            <a:r>
              <a:rPr lang="en-US" sz="800" dirty="0" err="1" smtClean="0">
                <a:ea typeface="Cambria" pitchFamily="18" charset="0"/>
                <a:cs typeface="Tahoma" pitchFamily="34" charset="0"/>
              </a:rPr>
              <a:t>operationalization</a:t>
            </a:r>
            <a:r>
              <a:rPr lang="en-US" sz="800" dirty="0" smtClean="0">
                <a:ea typeface="Cambria" pitchFamily="18" charset="0"/>
                <a:cs typeface="Tahoma" pitchFamily="34" charset="0"/>
              </a:rPr>
              <a:t> of the agreed results</a:t>
            </a:r>
          </a:p>
          <a:p>
            <a:pPr>
              <a:spcBef>
                <a:spcPct val="0"/>
              </a:spcBef>
              <a:buFontTx/>
              <a:buChar char="-"/>
            </a:pPr>
            <a:r>
              <a:rPr lang="en-US" sz="800" dirty="0" smtClean="0">
                <a:ea typeface="Cambria" pitchFamily="18" charset="0"/>
                <a:cs typeface="Tahoma" pitchFamily="34" charset="0"/>
              </a:rPr>
              <a:t>Since the UNDAF </a:t>
            </a:r>
            <a:r>
              <a:rPr lang="en-US" sz="800" dirty="0" err="1" smtClean="0">
                <a:ea typeface="Cambria" pitchFamily="18" charset="0"/>
                <a:cs typeface="Tahoma" pitchFamily="34" charset="0"/>
              </a:rPr>
              <a:t>APl</a:t>
            </a:r>
            <a:r>
              <a:rPr lang="en-US" sz="800" dirty="0" smtClean="0">
                <a:ea typeface="Cambria" pitchFamily="18" charset="0"/>
                <a:cs typeface="Tahoma" pitchFamily="34" charset="0"/>
              </a:rPr>
              <a:t> replaces the agencies CPAPs, the government would need to sign only two documents and these will be the basis for the UN-government relationship throughout the programming process</a:t>
            </a:r>
          </a:p>
          <a:p>
            <a:pPr>
              <a:spcBef>
                <a:spcPct val="0"/>
              </a:spcBef>
              <a:buFontTx/>
              <a:buChar char="-"/>
            </a:pPr>
            <a:r>
              <a:rPr lang="en-US" sz="800" dirty="0" smtClean="0">
                <a:ea typeface="Cambria" pitchFamily="18" charset="0"/>
                <a:cs typeface="Tahoma" pitchFamily="34" charset="0"/>
              </a:rPr>
              <a:t>However, if both the RM and Action Plan contain the level of output detail, the objectives of the two documents might be confusing for the national partners.</a:t>
            </a:r>
          </a:p>
          <a:p>
            <a:pPr>
              <a:spcBef>
                <a:spcPct val="0"/>
              </a:spcBef>
              <a:buFontTx/>
              <a:buChar char="-"/>
            </a:pPr>
            <a:r>
              <a:rPr lang="en-US" sz="800" dirty="0" smtClean="0">
                <a:ea typeface="Cambria" pitchFamily="18" charset="0"/>
                <a:cs typeface="Tahoma" pitchFamily="34" charset="0"/>
              </a:rPr>
              <a:t>Probably too heavy in terms of process and coordination efforts.</a:t>
            </a:r>
            <a:endParaRPr lang="en-US" sz="800" b="1" dirty="0" smtClean="0">
              <a:ea typeface="Cambria" pitchFamily="18" charset="0"/>
              <a:cs typeface="Tahoma" pitchFamily="34" charset="0"/>
            </a:endParaRPr>
          </a:p>
          <a:p>
            <a:pPr>
              <a:spcBef>
                <a:spcPct val="0"/>
              </a:spcBef>
            </a:pPr>
            <a:endParaRPr lang="en-US" sz="800" dirty="0" smtClean="0">
              <a:ea typeface="Cambria" pitchFamily="18" charset="0"/>
              <a:cs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z="1000" dirty="0" smtClean="0">
                <a:latin typeface="+mn-lt"/>
                <a:cs typeface="Arial" charset="0"/>
              </a:rPr>
              <a:t>Key messages (as before): annual review is mandatory; UNDAF annual report is not required; </a:t>
            </a:r>
            <a:r>
              <a:rPr lang="en-US" sz="1000" b="1" dirty="0" smtClean="0">
                <a:latin typeface="+mn-lt"/>
                <a:cs typeface="Arial" charset="0"/>
              </a:rPr>
              <a:t>one UNDAF progress report per cycle</a:t>
            </a:r>
            <a:r>
              <a:rPr lang="en-US" sz="1000" dirty="0" smtClean="0">
                <a:latin typeface="+mn-lt"/>
                <a:cs typeface="Arial" charset="0"/>
              </a:rPr>
              <a:t>.</a:t>
            </a:r>
          </a:p>
          <a:p>
            <a:pPr lvl="1" eaLnBrk="1" hangingPunct="1">
              <a:spcBef>
                <a:spcPct val="0"/>
              </a:spcBef>
            </a:pPr>
            <a:endParaRPr lang="en-US" sz="1000" dirty="0" smtClean="0">
              <a:latin typeface="+mn-lt"/>
              <a:cs typeface="Arial" charset="0"/>
            </a:endParaRPr>
          </a:p>
          <a:p>
            <a:pPr lvl="1" eaLnBrk="1" hangingPunct="1">
              <a:spcBef>
                <a:spcPct val="0"/>
              </a:spcBef>
              <a:buFontTx/>
              <a:buChar char="•"/>
            </a:pPr>
            <a:r>
              <a:rPr lang="en-US" sz="1000" dirty="0" smtClean="0">
                <a:latin typeface="+mn-lt"/>
                <a:cs typeface="Arial" charset="0"/>
              </a:rPr>
              <a:t>UNCTs and governments should agree on </a:t>
            </a:r>
            <a:r>
              <a:rPr lang="en-US" sz="1000" u="sng" dirty="0" smtClean="0">
                <a:latin typeface="+mn-lt"/>
                <a:cs typeface="Arial" charset="0"/>
              </a:rPr>
              <a:t>how</a:t>
            </a:r>
            <a:r>
              <a:rPr lang="en-US" sz="1000" dirty="0" smtClean="0">
                <a:latin typeface="+mn-lt"/>
                <a:cs typeface="Arial" charset="0"/>
              </a:rPr>
              <a:t> UNDAF Progress Report is to be used and </a:t>
            </a:r>
            <a:r>
              <a:rPr lang="en-US" sz="1000" u="sng" dirty="0" smtClean="0">
                <a:latin typeface="+mn-lt"/>
                <a:cs typeface="Arial" charset="0"/>
              </a:rPr>
              <a:t>frequency</a:t>
            </a:r>
            <a:r>
              <a:rPr lang="en-US" sz="1000" dirty="0" smtClean="0">
                <a:latin typeface="+mn-lt"/>
                <a:cs typeface="Arial" charset="0"/>
              </a:rPr>
              <a:t>.</a:t>
            </a:r>
          </a:p>
          <a:p>
            <a:pPr lvl="1" eaLnBrk="1" hangingPunct="1">
              <a:spcBef>
                <a:spcPct val="0"/>
              </a:spcBef>
              <a:buFontTx/>
              <a:buChar char="•"/>
            </a:pPr>
            <a:r>
              <a:rPr lang="en-US" sz="1000" dirty="0" smtClean="0">
                <a:latin typeface="+mn-lt"/>
                <a:cs typeface="Arial" charset="0"/>
              </a:rPr>
              <a:t> All UNCTs are expected to conduct and document annual UNDAF reviews, but it need not result in the preparation of an annual UNDAF Progress Report. </a:t>
            </a:r>
          </a:p>
          <a:p>
            <a:pPr lvl="1" eaLnBrk="1" hangingPunct="1">
              <a:spcBef>
                <a:spcPct val="0"/>
              </a:spcBef>
              <a:buFontTx/>
              <a:buChar char="•"/>
            </a:pPr>
            <a:r>
              <a:rPr lang="en-US" sz="1000" dirty="0" smtClean="0">
                <a:latin typeface="+mn-lt"/>
                <a:cs typeface="Arial" charset="0"/>
              </a:rPr>
              <a:t>Provides a tool for measuring UN’s contribution to national development priorities</a:t>
            </a:r>
            <a:r>
              <a:rPr lang="en-US" dirty="0" smtClean="0">
                <a:latin typeface="Arial" charset="0"/>
                <a:cs typeface="Arial" charset="0"/>
              </a:rPr>
              <a:t>.</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A3C0F-1C58-4A06-8C0C-65EAE220FE58}" type="slidenum">
              <a:rPr lang="en-US" smtClean="0"/>
              <a:pPr fontAlgn="base">
                <a:spcBef>
                  <a:spcPct val="0"/>
                </a:spcBef>
                <a:spcAft>
                  <a:spcPct val="0"/>
                </a:spcAft>
                <a:defRPr/>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en-US" dirty="0" smtClean="0">
              <a:latin typeface="Arial" charset="0"/>
              <a:cs typeface="Arial" charset="0"/>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E73C2-AC2C-4F1D-B083-0595298FE77E}" type="slidenum">
              <a:rPr lang="en-US" smtClean="0"/>
              <a:pPr fontAlgn="base">
                <a:spcBef>
                  <a:spcPct val="0"/>
                </a:spcBef>
                <a:spcAft>
                  <a:spcPct val="0"/>
                </a:spcAft>
                <a:defRPr/>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42C8CC2-73F7-470C-AB3F-738E894C030E}"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42C8CC2-73F7-470C-AB3F-738E894C030E}"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284163" indent="-284163" eaLnBrk="1" hangingPunct="1">
              <a:spcBef>
                <a:spcPct val="20000"/>
              </a:spcBef>
              <a:buFontTx/>
              <a:buChar char="-"/>
            </a:pPr>
            <a:r>
              <a:rPr lang="en-US" sz="1000" dirty="0" smtClean="0">
                <a:solidFill>
                  <a:srgbClr val="000000"/>
                </a:solidFill>
                <a:latin typeface="+mn-lt"/>
                <a:cs typeface="Arial" charset="0"/>
              </a:rPr>
              <a:t>The new UNDAF guidelines offer more flexibility on how UNCTs develop their UNDAFs. </a:t>
            </a:r>
          </a:p>
          <a:p>
            <a:pPr marL="284163" indent="-284163" eaLnBrk="1" hangingPunct="1">
              <a:spcBef>
                <a:spcPct val="20000"/>
              </a:spcBef>
              <a:buFontTx/>
              <a:buChar char="-"/>
            </a:pPr>
            <a:r>
              <a:rPr lang="en-US" sz="1000" dirty="0" smtClean="0">
                <a:solidFill>
                  <a:srgbClr val="000000"/>
                </a:solidFill>
                <a:latin typeface="+mn-lt"/>
                <a:cs typeface="Arial" charset="0"/>
              </a:rPr>
              <a:t>Flexibility and coherence are not ends in themselves, but tools for generating high quality UNDAFs and ultimately UN contribution to countries. </a:t>
            </a:r>
          </a:p>
          <a:p>
            <a:pPr marL="284163" lvl="0" indent="-284163" eaLnBrk="1" hangingPunct="1">
              <a:spcBef>
                <a:spcPct val="20000"/>
              </a:spcBef>
              <a:buFont typeface="Arial" charset="0"/>
              <a:buNone/>
            </a:pPr>
            <a:endParaRPr lang="en-US" sz="1900" dirty="0" smtClean="0">
              <a:solidFill>
                <a:srgbClr val="000000"/>
              </a:solidFill>
              <a:latin typeface="Arial" charset="0"/>
              <a:cs typeface="Arial" charset="0"/>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3AC2A-7CA7-4743-9E7E-40909C762D78}"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r>
              <a:rPr lang="en-US" sz="1400" dirty="0" smtClean="0"/>
              <a:t>UNDG Chair: in her letter to RC/UNCTs October 2009, stressed that the UNDAF is the key expression of what the UN stands for at the country level. And she encouraged a step change in relevance and quality of the UNDAFs.</a:t>
            </a:r>
          </a:p>
          <a:p>
            <a:pPr eaLnBrk="1" hangingPunct="1">
              <a:spcBef>
                <a:spcPct val="0"/>
              </a:spcBef>
            </a:pPr>
            <a:endParaRPr lang="en-US" sz="1400" dirty="0" smtClean="0"/>
          </a:p>
          <a:p>
            <a:pPr eaLnBrk="1" hangingPunct="1">
              <a:spcBef>
                <a:spcPct val="0"/>
              </a:spcBef>
            </a:pPr>
            <a:r>
              <a:rPr lang="en-US" sz="1400" b="1" dirty="0" smtClean="0"/>
              <a:t>Focus</a:t>
            </a:r>
            <a:r>
              <a:rPr lang="en-US" sz="1400" dirty="0" smtClean="0"/>
              <a:t>: The pressure remains to have all ongoing and already planned activities in the UNDAF rather than focusing</a:t>
            </a:r>
            <a:r>
              <a:rPr lang="en-US" sz="1400" baseline="0" dirty="0" smtClean="0"/>
              <a:t> on a limited set of national priorities and realistically assessing the UN development system’s comparative advantages at the country level.</a:t>
            </a:r>
            <a:endParaRPr lang="en-US" sz="1400" dirty="0" smtClean="0"/>
          </a:p>
          <a:p>
            <a:pPr eaLnBrk="1" hangingPunct="1">
              <a:spcBef>
                <a:spcPct val="0"/>
              </a:spcBef>
            </a:pPr>
            <a:endParaRPr lang="en-US" sz="1400" dirty="0" smtClean="0"/>
          </a:p>
          <a:p>
            <a:pPr eaLnBrk="1" hangingPunct="1">
              <a:spcBef>
                <a:spcPct val="0"/>
              </a:spcBef>
            </a:pPr>
            <a:r>
              <a:rPr lang="en-US" sz="1400" u="sng" dirty="0" smtClean="0"/>
              <a:t>Context</a:t>
            </a:r>
            <a:r>
              <a:rPr lang="en-US" sz="1400" u="sng" baseline="0" dirty="0" smtClean="0"/>
              <a:t> of challenges</a:t>
            </a:r>
            <a:r>
              <a:rPr lang="en-US" sz="1400" dirty="0" smtClean="0"/>
              <a:t>: competing demands; lack of consistent messages and leadership from</a:t>
            </a:r>
            <a:r>
              <a:rPr lang="en-US" sz="1400" baseline="0" dirty="0" smtClean="0"/>
              <a:t> UN system regional and HQ level; tendency to include all ongoing activities; poor consultative process that leads to weak national ownership</a:t>
            </a:r>
            <a:endParaRPr lang="en-US" sz="1400" dirty="0" smtClean="0"/>
          </a:p>
          <a:p>
            <a:pPr eaLnBrk="1" hangingPunct="1">
              <a:spcBef>
                <a:spcPct val="0"/>
              </a:spcBef>
            </a:pPr>
            <a:endParaRPr lang="en-US" sz="1400" dirty="0" smtClean="0"/>
          </a:p>
          <a:p>
            <a:pPr eaLnBrk="1" hangingPunct="1">
              <a:spcBef>
                <a:spcPct val="0"/>
              </a:spcBef>
            </a:pPr>
            <a:r>
              <a:rPr lang="en-US" sz="1400" dirty="0" smtClean="0"/>
              <a:t>The</a:t>
            </a:r>
            <a:r>
              <a:rPr lang="en-US" sz="1400" baseline="0" dirty="0" smtClean="0"/>
              <a:t> UNDAF should focus on the UN’s contribution to addressing national priorities – it should not be driven by agency mandates or UN areas of expertise that do not contribute to addressing national priorities. The UNDAF should not include everything the UN system could potentially contribute but what it will contribute to addressing national priorities based on its comparative advantages</a:t>
            </a:r>
          </a:p>
          <a:p>
            <a:pPr eaLnBrk="1" hangingPunct="1">
              <a:spcBef>
                <a:spcPct val="0"/>
              </a:spcBef>
            </a:pPr>
            <a:endParaRPr lang="en-US" sz="1400" baseline="0"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b="1" dirty="0" smtClean="0"/>
              <a:t>Inflexible</a:t>
            </a:r>
            <a:r>
              <a:rPr lang="en-US" sz="1400" dirty="0" smtClean="0"/>
              <a:t>: Previous</a:t>
            </a:r>
            <a:r>
              <a:rPr lang="en-US" sz="1400" baseline="0" dirty="0" smtClean="0"/>
              <a:t> UNDAF guidelines have prescribed a specific course of action to follow when preparing the UNDAF that lasted for some 18 months. UNCTs have identified this process as lengthy and burdensome, diverting their attention from </a:t>
            </a:r>
            <a:r>
              <a:rPr lang="en-US" sz="1400" baseline="0" dirty="0" err="1" smtClean="0"/>
              <a:t>operationalizing</a:t>
            </a:r>
            <a:r>
              <a:rPr lang="en-US" sz="1400" baseline="0" dirty="0" smtClean="0"/>
              <a:t> their ongoing </a:t>
            </a:r>
            <a:r>
              <a:rPr lang="en-US" sz="1400" baseline="0" dirty="0" err="1" smtClean="0"/>
              <a:t>programmes</a:t>
            </a:r>
            <a:r>
              <a:rPr lang="en-US" sz="1400" baseline="0" dirty="0" smtClean="0"/>
              <a:t>. The aim of the current guidance package is to offer UNCTs flexibility in designing the length of UNDAF timeline while improving its strategic focus.</a:t>
            </a:r>
            <a:endParaRPr lang="en-US" sz="1400" dirty="0" smtClean="0"/>
          </a:p>
          <a:p>
            <a:pPr eaLnBrk="1" hangingPunct="1">
              <a:spcBef>
                <a:spcPct val="0"/>
              </a:spcBef>
            </a:pPr>
            <a:endParaRPr lang="en-US" sz="1400" dirty="0" smtClean="0">
              <a:latin typeface="Arial" charset="0"/>
              <a:cs typeface="Arial" charset="0"/>
            </a:endParaRPr>
          </a:p>
          <a:p>
            <a:pPr eaLnBrk="1" hangingPunct="1">
              <a:spcBef>
                <a:spcPct val="0"/>
              </a:spcBef>
              <a:buFontTx/>
              <a:buNone/>
            </a:pPr>
            <a:r>
              <a:rPr lang="en-US" sz="1400" b="1" dirty="0" smtClean="0"/>
              <a:t>Comparative</a:t>
            </a:r>
            <a:r>
              <a:rPr lang="en-US" sz="1400" b="1" baseline="0" dirty="0" smtClean="0"/>
              <a:t> advantages</a:t>
            </a:r>
            <a:r>
              <a:rPr lang="en-US" sz="1400" baseline="0" dirty="0" smtClean="0"/>
              <a:t>: </a:t>
            </a:r>
            <a:r>
              <a:rPr lang="en-US" sz="1400" dirty="0" smtClean="0"/>
              <a:t>UNDAFs are increasingly aligned to national goals but often lack focus</a:t>
            </a:r>
            <a:r>
              <a:rPr lang="en-US" sz="1400" baseline="0" dirty="0" smtClean="0"/>
              <a:t> – in addition, there continues to be a lack of </a:t>
            </a:r>
            <a:r>
              <a:rPr lang="en-US" sz="1400" dirty="0" smtClean="0"/>
              <a:t>strategic positioning </a:t>
            </a:r>
            <a:r>
              <a:rPr lang="en-US" sz="1400" baseline="0" dirty="0" smtClean="0"/>
              <a:t> and clear </a:t>
            </a:r>
            <a:r>
              <a:rPr lang="en-US" sz="1400" dirty="0" smtClean="0"/>
              <a:t>division of </a:t>
            </a:r>
            <a:r>
              <a:rPr lang="en-US" sz="1400" dirty="0" err="1" smtClean="0"/>
              <a:t>labour</a:t>
            </a:r>
            <a:r>
              <a:rPr lang="en-US" sz="1400" dirty="0" smtClean="0"/>
              <a:t> among agencies.</a:t>
            </a:r>
            <a:r>
              <a:rPr lang="en-US" sz="1400" baseline="0" dirty="0" smtClean="0"/>
              <a:t> </a:t>
            </a:r>
          </a:p>
          <a:p>
            <a:pPr eaLnBrk="1" hangingPunct="1">
              <a:spcBef>
                <a:spcPct val="0"/>
              </a:spcBef>
              <a:buFontTx/>
              <a:buNone/>
            </a:pPr>
            <a:endParaRPr lang="en-US" sz="1400" baseline="0" dirty="0" smtClean="0"/>
          </a:p>
          <a:p>
            <a:pPr eaLnBrk="1" hangingPunct="1">
              <a:spcBef>
                <a:spcPct val="0"/>
              </a:spcBef>
              <a:buFontTx/>
              <a:buNone/>
            </a:pPr>
            <a:r>
              <a:rPr lang="en-US" sz="1400" baseline="0" dirty="0" smtClean="0"/>
              <a:t>So while responding to national priorities and advocating for international norms and standards, the UNCT is required to assess its capacities and focus its efforts where it can best provide leadership and make the biggest difference, avoid duplication and establish synergies with ongoing interventions.</a:t>
            </a:r>
          </a:p>
          <a:p>
            <a:pPr eaLnBrk="1" hangingPunct="1">
              <a:spcBef>
                <a:spcPct val="0"/>
              </a:spcBef>
              <a:buFontTx/>
              <a:buNone/>
            </a:pPr>
            <a:endParaRPr lang="en-US" sz="1400" baseline="0" dirty="0" smtClean="0"/>
          </a:p>
          <a:p>
            <a:pPr eaLnBrk="1" hangingPunct="1">
              <a:spcBef>
                <a:spcPct val="0"/>
              </a:spcBef>
              <a:buFontTx/>
              <a:buNone/>
            </a:pPr>
            <a:r>
              <a:rPr lang="en-US" sz="1400" baseline="0" dirty="0" smtClean="0"/>
              <a:t>The UNDAF guidance package offers a method for UNCTs to use when assessing its strengths and weakness – called a SWOT analysis. To ensure flexibility, the UNCT may use this method or choose another it deems appropriate.</a:t>
            </a:r>
          </a:p>
          <a:p>
            <a:pPr eaLnBrk="1" hangingPunct="1">
              <a:spcBef>
                <a:spcPct val="0"/>
              </a:spcBef>
              <a:buFontTx/>
              <a:buNone/>
            </a:pPr>
            <a:endParaRPr lang="en-US" sz="1400" dirty="0" smtClean="0"/>
          </a:p>
          <a:p>
            <a:pPr eaLnBrk="1" hangingPunct="1">
              <a:spcBef>
                <a:spcPct val="0"/>
              </a:spcBef>
              <a:buFontTx/>
              <a:buNone/>
            </a:pPr>
            <a:endParaRPr lang="en-US" sz="1400" dirty="0" smtClean="0"/>
          </a:p>
          <a:p>
            <a:pPr eaLnBrk="1" hangingPunct="1">
              <a:spcBef>
                <a:spcPct val="0"/>
              </a:spcBef>
            </a:pPr>
            <a:endParaRPr lang="en-US" sz="1400" dirty="0" smtClean="0">
              <a:latin typeface="Arial" charset="0"/>
              <a:cs typeface="Arial" charset="0"/>
            </a:endParaRPr>
          </a:p>
          <a:p>
            <a:pPr>
              <a:buFont typeface="Times" pitchFamily="28" charset="0"/>
              <a:buNone/>
            </a:pPr>
            <a:endParaRPr lang="en-US" sz="1300" b="1" dirty="0"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Char char="•"/>
            </a:pPr>
            <a:r>
              <a:rPr lang="en-US" sz="1000" dirty="0" smtClean="0">
                <a:latin typeface="+mn-lt"/>
                <a:ea typeface="ＭＳ Ｐゴシック" pitchFamily="28" charset="-128"/>
                <a:cs typeface="Arial" charset="0"/>
              </a:rPr>
              <a:t> </a:t>
            </a:r>
            <a:endParaRPr lang="en-US" sz="1000" dirty="0" smtClean="0">
              <a:latin typeface="+mn-lt"/>
              <a:cs typeface="Arial" charset="0"/>
            </a:endParaRPr>
          </a:p>
        </p:txBody>
      </p:sp>
      <p:sp>
        <p:nvSpPr>
          <p:cNvPr id="6144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Myriad Pro" pitchFamily="34" charset="0"/>
                <a:cs typeface="Arial" charset="0"/>
              </a:rPr>
              <a:t>Simplified Guidelines will help UNCTs to adapt to country contexts and realities: “no one size fits all” (MICs, LDCs, post-conflict, etc.)</a:t>
            </a:r>
          </a:p>
          <a:p>
            <a:pPr eaLnBrk="1" hangingPunct="1">
              <a:spcBef>
                <a:spcPct val="0"/>
              </a:spcBef>
            </a:pPr>
            <a:endParaRPr lang="en-US" dirty="0" smtClean="0">
              <a:latin typeface="Myriad Pro" pitchFamily="34" charset="0"/>
              <a:cs typeface="Arial" charset="0"/>
            </a:endParaRPr>
          </a:p>
          <a:p>
            <a:pPr eaLnBrk="1" hangingPunct="1">
              <a:spcBef>
                <a:spcPct val="0"/>
              </a:spcBef>
            </a:pPr>
            <a:r>
              <a:rPr lang="en-US" dirty="0" smtClean="0">
                <a:latin typeface="Myriad Pro" pitchFamily="34" charset="0"/>
                <a:cs typeface="Arial" charset="0"/>
              </a:rPr>
              <a:t>NB: A more flexible UNDAF programming process (with options at different steps) will</a:t>
            </a:r>
            <a:r>
              <a:rPr lang="en-US" baseline="0" dirty="0" smtClean="0">
                <a:latin typeface="Myriad Pro" pitchFamily="34" charset="0"/>
                <a:cs typeface="Arial" charset="0"/>
              </a:rPr>
              <a:t> allow UNCTs to more easily align to national priorities (as required by TCPR). This guidance comes at the appropriate time with the UNDAF roll-out of 46 countries in 2010.</a:t>
            </a:r>
            <a:endParaRPr lang="en-US" dirty="0" smtClean="0">
              <a:latin typeface="Arial" charset="0"/>
              <a:cs typeface="Arial" charset="0"/>
            </a:endParaRP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E6FFE8-C282-4FAA-B278-5DF18217210D}"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The UNDAF guidance package consists of three main parts: (1) UNDAF Guidelines and Technical Guidance (Parts I and II); (2) the UNDAF Action Plan, which includes two technical annexes; and (3) the UNDAF Progress Report (also known as the ‘Standard Operational Format’)</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The new UNDAF guidelines package offers greater flexibility in how the UNCT chooses to conduct its UNDAF exercise – in response to feedback from UNCTs that the UNDAF process was too rigid and lengthy. Part (I) of the new guidance package sets out the basic steps that all UNCTs should follow in developing their UNDAF while at each stage of the process offering different options to follow. In this way, the new guidance package is more flexible and less prescriptive. Part</a:t>
            </a:r>
            <a:r>
              <a:rPr lang="en-US" baseline="0" dirty="0" smtClean="0">
                <a:latin typeface="Arial" charset="0"/>
                <a:cs typeface="Arial" charset="0"/>
              </a:rPr>
              <a:t> II of the Guidance Note (‘Technical Guidance’ in this slide) contains in-depth guidance on how to approach each of the main steps outline in Part I.</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6D9FD-39C2-4EAA-886C-FE97C6A1FC57}"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900" b="0" kern="1200" dirty="0" smtClean="0">
                <a:solidFill>
                  <a:schemeClr val="tx1"/>
                </a:solidFill>
                <a:latin typeface="Arial" pitchFamily="34" charset="0"/>
                <a:ea typeface="+mn-ea"/>
                <a:cs typeface="Arial" pitchFamily="34" charset="0"/>
              </a:rPr>
              <a:t>Touch on these main points as central to the</a:t>
            </a:r>
            <a:r>
              <a:rPr lang="en-GB" sz="900" b="0" kern="1200" baseline="0" dirty="0" smtClean="0">
                <a:solidFill>
                  <a:schemeClr val="tx1"/>
                </a:solidFill>
                <a:latin typeface="Arial" pitchFamily="34" charset="0"/>
                <a:ea typeface="+mn-ea"/>
                <a:cs typeface="Arial" pitchFamily="34" charset="0"/>
              </a:rPr>
              <a:t> development of an UNDAF in line with TCPR directives. </a:t>
            </a:r>
            <a:r>
              <a:rPr lang="en-GB" sz="800" b="0" kern="1200" baseline="0" dirty="0" smtClean="0">
                <a:solidFill>
                  <a:schemeClr val="tx1"/>
                </a:solidFill>
                <a:latin typeface="Arial" pitchFamily="34" charset="0"/>
                <a:ea typeface="+mn-ea"/>
                <a:cs typeface="Arial" pitchFamily="34" charset="0"/>
              </a:rPr>
              <a:t>The presentation will highlight (1) the programming principles and (2) mutual accountability.</a:t>
            </a:r>
            <a:endParaRPr lang="en-GB" sz="800" b="0" kern="1200" dirty="0" smtClean="0">
              <a:solidFill>
                <a:schemeClr val="tx1"/>
              </a:solidFill>
              <a:latin typeface="Arial" pitchFamily="34" charset="0"/>
              <a:ea typeface="+mn-ea"/>
              <a:cs typeface="Arial" pitchFamily="34" charset="0"/>
            </a:endParaRPr>
          </a:p>
          <a:p>
            <a:endParaRPr lang="en-GB" sz="800" b="1" kern="1200" dirty="0" smtClean="0">
              <a:solidFill>
                <a:schemeClr val="tx1"/>
              </a:solidFill>
              <a:latin typeface="Arial" pitchFamily="34" charset="0"/>
              <a:ea typeface="+mn-ea"/>
              <a:cs typeface="Arial" pitchFamily="34" charset="0"/>
            </a:endParaRPr>
          </a:p>
          <a:p>
            <a:r>
              <a:rPr lang="en-GB" sz="800" b="1" kern="1200" dirty="0" smtClean="0">
                <a:solidFill>
                  <a:schemeClr val="tx1"/>
                </a:solidFill>
                <a:latin typeface="Arial" pitchFamily="34" charset="0"/>
                <a:ea typeface="+mn-ea"/>
                <a:cs typeface="Arial" pitchFamily="34" charset="0"/>
              </a:rPr>
              <a:t>National Ownership: </a:t>
            </a:r>
            <a:r>
              <a:rPr lang="en-GB" sz="800" b="0" kern="1200" dirty="0" smtClean="0">
                <a:solidFill>
                  <a:schemeClr val="tx1"/>
                </a:solidFill>
                <a:latin typeface="Arial" pitchFamily="34" charset="0"/>
                <a:ea typeface="+mn-ea"/>
                <a:cs typeface="Arial" pitchFamily="34" charset="0"/>
              </a:rPr>
              <a:t>O</a:t>
            </a:r>
            <a:r>
              <a:rPr lang="en-GB" sz="800" b="0" kern="1200" baseline="0" dirty="0" smtClean="0">
                <a:solidFill>
                  <a:schemeClr val="tx1"/>
                </a:solidFill>
                <a:latin typeface="Arial" pitchFamily="34" charset="0"/>
                <a:ea typeface="+mn-ea"/>
                <a:cs typeface="Arial" pitchFamily="34" charset="0"/>
              </a:rPr>
              <a:t>wnership of the entire UNDAF process. Leadership at each stage of the process. UN’s advocacy role in fostering national ownership of the UN normative agenda.</a:t>
            </a:r>
            <a:endParaRPr lang="en-GB" sz="800" b="1" kern="1200" dirty="0" smtClean="0">
              <a:solidFill>
                <a:schemeClr val="tx1"/>
              </a:solidFill>
              <a:latin typeface="Arial" pitchFamily="34" charset="0"/>
              <a:ea typeface="+mn-ea"/>
              <a:cs typeface="Arial" pitchFamily="34" charset="0"/>
            </a:endParaRPr>
          </a:p>
          <a:p>
            <a:endParaRPr lang="en-GB" sz="800" b="1" kern="1200" dirty="0" smtClean="0">
              <a:solidFill>
                <a:schemeClr val="tx1"/>
              </a:solidFill>
              <a:latin typeface="Arial" pitchFamily="34" charset="0"/>
              <a:ea typeface="+mn-ea"/>
              <a:cs typeface="Arial" pitchFamily="34" charset="0"/>
            </a:endParaRPr>
          </a:p>
          <a:p>
            <a:r>
              <a:rPr lang="en-GB" sz="800" b="1" kern="1200" dirty="0" smtClean="0">
                <a:solidFill>
                  <a:schemeClr val="tx1"/>
                </a:solidFill>
                <a:latin typeface="Arial" pitchFamily="34" charset="0"/>
                <a:ea typeface="+mn-ea"/>
                <a:cs typeface="Arial" pitchFamily="34" charset="0"/>
              </a:rPr>
              <a:t>Alignment</a:t>
            </a:r>
            <a:r>
              <a:rPr lang="en-GB" sz="800" kern="1200" dirty="0" smtClean="0">
                <a:solidFill>
                  <a:schemeClr val="tx1"/>
                </a:solidFill>
                <a:latin typeface="Arial" pitchFamily="34" charset="0"/>
                <a:ea typeface="+mn-ea"/>
                <a:cs typeface="Arial" pitchFamily="34" charset="0"/>
              </a:rPr>
              <a:t>:</a:t>
            </a:r>
            <a:r>
              <a:rPr lang="en-GB" sz="800" kern="1200" baseline="0" dirty="0" smtClean="0">
                <a:solidFill>
                  <a:schemeClr val="tx1"/>
                </a:solidFill>
                <a:latin typeface="Arial" pitchFamily="34" charset="0"/>
                <a:ea typeface="+mn-ea"/>
                <a:cs typeface="Arial" pitchFamily="34" charset="0"/>
              </a:rPr>
              <a:t> With national priorities and the national planning cycle. </a:t>
            </a:r>
            <a:r>
              <a:rPr lang="en-GB" sz="800" kern="1200" dirty="0" smtClean="0">
                <a:solidFill>
                  <a:schemeClr val="tx1"/>
                </a:solidFill>
                <a:latin typeface="Arial" pitchFamily="34" charset="0"/>
                <a:ea typeface="+mn-ea"/>
                <a:cs typeface="Arial" pitchFamily="34" charset="0"/>
              </a:rPr>
              <a:t>the UNDAF, and the country analysis from which it emerges, needs to be based on and aligned with national development priorities and strategies. This requires government leadership and engagement of all relevant stakeholders, in all stages of the process, to maximize the contribution that the UN system can make, through the UNDAF, to the country development process.</a:t>
            </a:r>
          </a:p>
          <a:p>
            <a:endParaRPr lang="en-US" sz="800" dirty="0" smtClean="0"/>
          </a:p>
          <a:p>
            <a:r>
              <a:rPr lang="en-US" sz="800" b="1" dirty="0" smtClean="0"/>
              <a:t>Inclusiveness</a:t>
            </a:r>
            <a:r>
              <a:rPr lang="en-US" sz="800" dirty="0" smtClean="0"/>
              <a:t>:</a:t>
            </a:r>
            <a:r>
              <a:rPr lang="en-US" sz="800" baseline="0" dirty="0" smtClean="0"/>
              <a:t> UNCTs should seek i</a:t>
            </a:r>
            <a:r>
              <a:rPr lang="en-US" sz="800" kern="1200" dirty="0" smtClean="0">
                <a:solidFill>
                  <a:schemeClr val="tx1"/>
                </a:solidFill>
                <a:latin typeface="Arial" pitchFamily="34" charset="0"/>
                <a:ea typeface="+mn-ea"/>
                <a:cs typeface="Arial" pitchFamily="34" charset="0"/>
              </a:rPr>
              <a:t>nclusiveness of the UN system with full involvement of specialized and non-resident agencies.</a:t>
            </a:r>
            <a:endParaRPr lang="en-US" sz="800" baseline="0" dirty="0" smtClean="0"/>
          </a:p>
          <a:p>
            <a:endParaRPr lang="en-US" sz="800" baseline="0" dirty="0" smtClean="0"/>
          </a:p>
          <a:p>
            <a:r>
              <a:rPr lang="en-US" sz="800" b="1" kern="1200" dirty="0" smtClean="0">
                <a:solidFill>
                  <a:schemeClr val="tx1"/>
                </a:solidFill>
                <a:latin typeface="Arial" pitchFamily="34" charset="0"/>
                <a:ea typeface="+mn-ea"/>
                <a:cs typeface="Arial" pitchFamily="34" charset="0"/>
              </a:rPr>
              <a:t>Integration of five programming principles </a:t>
            </a:r>
            <a:r>
              <a:rPr lang="en-US" sz="800" kern="1200" dirty="0" smtClean="0">
                <a:solidFill>
                  <a:schemeClr val="tx1"/>
                </a:solidFill>
                <a:latin typeface="Arial" pitchFamily="34" charset="0"/>
                <a:ea typeface="+mn-ea"/>
                <a:cs typeface="Arial" pitchFamily="34" charset="0"/>
              </a:rPr>
              <a:t>(human rights-based approach, gender equality, environmental sustainability, results-based management, and capacity development) tailored to the country context. Slide 9 deals specifically with this.</a:t>
            </a:r>
          </a:p>
          <a:p>
            <a:endParaRPr lang="en-US" sz="800" kern="1200" baseline="0" dirty="0" smtClean="0">
              <a:solidFill>
                <a:schemeClr val="tx1"/>
              </a:solidFill>
              <a:latin typeface="Arial" pitchFamily="34" charset="0"/>
              <a:ea typeface="+mn-ea"/>
              <a:cs typeface="Arial" pitchFamily="34" charset="0"/>
            </a:endParaRPr>
          </a:p>
          <a:p>
            <a:r>
              <a:rPr lang="en-US" sz="800" b="1" kern="1200" baseline="0" dirty="0" smtClean="0">
                <a:solidFill>
                  <a:schemeClr val="tx1"/>
                </a:solidFill>
                <a:latin typeface="Arial" pitchFamily="34" charset="0"/>
                <a:ea typeface="+mn-ea"/>
                <a:cs typeface="Arial" pitchFamily="34" charset="0"/>
              </a:rPr>
              <a:t>Mutual accountability</a:t>
            </a:r>
            <a:r>
              <a:rPr lang="en-US" sz="800" kern="1200" baseline="0" dirty="0" smtClean="0">
                <a:solidFill>
                  <a:schemeClr val="tx1"/>
                </a:solidFill>
                <a:latin typeface="Arial" pitchFamily="34" charset="0"/>
                <a:ea typeface="+mn-ea"/>
                <a:cs typeface="Arial" pitchFamily="34" charset="0"/>
              </a:rPr>
              <a:t>: </a:t>
            </a:r>
            <a:r>
              <a:rPr lang="en-GB" sz="800" kern="1200" dirty="0" smtClean="0">
                <a:solidFill>
                  <a:schemeClr val="tx1"/>
                </a:solidFill>
                <a:latin typeface="Arial" pitchFamily="34" charset="0"/>
                <a:ea typeface="+mn-ea"/>
                <a:cs typeface="Arial" pitchFamily="34" charset="0"/>
              </a:rPr>
              <a:t>Mutual accountability has become established as a consideration of development and aid effectiveness, although questions remain on its actual implications. For the purpose of the UNDAF, mutual accountability is interpreted to mean the respective accountability of parties working together towards shared outcomes. This notion of respective accountability reflects the fact that accountability is not fungible and must, in the final analysis, be attached to a specific actor. Many stakeholders contribute to UNDAF outcomes and each is accountable for its contribution. The UNDAF Progress Report will focus on UNCT contributions to these outcomes and, as such, will address the respective accountability — at the outcome level — of each UNCT. Following this reasoning, mutual accountability</a:t>
            </a:r>
            <a:r>
              <a:rPr lang="en-GB" sz="800" kern="1200" baseline="0" dirty="0" smtClean="0">
                <a:solidFill>
                  <a:schemeClr val="tx1"/>
                </a:solidFill>
                <a:latin typeface="Arial" pitchFamily="34" charset="0"/>
                <a:ea typeface="+mn-ea"/>
                <a:cs typeface="Arial" pitchFamily="34" charset="0"/>
              </a:rPr>
              <a:t> is closely embodied in RBM principles and a central feature of the new guidance on UNDAF progress reporting (Standard Operational Format).</a:t>
            </a:r>
          </a:p>
          <a:p>
            <a:endParaRPr lang="en-US" sz="800" kern="1200" baseline="0" dirty="0" smtClean="0">
              <a:solidFill>
                <a:schemeClr val="tx1"/>
              </a:solidFill>
              <a:latin typeface="Arial" pitchFamily="34" charset="0"/>
              <a:ea typeface="+mn-ea"/>
              <a:cs typeface="Arial" pitchFamily="34" charset="0"/>
            </a:endParaRPr>
          </a:p>
          <a:p>
            <a:r>
              <a:rPr lang="en-US" sz="800" b="1" kern="1200" baseline="0" dirty="0" smtClean="0">
                <a:solidFill>
                  <a:schemeClr val="tx1"/>
                </a:solidFill>
                <a:latin typeface="Arial" pitchFamily="34" charset="0"/>
                <a:ea typeface="+mn-ea"/>
                <a:cs typeface="Arial" pitchFamily="34" charset="0"/>
              </a:rPr>
              <a:t>A note on advocacy</a:t>
            </a:r>
            <a:r>
              <a:rPr lang="en-US" sz="800" kern="1200" baseline="0" dirty="0" smtClean="0">
                <a:solidFill>
                  <a:schemeClr val="tx1"/>
                </a:solidFill>
                <a:latin typeface="Arial" pitchFamily="34" charset="0"/>
                <a:ea typeface="+mn-ea"/>
                <a:cs typeface="Arial" pitchFamily="34" charset="0"/>
              </a:rPr>
              <a:t>: </a:t>
            </a:r>
            <a:r>
              <a:rPr lang="en-US" sz="800" b="0" i="0" kern="1200" baseline="0" dirty="0" smtClean="0">
                <a:solidFill>
                  <a:schemeClr val="tx1"/>
                </a:solidFill>
                <a:latin typeface="Arial" pitchFamily="34" charset="0"/>
                <a:ea typeface="+mn-ea"/>
                <a:cs typeface="Arial" pitchFamily="34" charset="0"/>
              </a:rPr>
              <a:t>The UNCT is required, both to support national priorities and to advocate for the inclusion of governments’ international/global  commitments to the MD/MDGs and internationally agreed development goals, and their obligations under international human rights, international norms and standards, and other instruments, into national priorities.</a:t>
            </a:r>
            <a:endParaRPr lang="en-US" sz="800" b="0" i="0" baseline="0" dirty="0" smtClean="0"/>
          </a:p>
          <a:p>
            <a:endParaRPr lang="en-US" sz="800" dirty="0"/>
          </a:p>
        </p:txBody>
      </p:sp>
      <p:sp>
        <p:nvSpPr>
          <p:cNvPr id="4" name="Slide Number Placeholder 3"/>
          <p:cNvSpPr>
            <a:spLocks noGrp="1"/>
          </p:cNvSpPr>
          <p:nvPr>
            <p:ph type="sldNum" sz="quarter" idx="10"/>
          </p:nvPr>
        </p:nvSpPr>
        <p:spPr/>
        <p:txBody>
          <a:bodyPr/>
          <a:lstStyle/>
          <a:p>
            <a:pPr>
              <a:defRPr/>
            </a:pPr>
            <a:fld id="{BFB9C7B2-98F8-40F7-B35C-AA7E3BD7A85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mn-lt"/>
                <a:ea typeface="+mn-ea"/>
                <a:cs typeface="Arial" pitchFamily="34" charset="0"/>
              </a:rPr>
              <a:t>UNCT are </a:t>
            </a:r>
            <a:r>
              <a:rPr lang="en-GB" sz="1200" b="1" kern="1200" dirty="0" smtClean="0">
                <a:solidFill>
                  <a:schemeClr val="tx1"/>
                </a:solidFill>
                <a:latin typeface="+mn-lt"/>
                <a:ea typeface="+mn-ea"/>
                <a:cs typeface="Arial" pitchFamily="34" charset="0"/>
              </a:rPr>
              <a:t>required</a:t>
            </a:r>
            <a:r>
              <a:rPr lang="en-GB" sz="1200" kern="1200" dirty="0" smtClean="0">
                <a:solidFill>
                  <a:schemeClr val="tx1"/>
                </a:solidFill>
                <a:latin typeface="+mn-lt"/>
                <a:ea typeface="+mn-ea"/>
                <a:cs typeface="Arial" pitchFamily="34" charset="0"/>
              </a:rPr>
              <a:t> to apply the five programming principles which are intended to strengthen the quality and focus of UN responses to national priorities based on UN’s common values and standards. Together, these programming principles constitute a starting point and guide for the country analysis, as well as for all stages of the UNDAF formulation, including results planning, implementation, monitoring and evaluation.  For details on the five programming principles and other key cross-cutting issues, refer to Chapter II of Technical Guidance and the recently</a:t>
            </a:r>
            <a:r>
              <a:rPr lang="en-GB" sz="1200" kern="1200" baseline="0" dirty="0" smtClean="0">
                <a:solidFill>
                  <a:schemeClr val="tx1"/>
                </a:solidFill>
                <a:latin typeface="+mn-lt"/>
                <a:ea typeface="+mn-ea"/>
                <a:cs typeface="Arial" pitchFamily="34" charset="0"/>
              </a:rPr>
              <a:t> issued Guidance Note: Application of the Programming Principles to the UNDAF</a:t>
            </a:r>
            <a:r>
              <a:rPr lang="en-GB" sz="1200" kern="1200" dirty="0" smtClean="0">
                <a:solidFill>
                  <a:schemeClr val="tx1"/>
                </a:solidFill>
                <a:latin typeface="+mn-lt"/>
                <a:ea typeface="+mn-ea"/>
                <a:cs typeface="Arial" pitchFamily="34" charset="0"/>
              </a:rPr>
              <a:t>. </a:t>
            </a:r>
            <a:endParaRPr lang="en-US" sz="1200" kern="1200" dirty="0" smtClean="0">
              <a:solidFill>
                <a:schemeClr val="tx1"/>
              </a:solidFill>
              <a:latin typeface="+mn-lt"/>
              <a:ea typeface="+mn-ea"/>
              <a:cs typeface="Arial" pitchFamily="34" charset="0"/>
            </a:endParaRPr>
          </a:p>
          <a:p>
            <a:r>
              <a:rPr lang="en-US" sz="1200" kern="1200" dirty="0" smtClean="0">
                <a:solidFill>
                  <a:schemeClr val="tx1"/>
                </a:solidFill>
                <a:latin typeface="+mn-lt"/>
                <a:ea typeface="+mn-ea"/>
                <a:cs typeface="Arial" pitchFamily="34" charset="0"/>
              </a:rPr>
              <a:t> </a:t>
            </a:r>
          </a:p>
          <a:p>
            <a:r>
              <a:rPr lang="en-CA" sz="1200" kern="1200" dirty="0" smtClean="0">
                <a:solidFill>
                  <a:schemeClr val="tx1"/>
                </a:solidFill>
                <a:latin typeface="+mn-lt"/>
                <a:ea typeface="+mn-ea"/>
                <a:cs typeface="Arial" pitchFamily="34" charset="0"/>
              </a:rPr>
              <a:t>Agreement about the 5 programming principles emerged from inter-agency discussions in 2006 to revise the UNDAF Guidelines. It is widely agreed that all 5 are necessary for effective UN-supported country programming that must balance the pursuit of international norms and standards with the achievement of national development priorities.  A principle gives a basis for reasoning and action</a:t>
            </a:r>
            <a:r>
              <a:rPr lang="en-US" dirty="0" smtClean="0">
                <a:latin typeface="+mn-lt"/>
              </a:rPr>
              <a:t> </a:t>
            </a:r>
            <a:r>
              <a:rPr lang="en-CA" sz="1200" kern="1200" dirty="0" smtClean="0">
                <a:solidFill>
                  <a:schemeClr val="tx1"/>
                </a:solidFill>
                <a:latin typeface="+mn-lt"/>
                <a:ea typeface="+mn-ea"/>
                <a:cs typeface="Arial" pitchFamily="34" charset="0"/>
              </a:rPr>
              <a:t>These contained 11 guiding principles, seen as too cumbersome for use with stakeholders. Revised guidelines identify 3 key elements for country level performance, 5 inter-related principles that apply to UN supported programming at all time and in all stages of the UNDAF process, and a group of cross-cutting thematic issues to best respond to country priorities. </a:t>
            </a:r>
            <a:endParaRPr lang="en-US" sz="1200" kern="1200" dirty="0" smtClean="0">
              <a:solidFill>
                <a:schemeClr val="tx1"/>
              </a:solidFill>
              <a:latin typeface="+mn-lt"/>
              <a:ea typeface="+mn-ea"/>
              <a:cs typeface="Arial" pitchFamily="34" charset="0"/>
            </a:endParaRPr>
          </a:p>
          <a:p>
            <a:r>
              <a:rPr lang="en-CA" sz="1200" kern="1200" dirty="0" smtClean="0">
                <a:solidFill>
                  <a:schemeClr val="tx1"/>
                </a:solidFill>
                <a:latin typeface="+mn-lt"/>
                <a:ea typeface="+mn-ea"/>
                <a:cs typeface="Arial" pitchFamily="34" charset="0"/>
              </a:rPr>
              <a:t>This process is within the framework of system wide coherence described in the UNDAF guidelines, parts 1-3.</a:t>
            </a:r>
            <a:endParaRPr lang="en-US" sz="1200" kern="1200" dirty="0" smtClean="0">
              <a:solidFill>
                <a:schemeClr val="tx1"/>
              </a:solidFill>
              <a:latin typeface="+mn-lt"/>
              <a:ea typeface="+mn-ea"/>
              <a:cs typeface="Arial" pitchFamily="34" charset="0"/>
            </a:endParaRPr>
          </a:p>
          <a:p>
            <a:endParaRPr lang="en-US" sz="1200" kern="1200" dirty="0" smtClean="0">
              <a:solidFill>
                <a:schemeClr val="tx1"/>
              </a:solidFill>
              <a:latin typeface="+mn-lt"/>
              <a:ea typeface="+mn-ea"/>
              <a:cs typeface="Arial" pitchFamily="34" charset="0"/>
            </a:endParaRPr>
          </a:p>
          <a:p>
            <a:r>
              <a:rPr lang="en-US" dirty="0" smtClean="0">
                <a:latin typeface="+mn-lt"/>
                <a:cs typeface="Arial" charset="0"/>
              </a:rPr>
              <a:t>Also</a:t>
            </a:r>
            <a:r>
              <a:rPr lang="en-US" baseline="0" dirty="0" smtClean="0">
                <a:latin typeface="+mn-lt"/>
                <a:cs typeface="Arial" charset="0"/>
              </a:rPr>
              <a:t> note that there are o</a:t>
            </a:r>
            <a:r>
              <a:rPr lang="en-US" dirty="0" smtClean="0">
                <a:latin typeface="+mn-lt"/>
                <a:cs typeface="Arial" charset="0"/>
              </a:rPr>
              <a:t>ther key cross-cutting thematic issues</a:t>
            </a:r>
            <a:r>
              <a:rPr lang="en-US" baseline="0" dirty="0" smtClean="0">
                <a:latin typeface="+mn-lt"/>
                <a:cs typeface="Arial" charset="0"/>
              </a:rPr>
              <a:t> for UNCT considering when developing an UNDAF. These are applied based on the country context. </a:t>
            </a:r>
          </a:p>
          <a:p>
            <a:endParaRPr lang="en-US" dirty="0" smtClean="0">
              <a:latin typeface="+mn-lt"/>
              <a:cs typeface="Arial" charset="0"/>
            </a:endParaRPr>
          </a:p>
          <a:p>
            <a:pPr marL="742950" lvl="1" indent="-285750"/>
            <a:r>
              <a:rPr lang="en-US" dirty="0" smtClean="0">
                <a:latin typeface="+mn-lt"/>
                <a:cs typeface="Arial" charset="0"/>
              </a:rPr>
              <a:t>Conflict</a:t>
            </a:r>
            <a:r>
              <a:rPr lang="en-US" baseline="0" dirty="0" smtClean="0">
                <a:latin typeface="+mn-lt"/>
                <a:cs typeface="Arial" charset="0"/>
              </a:rPr>
              <a:t> analysis </a:t>
            </a:r>
          </a:p>
          <a:p>
            <a:pPr marL="742950" lvl="1" indent="-285750"/>
            <a:r>
              <a:rPr lang="en-US" dirty="0" smtClean="0">
                <a:latin typeface="+mn-lt"/>
                <a:cs typeface="Arial" charset="0"/>
              </a:rPr>
              <a:t>Disaster risk reduction</a:t>
            </a:r>
          </a:p>
          <a:p>
            <a:pPr marL="742950" lvl="1" indent="-285750"/>
            <a:r>
              <a:rPr lang="en-US" dirty="0" smtClean="0">
                <a:latin typeface="+mn-lt"/>
                <a:cs typeface="Arial" charset="0"/>
              </a:rPr>
              <a:t>Climate change</a:t>
            </a:r>
          </a:p>
          <a:p>
            <a:pPr marL="742950" lvl="1" indent="-285750"/>
            <a:r>
              <a:rPr lang="en-US" dirty="0" smtClean="0">
                <a:latin typeface="+mn-lt"/>
                <a:cs typeface="Arial" charset="0"/>
              </a:rPr>
              <a:t>HIV/AIDs</a:t>
            </a:r>
          </a:p>
          <a:p>
            <a:pPr marL="742950" lvl="1" indent="-285750"/>
            <a:r>
              <a:rPr lang="en-US" dirty="0" smtClean="0">
                <a:latin typeface="+mn-lt"/>
                <a:cs typeface="Arial" charset="0"/>
              </a:rPr>
              <a:t>Food crisis and hunger</a:t>
            </a:r>
          </a:p>
          <a:p>
            <a:pPr marL="742950" lvl="1" indent="-285750"/>
            <a:r>
              <a:rPr lang="en-US" dirty="0" smtClean="0">
                <a:latin typeface="+mn-lt"/>
                <a:cs typeface="Arial" charset="0"/>
              </a:rPr>
              <a:t>Indigenous</a:t>
            </a:r>
            <a:r>
              <a:rPr lang="en-US" baseline="0" dirty="0" smtClean="0">
                <a:latin typeface="+mn-lt"/>
                <a:cs typeface="Arial" charset="0"/>
              </a:rPr>
              <a:t> peoples</a:t>
            </a:r>
          </a:p>
          <a:p>
            <a:pPr marL="742950" lvl="1" indent="-285750"/>
            <a:r>
              <a:rPr lang="en-US" baseline="0" dirty="0" smtClean="0">
                <a:latin typeface="+mn-lt"/>
                <a:cs typeface="Arial" charset="0"/>
              </a:rPr>
              <a:t>Trade and productive capacity</a:t>
            </a:r>
            <a:endParaRPr lang="en-US" dirty="0" smtClean="0">
              <a:latin typeface="+mn-lt"/>
              <a:cs typeface="Arial" charset="0"/>
            </a:endParaRPr>
          </a:p>
          <a:p>
            <a:pPr marL="742950" lvl="1" indent="-285750"/>
            <a:r>
              <a:rPr lang="en-US" dirty="0" smtClean="0">
                <a:latin typeface="+mn-lt"/>
                <a:cs typeface="Arial" charset="0"/>
              </a:rPr>
              <a:t>Employment</a:t>
            </a:r>
            <a:r>
              <a:rPr lang="en-US" baseline="0" dirty="0" smtClean="0">
                <a:latin typeface="+mn-lt"/>
                <a:cs typeface="Arial" charset="0"/>
              </a:rPr>
              <a:t> and decent work</a:t>
            </a:r>
          </a:p>
        </p:txBody>
      </p:sp>
      <p:sp>
        <p:nvSpPr>
          <p:cNvPr id="4" name="Slide Number Placeholder 3"/>
          <p:cNvSpPr>
            <a:spLocks noGrp="1"/>
          </p:cNvSpPr>
          <p:nvPr>
            <p:ph type="sldNum" sz="quarter" idx="5"/>
          </p:nvPr>
        </p:nvSpPr>
        <p:spPr/>
        <p:txBody>
          <a:bodyPr/>
          <a:lstStyle/>
          <a:p>
            <a:pPr>
              <a:defRPr/>
            </a:pPr>
            <a:fld id="{B12BA09F-9747-444C-A4C8-CD694285AD1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3BF9E83-0C92-4CF3-B1DC-4B782CC985F6}" type="datetimeFigureOut">
              <a:rPr lang="en-US"/>
              <a:pPr>
                <a:defRPr/>
              </a:pPr>
              <a:t>6/8/2010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43DD1-AA06-4557-B018-88BE43312B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EB1086-80CF-47DD-8A3C-9E3C81BCECA2}" type="datetimeFigureOut">
              <a:rPr lang="en-US"/>
              <a:pPr>
                <a:defRPr/>
              </a:pPr>
              <a:t>6/8/2010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5DD453-6F65-4BC7-8E6D-EAAE362903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46375A-2958-4784-B72E-1A5DDD1E05D8}" type="datetimeFigureOut">
              <a:rPr lang="en-US"/>
              <a:pPr>
                <a:defRPr/>
              </a:pPr>
              <a:t>6/8/2010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C4C075-E451-4CF0-8199-21E69885F17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27896F2-A91C-4E27-80F0-12B3B6E896D3}" type="datetimeFigureOut">
              <a:rPr lang="en-US"/>
              <a:pPr>
                <a:defRPr/>
              </a:pPr>
              <a:t>6/8/2010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216ADF-D7D2-48D7-9911-164BA10BC5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591FBA-CB0B-404B-B183-EC0B164D5B10}" type="datetimeFigureOut">
              <a:rPr lang="en-US"/>
              <a:pPr>
                <a:defRPr/>
              </a:pPr>
              <a:t>6/8/2010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958CD3-3B25-4758-A4C1-4C06795A179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F9893-2E96-41AA-8F32-B6A09752E17E}" type="datetimeFigureOut">
              <a:rPr lang="en-US"/>
              <a:pPr>
                <a:defRPr/>
              </a:pPr>
              <a:t>6/8/2010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3B9E73-366A-4539-8EC8-5A6356DA12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3F554F-A6FE-4633-9A25-A3927E77843D}" type="datetimeFigureOut">
              <a:rPr lang="en-US"/>
              <a:pPr>
                <a:defRPr/>
              </a:pPr>
              <a:t>6/8/2010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5BDE2D7-DC11-4046-802B-5240243DFAD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ADC0DD-6935-4BDE-931C-3A890A1B4518}" type="datetimeFigureOut">
              <a:rPr lang="en-US"/>
              <a:pPr>
                <a:defRPr/>
              </a:pPr>
              <a:t>6/8/2010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A236879-6089-4BB6-9CD0-FC6578B9D78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625E84-E090-4EA1-B35D-88B210ACD86B}" type="datetimeFigureOut">
              <a:rPr lang="en-US"/>
              <a:pPr>
                <a:defRPr/>
              </a:pPr>
              <a:t>6/8/2010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4FC576-3BAE-4F75-907D-A5F531EDC1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1CBFA8-3E1B-4C22-BBC8-C2436463B8C7}" type="datetimeFigureOut">
              <a:rPr lang="en-US"/>
              <a:pPr>
                <a:defRPr/>
              </a:pPr>
              <a:t>6/8/2010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693379-E87B-4164-B21C-7F8EDA3EA31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1CA1B7-8B69-4209-8071-D67020FF2DC4}" type="datetimeFigureOut">
              <a:rPr lang="en-US"/>
              <a:pPr>
                <a:defRPr/>
              </a:pPr>
              <a:t>6/8/2010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C71DB8-EBF4-439A-BD29-B3AEB0C860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F6C101-D9ED-4900-9298-5906ED6DCD37}" type="datetimeFigureOut">
              <a:rPr lang="en-US"/>
              <a:pPr>
                <a:defRPr/>
              </a:pPr>
              <a:t>6/8/2010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E4C7A4-2529-4A8B-B26D-B969B294D1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 id="2147483802" r:id="rId3"/>
    <p:sldLayoutId id="2147483801" r:id="rId4"/>
    <p:sldLayoutId id="2147483800" r:id="rId5"/>
    <p:sldLayoutId id="2147483799" r:id="rId6"/>
    <p:sldLayoutId id="2147483798" r:id="rId7"/>
    <p:sldLayoutId id="2147483797" r:id="rId8"/>
    <p:sldLayoutId id="2147483796" r:id="rId9"/>
    <p:sldLayoutId id="2147483795" r:id="rId10"/>
    <p:sldLayoutId id="2147483794" r:id="rId11"/>
  </p:sldLayoutIdLst>
  <p:txStyles>
    <p:titleStyle>
      <a:lvl1pPr algn="ctr" rtl="0" eaLnBrk="0" fontAlgn="base" hangingPunct="0">
        <a:spcBef>
          <a:spcPct val="0"/>
        </a:spcBef>
        <a:spcAft>
          <a:spcPct val="0"/>
        </a:spcAft>
        <a:defRPr sz="3200" b="1" kern="1200">
          <a:solidFill>
            <a:srgbClr val="184BB2"/>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184BB2"/>
          </a:solidFill>
          <a:latin typeface="Arial" pitchFamily="34" charset="0"/>
          <a:cs typeface="Arial" pitchFamily="34" charset="0"/>
        </a:defRPr>
      </a:lvl2pPr>
      <a:lvl3pPr algn="ctr" rtl="0" eaLnBrk="0" fontAlgn="base" hangingPunct="0">
        <a:spcBef>
          <a:spcPct val="0"/>
        </a:spcBef>
        <a:spcAft>
          <a:spcPct val="0"/>
        </a:spcAft>
        <a:defRPr sz="3200" b="1">
          <a:solidFill>
            <a:srgbClr val="184BB2"/>
          </a:solidFill>
          <a:latin typeface="Arial" pitchFamily="34" charset="0"/>
          <a:cs typeface="Arial" pitchFamily="34" charset="0"/>
        </a:defRPr>
      </a:lvl3pPr>
      <a:lvl4pPr algn="ctr" rtl="0" eaLnBrk="0" fontAlgn="base" hangingPunct="0">
        <a:spcBef>
          <a:spcPct val="0"/>
        </a:spcBef>
        <a:spcAft>
          <a:spcPct val="0"/>
        </a:spcAft>
        <a:defRPr sz="3200" b="1">
          <a:solidFill>
            <a:srgbClr val="184BB2"/>
          </a:solidFill>
          <a:latin typeface="Arial" pitchFamily="34" charset="0"/>
          <a:cs typeface="Arial" pitchFamily="34" charset="0"/>
        </a:defRPr>
      </a:lvl4pPr>
      <a:lvl5pPr algn="ctr" rtl="0" eaLnBrk="0" fontAlgn="base" hangingPunct="0">
        <a:spcBef>
          <a:spcPct val="0"/>
        </a:spcBef>
        <a:spcAft>
          <a:spcPct val="0"/>
        </a:spcAft>
        <a:defRPr sz="3200" b="1">
          <a:solidFill>
            <a:srgbClr val="184BB2"/>
          </a:solidFill>
          <a:latin typeface="Arial" pitchFamily="34" charset="0"/>
          <a:cs typeface="Arial" pitchFamily="34" charset="0"/>
        </a:defRPr>
      </a:lvl5pPr>
      <a:lvl6pPr marL="457200" algn="ctr" rtl="0" fontAlgn="base">
        <a:spcBef>
          <a:spcPct val="0"/>
        </a:spcBef>
        <a:spcAft>
          <a:spcPct val="0"/>
        </a:spcAft>
        <a:defRPr sz="3200" b="1">
          <a:solidFill>
            <a:srgbClr val="184BB2"/>
          </a:solidFill>
          <a:latin typeface="Arial" pitchFamily="34" charset="0"/>
          <a:cs typeface="Arial" pitchFamily="34" charset="0"/>
        </a:defRPr>
      </a:lvl6pPr>
      <a:lvl7pPr marL="914400" algn="ctr" rtl="0" fontAlgn="base">
        <a:spcBef>
          <a:spcPct val="0"/>
        </a:spcBef>
        <a:spcAft>
          <a:spcPct val="0"/>
        </a:spcAft>
        <a:defRPr sz="3200" b="1">
          <a:solidFill>
            <a:srgbClr val="184BB2"/>
          </a:solidFill>
          <a:latin typeface="Arial" pitchFamily="34" charset="0"/>
          <a:cs typeface="Arial" pitchFamily="34" charset="0"/>
        </a:defRPr>
      </a:lvl7pPr>
      <a:lvl8pPr marL="1371600" algn="ctr" rtl="0" fontAlgn="base">
        <a:spcBef>
          <a:spcPct val="0"/>
        </a:spcBef>
        <a:spcAft>
          <a:spcPct val="0"/>
        </a:spcAft>
        <a:defRPr sz="3200" b="1">
          <a:solidFill>
            <a:srgbClr val="184BB2"/>
          </a:solidFill>
          <a:latin typeface="Arial" pitchFamily="34" charset="0"/>
          <a:cs typeface="Arial" pitchFamily="34" charset="0"/>
        </a:defRPr>
      </a:lvl8pPr>
      <a:lvl9pPr marL="1828800" algn="ctr" rtl="0" fontAlgn="base">
        <a:spcBef>
          <a:spcPct val="0"/>
        </a:spcBef>
        <a:spcAft>
          <a:spcPct val="0"/>
        </a:spcAft>
        <a:defRPr sz="3200" b="1">
          <a:solidFill>
            <a:srgbClr val="184BB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2743200"/>
            <a:ext cx="8153400" cy="1066800"/>
          </a:xfrm>
        </p:spPr>
        <p:txBody>
          <a:bodyPr>
            <a:normAutofit fontScale="90000"/>
          </a:bodyPr>
          <a:lstStyle/>
          <a:p>
            <a:pPr algn="l" eaLnBrk="1" hangingPunct="1">
              <a:defRPr/>
            </a:pPr>
            <a:r>
              <a:rPr lang="en-US" sz="4000" dirty="0" smtClean="0"/>
              <a:t>Overview of UNDAF process and new guidance package</a:t>
            </a:r>
          </a:p>
        </p:txBody>
      </p:sp>
      <p:sp>
        <p:nvSpPr>
          <p:cNvPr id="4099" name="Rectangle 7"/>
          <p:cNvSpPr>
            <a:spLocks noChangeArrowheads="1"/>
          </p:cNvSpPr>
          <p:nvPr/>
        </p:nvSpPr>
        <p:spPr bwMode="auto">
          <a:xfrm>
            <a:off x="609600" y="3886200"/>
            <a:ext cx="8229600" cy="838200"/>
          </a:xfrm>
          <a:prstGeom prst="rect">
            <a:avLst/>
          </a:prstGeom>
          <a:noFill/>
          <a:ln w="9525">
            <a:noFill/>
            <a:miter lim="800000"/>
            <a:headEnd/>
            <a:tailEnd/>
          </a:ln>
        </p:spPr>
        <p:txBody>
          <a:bodyPr/>
          <a:lstStyle/>
          <a:p>
            <a:pPr marL="342900" indent="-342900">
              <a:spcBef>
                <a:spcPct val="20000"/>
              </a:spcBef>
              <a:buFontTx/>
              <a:buChar char="•"/>
            </a:pPr>
            <a:endParaRPr lang="en-US" sz="3200" dirty="0">
              <a:latin typeface="Calibri" pitchFamily="34" charset="0"/>
            </a:endParaRPr>
          </a:p>
        </p:txBody>
      </p:sp>
      <p:sp>
        <p:nvSpPr>
          <p:cNvPr id="4100" name="TextBox 4"/>
          <p:cNvSpPr txBox="1">
            <a:spLocks noChangeArrowheads="1"/>
          </p:cNvSpPr>
          <p:nvPr/>
        </p:nvSpPr>
        <p:spPr bwMode="auto">
          <a:xfrm>
            <a:off x="457200" y="4362450"/>
            <a:ext cx="8153400" cy="457200"/>
          </a:xfrm>
          <a:prstGeom prst="rect">
            <a:avLst/>
          </a:prstGeom>
          <a:noFill/>
          <a:ln w="9525">
            <a:noFill/>
            <a:miter lim="800000"/>
            <a:headEnd/>
            <a:tailEnd/>
          </a:ln>
        </p:spPr>
        <p:txBody>
          <a:bodyPr>
            <a:spAutoFit/>
          </a:bodyPr>
          <a:lstStyle/>
          <a:p>
            <a:r>
              <a:rPr lang="en-US" sz="2400" dirty="0" smtClean="0">
                <a:solidFill>
                  <a:srgbClr val="184BB2"/>
                </a:solidFill>
              </a:rPr>
              <a:t>May </a:t>
            </a:r>
            <a:r>
              <a:rPr lang="en-US" sz="2400" dirty="0">
                <a:solidFill>
                  <a:srgbClr val="184BB2"/>
                </a:solidFill>
              </a:rPr>
              <a:t>2010</a:t>
            </a:r>
          </a:p>
        </p:txBody>
      </p:sp>
      <p:grpSp>
        <p:nvGrpSpPr>
          <p:cNvPr id="4101" name="Group 5"/>
          <p:cNvGrpSpPr>
            <a:grpSpLocks/>
          </p:cNvGrpSpPr>
          <p:nvPr/>
        </p:nvGrpSpPr>
        <p:grpSpPr bwMode="auto">
          <a:xfrm>
            <a:off x="0" y="0"/>
            <a:ext cx="9144000" cy="922338"/>
            <a:chOff x="0" y="0"/>
            <a:chExt cx="9144000" cy="922004"/>
          </a:xfrm>
        </p:grpSpPr>
        <p:pic>
          <p:nvPicPr>
            <p:cNvPr id="4103" name="Picture 6" descr="powerpoint-banner.gif"/>
            <p:cNvPicPr>
              <a:picLocks noChangeAspect="1"/>
            </p:cNvPicPr>
            <p:nvPr/>
          </p:nvPicPr>
          <p:blipFill>
            <a:blip r:embed="rId3" cstate="print"/>
            <a:srcRect/>
            <a:stretch>
              <a:fillRect/>
            </a:stretch>
          </p:blipFill>
          <p:spPr bwMode="auto">
            <a:xfrm>
              <a:off x="0" y="0"/>
              <a:ext cx="9144000" cy="922004"/>
            </a:xfrm>
            <a:prstGeom prst="rect">
              <a:avLst/>
            </a:prstGeom>
            <a:noFill/>
            <a:ln w="9525">
              <a:noFill/>
              <a:miter lim="800000"/>
              <a:headEnd/>
              <a:tailEnd/>
            </a:ln>
          </p:spPr>
        </p:pic>
        <p:sp>
          <p:nvSpPr>
            <p:cNvPr id="4104" name="TextBox 7"/>
            <p:cNvSpPr txBox="1">
              <a:spLocks noChangeArrowheads="1"/>
            </p:cNvSpPr>
            <p:nvPr/>
          </p:nvSpPr>
          <p:spPr bwMode="auto">
            <a:xfrm>
              <a:off x="3124200" y="380862"/>
              <a:ext cx="5029200" cy="274538"/>
            </a:xfrm>
            <a:prstGeom prst="rect">
              <a:avLst/>
            </a:prstGeom>
            <a:noFill/>
            <a:ln w="9525">
              <a:noFill/>
              <a:miter lim="800000"/>
              <a:headEnd/>
              <a:tailEnd/>
            </a:ln>
          </p:spPr>
          <p:txBody>
            <a:bodyPr>
              <a:spAutoFit/>
            </a:bodyPr>
            <a:lstStyle/>
            <a:p>
              <a:r>
                <a:rPr lang="en-US" sz="1200" b="1" i="1" dirty="0">
                  <a:solidFill>
                    <a:schemeClr val="bg1"/>
                  </a:solidFill>
                  <a:latin typeface="Calibri" pitchFamily="34" charset="0"/>
                </a:rPr>
                <a:t>u</a:t>
              </a:r>
              <a:r>
                <a:rPr lang="en-US" sz="1200" b="1" i="1" dirty="0">
                  <a:solidFill>
                    <a:schemeClr val="bg1"/>
                  </a:solidFill>
                </a:rPr>
                <a:t>nite and deliver effective support for countries</a:t>
              </a:r>
            </a:p>
          </p:txBody>
        </p:sp>
      </p:grpSp>
      <p:cxnSp>
        <p:nvCxnSpPr>
          <p:cNvPr id="10" name="Straight Connector 9"/>
          <p:cNvCxnSpPr/>
          <p:nvPr/>
        </p:nvCxnSpPr>
        <p:spPr>
          <a:xfrm>
            <a:off x="609600" y="4189413"/>
            <a:ext cx="7543800" cy="1587"/>
          </a:xfrm>
          <a:prstGeom prst="line">
            <a:avLst/>
          </a:prstGeom>
          <a:ln w="25400">
            <a:solidFill>
              <a:srgbClr val="184BB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1676400"/>
            <a:ext cx="3810000" cy="4343400"/>
          </a:xfrm>
        </p:spPr>
        <p:txBody>
          <a:bodyPr/>
          <a:lstStyle/>
          <a:p>
            <a:pPr>
              <a:buFont typeface="Arial" charset="0"/>
              <a:buNone/>
            </a:pPr>
            <a:endParaRPr lang="en-US" dirty="0" smtClean="0">
              <a:latin typeface="Arial" charset="0"/>
              <a:cs typeface="Arial" charset="0"/>
            </a:endParaRPr>
          </a:p>
          <a:p>
            <a:r>
              <a:rPr lang="en-US" sz="2700" dirty="0" smtClean="0">
                <a:latin typeface="Arial" charset="0"/>
                <a:cs typeface="Arial" charset="0"/>
              </a:rPr>
              <a:t>Resident Coordinator</a:t>
            </a:r>
          </a:p>
          <a:p>
            <a:pPr>
              <a:buNone/>
            </a:pPr>
            <a:endParaRPr lang="en-US" sz="2700" dirty="0" smtClean="0">
              <a:latin typeface="Arial" charset="0"/>
              <a:cs typeface="Arial" charset="0"/>
            </a:endParaRPr>
          </a:p>
          <a:p>
            <a:r>
              <a:rPr lang="en-US" sz="2700" dirty="0" smtClean="0">
                <a:latin typeface="Arial" charset="0"/>
                <a:cs typeface="Arial" charset="0"/>
              </a:rPr>
              <a:t>UN Country Team</a:t>
            </a:r>
          </a:p>
          <a:p>
            <a:endParaRPr lang="en-US" sz="2700" dirty="0" smtClean="0">
              <a:latin typeface="Arial" charset="0"/>
              <a:cs typeface="Arial" charset="0"/>
            </a:endParaRPr>
          </a:p>
          <a:p>
            <a:r>
              <a:rPr lang="en-US" sz="2700" dirty="0" smtClean="0">
                <a:latin typeface="Arial" charset="0"/>
                <a:cs typeface="Arial" charset="0"/>
              </a:rPr>
              <a:t>Regional UNDG Teams and their peer support groups</a:t>
            </a:r>
          </a:p>
          <a:p>
            <a:pPr>
              <a:buFont typeface="Arial" charset="0"/>
              <a:buNone/>
            </a:pPr>
            <a:endParaRPr lang="en-US" dirty="0" smtClean="0">
              <a:latin typeface="Arial" charset="0"/>
              <a:cs typeface="Arial" charset="0"/>
            </a:endParaRPr>
          </a:p>
        </p:txBody>
      </p:sp>
      <p:sp>
        <p:nvSpPr>
          <p:cNvPr id="4" name="Title 1"/>
          <p:cNvSpPr txBox="1">
            <a:spLocks/>
          </p:cNvSpPr>
          <p:nvPr/>
        </p:nvSpPr>
        <p:spPr>
          <a:xfrm>
            <a:off x="0" y="0"/>
            <a:ext cx="9144000" cy="1524000"/>
          </a:xfrm>
          <a:prstGeom prst="rect">
            <a:avLst/>
          </a:prstGeom>
          <a:solidFill>
            <a:srgbClr val="184BB2"/>
          </a:solidFill>
        </p:spPr>
        <p:txBody>
          <a:bodyPr anchor="ctr">
            <a:normAutofit/>
          </a:bodyPr>
          <a:lstStyle/>
          <a:p>
            <a:pPr algn="ctr"/>
            <a:endParaRPr lang="en-US" sz="3200" b="1" dirty="0">
              <a:solidFill>
                <a:schemeClr val="bg1"/>
              </a:solidFill>
            </a:endParaRPr>
          </a:p>
        </p:txBody>
      </p:sp>
      <p:sp>
        <p:nvSpPr>
          <p:cNvPr id="12290" name="Title 1"/>
          <p:cNvSpPr>
            <a:spLocks noGrp="1"/>
          </p:cNvSpPr>
          <p:nvPr>
            <p:ph type="title"/>
          </p:nvPr>
        </p:nvSpPr>
        <p:spPr/>
        <p:txBody>
          <a:bodyPr>
            <a:noAutofit/>
          </a:bodyPr>
          <a:lstStyle/>
          <a:p>
            <a:r>
              <a:rPr lang="en-US" sz="3600" dirty="0" smtClean="0">
                <a:solidFill>
                  <a:schemeClr val="bg1"/>
                </a:solidFill>
                <a:latin typeface="Arial" charset="0"/>
                <a:cs typeface="Arial" charset="0"/>
              </a:rPr>
              <a:t>Clarity of Roles and Responsibilities for an UNDAF</a:t>
            </a:r>
          </a:p>
        </p:txBody>
      </p:sp>
      <p:pic>
        <p:nvPicPr>
          <p:cNvPr id="53250" name="Picture 2" descr="http://onu-uy.org/un/home/fotos/galeria/688-f1.jpg?7d220b4dd483c3fb6a15eef2eba4a415"/>
          <p:cNvPicPr>
            <a:picLocks noChangeAspect="1" noChangeArrowheads="1"/>
          </p:cNvPicPr>
          <p:nvPr/>
        </p:nvPicPr>
        <p:blipFill>
          <a:blip r:embed="rId3"/>
          <a:srcRect l="14400" t="4267" b="6978"/>
          <a:stretch>
            <a:fillRect/>
          </a:stretch>
        </p:blipFill>
        <p:spPr bwMode="auto">
          <a:xfrm>
            <a:off x="4038600" y="1828800"/>
            <a:ext cx="5105400" cy="39701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6" descr="iStock_000003974193Medium.jpg"/>
          <p:cNvPicPr>
            <a:picLocks noGrp="1" noChangeAspect="1"/>
          </p:cNvPicPr>
          <p:nvPr>
            <p:ph idx="1"/>
          </p:nvPr>
        </p:nvPicPr>
        <p:blipFill>
          <a:blip r:embed="rId3" cstate="print"/>
          <a:srcRect l="3542" r="-1662"/>
          <a:stretch>
            <a:fillRect/>
          </a:stretch>
        </p:blipFill>
        <p:spPr>
          <a:xfrm>
            <a:off x="0" y="1479550"/>
            <a:ext cx="9144000" cy="5378450"/>
          </a:xfrm>
        </p:spPr>
      </p:pic>
      <p:sp>
        <p:nvSpPr>
          <p:cNvPr id="4" name="Title 1"/>
          <p:cNvSpPr txBox="1">
            <a:spLocks/>
          </p:cNvSpPr>
          <p:nvPr/>
        </p:nvSpPr>
        <p:spPr>
          <a:xfrm>
            <a:off x="0" y="0"/>
            <a:ext cx="9144000" cy="838200"/>
          </a:xfrm>
          <a:prstGeom prst="rect">
            <a:avLst/>
          </a:prstGeom>
          <a:solidFill>
            <a:srgbClr val="184BB2"/>
          </a:solidFill>
        </p:spPr>
        <p:txBody>
          <a:bodyPr anchor="ctr">
            <a:normAutofit/>
          </a:bodyPr>
          <a:lstStyle/>
          <a:p>
            <a:pPr algn="r"/>
            <a:r>
              <a:rPr lang="en-US" sz="3500" b="1" dirty="0">
                <a:solidFill>
                  <a:schemeClr val="bg1"/>
                </a:solidFill>
              </a:rPr>
              <a:t>UNDAF Guidelines</a:t>
            </a:r>
            <a:endParaRPr lang="en-US" sz="3200" b="1" dirty="0">
              <a:solidFill>
                <a:schemeClr val="bg1"/>
              </a:solidFill>
            </a:endParaRPr>
          </a:p>
        </p:txBody>
      </p:sp>
      <p:sp>
        <p:nvSpPr>
          <p:cNvPr id="10244" name="Title 4"/>
          <p:cNvSpPr>
            <a:spLocks noGrp="1"/>
          </p:cNvSpPr>
          <p:nvPr>
            <p:ph type="title"/>
          </p:nvPr>
        </p:nvSpPr>
        <p:spPr>
          <a:xfrm>
            <a:off x="381000" y="838200"/>
            <a:ext cx="8229600" cy="838200"/>
          </a:xfrm>
        </p:spPr>
        <p:txBody>
          <a:bodyPr/>
          <a:lstStyle/>
          <a:p>
            <a:pPr algn="l" eaLnBrk="1" hangingPunct="1"/>
            <a:r>
              <a:rPr lang="en-US" dirty="0" smtClean="0">
                <a:latin typeface="Arial" charset="0"/>
                <a:cs typeface="Arial" charset="0"/>
              </a:rPr>
              <a:t>Mandatory Steps</a:t>
            </a:r>
          </a:p>
        </p:txBody>
      </p:sp>
      <p:sp>
        <p:nvSpPr>
          <p:cNvPr id="10245" name="TextBox 7"/>
          <p:cNvSpPr txBox="1">
            <a:spLocks noChangeArrowheads="1"/>
          </p:cNvSpPr>
          <p:nvPr/>
        </p:nvSpPr>
        <p:spPr bwMode="auto">
          <a:xfrm>
            <a:off x="381000" y="1905000"/>
            <a:ext cx="1295400" cy="762000"/>
          </a:xfrm>
          <a:prstGeom prst="rect">
            <a:avLst/>
          </a:prstGeom>
          <a:noFill/>
          <a:ln w="9525">
            <a:noFill/>
            <a:miter lim="800000"/>
            <a:headEnd/>
            <a:tailEnd/>
          </a:ln>
        </p:spPr>
        <p:txBody>
          <a:bodyPr>
            <a:spAutoFit/>
          </a:bodyPr>
          <a:lstStyle/>
          <a:p>
            <a:pPr algn="ctr"/>
            <a:r>
              <a:rPr lang="en-US" sz="2200" b="1" dirty="0" smtClean="0">
                <a:solidFill>
                  <a:srgbClr val="FFFFFF"/>
                </a:solidFill>
              </a:rPr>
              <a:t>1. Road </a:t>
            </a:r>
            <a:r>
              <a:rPr lang="en-US" sz="2200" b="1" dirty="0">
                <a:solidFill>
                  <a:srgbClr val="FFFFFF"/>
                </a:solidFill>
              </a:rPr>
              <a:t>Map</a:t>
            </a:r>
          </a:p>
        </p:txBody>
      </p:sp>
      <p:sp>
        <p:nvSpPr>
          <p:cNvPr id="10246" name="TextBox 8"/>
          <p:cNvSpPr txBox="1">
            <a:spLocks noChangeArrowheads="1"/>
          </p:cNvSpPr>
          <p:nvPr/>
        </p:nvSpPr>
        <p:spPr bwMode="auto">
          <a:xfrm>
            <a:off x="3276600" y="1965325"/>
            <a:ext cx="1600200" cy="701675"/>
          </a:xfrm>
          <a:prstGeom prst="rect">
            <a:avLst/>
          </a:prstGeom>
          <a:noFill/>
          <a:ln w="9525">
            <a:noFill/>
            <a:miter lim="800000"/>
            <a:headEnd/>
            <a:tailEnd/>
          </a:ln>
        </p:spPr>
        <p:txBody>
          <a:bodyPr>
            <a:spAutoFit/>
          </a:bodyPr>
          <a:lstStyle/>
          <a:p>
            <a:pPr algn="ctr"/>
            <a:r>
              <a:rPr lang="en-US" sz="2000" b="1" dirty="0" smtClean="0">
                <a:solidFill>
                  <a:srgbClr val="FFFFFF"/>
                </a:solidFill>
              </a:rPr>
              <a:t>2. Country </a:t>
            </a:r>
            <a:r>
              <a:rPr lang="en-US" sz="2000" b="1" dirty="0">
                <a:solidFill>
                  <a:srgbClr val="FFFFFF"/>
                </a:solidFill>
              </a:rPr>
              <a:t>Analysis</a:t>
            </a:r>
          </a:p>
        </p:txBody>
      </p:sp>
      <p:sp>
        <p:nvSpPr>
          <p:cNvPr id="10247" name="TextBox 9"/>
          <p:cNvSpPr txBox="1">
            <a:spLocks noChangeArrowheads="1"/>
          </p:cNvSpPr>
          <p:nvPr/>
        </p:nvSpPr>
        <p:spPr bwMode="auto">
          <a:xfrm>
            <a:off x="3200400" y="3352800"/>
            <a:ext cx="1752600" cy="769441"/>
          </a:xfrm>
          <a:prstGeom prst="rect">
            <a:avLst/>
          </a:prstGeom>
          <a:noFill/>
          <a:ln w="9525">
            <a:noFill/>
            <a:miter lim="800000"/>
            <a:headEnd/>
            <a:tailEnd/>
          </a:ln>
        </p:spPr>
        <p:txBody>
          <a:bodyPr wrap="square">
            <a:spAutoFit/>
          </a:bodyPr>
          <a:lstStyle/>
          <a:p>
            <a:pPr algn="ctr"/>
            <a:r>
              <a:rPr lang="en-US" sz="2200" b="1" dirty="0" smtClean="0">
                <a:solidFill>
                  <a:srgbClr val="FFFFFF"/>
                </a:solidFill>
              </a:rPr>
              <a:t>3. Strategic </a:t>
            </a:r>
            <a:r>
              <a:rPr lang="en-US" sz="2200" b="1" dirty="0">
                <a:solidFill>
                  <a:srgbClr val="FFFFFF"/>
                </a:solidFill>
              </a:rPr>
              <a:t>planning</a:t>
            </a:r>
          </a:p>
        </p:txBody>
      </p:sp>
      <p:sp>
        <p:nvSpPr>
          <p:cNvPr id="10248" name="TextBox 10"/>
          <p:cNvSpPr txBox="1">
            <a:spLocks noChangeArrowheads="1"/>
          </p:cNvSpPr>
          <p:nvPr/>
        </p:nvSpPr>
        <p:spPr bwMode="auto">
          <a:xfrm>
            <a:off x="3200400" y="4960203"/>
            <a:ext cx="1447800" cy="830997"/>
          </a:xfrm>
          <a:prstGeom prst="rect">
            <a:avLst/>
          </a:prstGeom>
          <a:noFill/>
          <a:ln w="9525">
            <a:noFill/>
            <a:miter lim="800000"/>
            <a:headEnd/>
            <a:tailEnd/>
          </a:ln>
        </p:spPr>
        <p:txBody>
          <a:bodyPr wrap="square">
            <a:spAutoFit/>
          </a:bodyPr>
          <a:lstStyle/>
          <a:p>
            <a:pPr algn="ctr"/>
            <a:r>
              <a:rPr lang="en-US" sz="2400" b="1" dirty="0">
                <a:solidFill>
                  <a:srgbClr val="FFFFFF"/>
                </a:solidFill>
              </a:rPr>
              <a:t>(Results Matrix)</a:t>
            </a:r>
          </a:p>
        </p:txBody>
      </p:sp>
      <p:sp>
        <p:nvSpPr>
          <p:cNvPr id="10249" name="TextBox 10"/>
          <p:cNvSpPr txBox="1">
            <a:spLocks noChangeArrowheads="1"/>
          </p:cNvSpPr>
          <p:nvPr/>
        </p:nvSpPr>
        <p:spPr bwMode="auto">
          <a:xfrm>
            <a:off x="7162800" y="5105400"/>
            <a:ext cx="1371600" cy="457200"/>
          </a:xfrm>
          <a:prstGeom prst="rect">
            <a:avLst/>
          </a:prstGeom>
          <a:noFill/>
          <a:ln w="9525">
            <a:noFill/>
            <a:miter lim="800000"/>
            <a:headEnd/>
            <a:tailEnd/>
          </a:ln>
        </p:spPr>
        <p:txBody>
          <a:bodyPr>
            <a:spAutoFit/>
          </a:bodyPr>
          <a:lstStyle/>
          <a:p>
            <a:pPr algn="ctr"/>
            <a:r>
              <a:rPr lang="en-US" sz="2400" b="1" dirty="0">
                <a:solidFill>
                  <a:srgbClr val="FFFFFF"/>
                </a:solidFill>
              </a:rPr>
              <a:t> </a:t>
            </a:r>
            <a:r>
              <a:rPr lang="en-US" sz="2400" b="1" dirty="0" smtClean="0">
                <a:solidFill>
                  <a:srgbClr val="FFFFFF"/>
                </a:solidFill>
              </a:rPr>
              <a:t>4. M&amp;E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ulie.payne\Desktop\tanzania_map_003[1].jpg"/>
          <p:cNvPicPr>
            <a:picLocks noChangeAspect="1" noChangeArrowheads="1"/>
          </p:cNvPicPr>
          <p:nvPr/>
        </p:nvPicPr>
        <p:blipFill>
          <a:blip r:embed="rId3">
            <a:clrChange>
              <a:clrFrom>
                <a:srgbClr val="F2DAAE"/>
              </a:clrFrom>
              <a:clrTo>
                <a:srgbClr val="F2DAAE">
                  <a:alpha val="0"/>
                </a:srgbClr>
              </a:clrTo>
            </a:clrChange>
            <a:duotone>
              <a:schemeClr val="accent1">
                <a:shade val="45000"/>
                <a:satMod val="135000"/>
              </a:schemeClr>
              <a:prstClr val="white"/>
            </a:duotone>
            <a:lum bright="20000" contrast="10000"/>
          </a:blip>
          <a:srcRect r="3333" b="33632"/>
          <a:stretch>
            <a:fillRect/>
          </a:stretch>
        </p:blipFill>
        <p:spPr bwMode="auto">
          <a:xfrm>
            <a:off x="0" y="0"/>
            <a:ext cx="9144000" cy="6858000"/>
          </a:xfrm>
          <a:prstGeom prst="rect">
            <a:avLst/>
          </a:prstGeom>
          <a:noFill/>
          <a:effectLst>
            <a:outerShdw blurRad="50800" dist="50800" dir="5400000" algn="ctr" rotWithShape="0">
              <a:srgbClr val="000000">
                <a:alpha val="3000"/>
              </a:srgbClr>
            </a:outerShdw>
          </a:effectLst>
        </p:spPr>
      </p:pic>
      <p:sp>
        <p:nvSpPr>
          <p:cNvPr id="11269" name="Rectangle 5"/>
          <p:cNvSpPr>
            <a:spLocks noGrp="1"/>
          </p:cNvSpPr>
          <p:nvPr>
            <p:ph type="title" idx="4294967295"/>
          </p:nvPr>
        </p:nvSpPr>
        <p:spPr>
          <a:xfrm>
            <a:off x="2667000" y="533400"/>
            <a:ext cx="1371600" cy="1143000"/>
          </a:xfrm>
        </p:spPr>
        <p:txBody>
          <a:bodyPr/>
          <a:lstStyle/>
          <a:p>
            <a:r>
              <a:rPr lang="en-US" sz="2800" dirty="0" smtClean="0">
                <a:solidFill>
                  <a:schemeClr val="bg1"/>
                </a:solidFill>
                <a:latin typeface="Arial" charset="0"/>
                <a:cs typeface="Arial" charset="0"/>
              </a:rPr>
              <a:t>Road Map</a:t>
            </a:r>
            <a:endParaRPr lang="en-US" sz="2800" dirty="0" smtClean="0">
              <a:latin typeface="Arial" charset="0"/>
              <a:cs typeface="Arial" charset="0"/>
            </a:endParaRPr>
          </a:p>
        </p:txBody>
      </p:sp>
      <p:pic>
        <p:nvPicPr>
          <p:cNvPr id="4" name="Content Placeholder 6" descr="iStock_000003974193Medium.jpg"/>
          <p:cNvPicPr>
            <a:picLocks noChangeAspect="1"/>
          </p:cNvPicPr>
          <p:nvPr/>
        </p:nvPicPr>
        <p:blipFill>
          <a:blip r:embed="rId4" cstate="print"/>
          <a:srcRect l="3542" r="59663" b="68705"/>
          <a:stretch>
            <a:fillRect/>
          </a:stretch>
        </p:blipFill>
        <p:spPr>
          <a:xfrm>
            <a:off x="1885950" y="-35299"/>
            <a:ext cx="5194001" cy="2549899"/>
          </a:xfrm>
          <a:prstGeom prst="ellipse">
            <a:avLst/>
          </a:prstGeom>
          <a:ln>
            <a:noFill/>
          </a:ln>
          <a:effectLst>
            <a:softEdge rad="112500"/>
          </a:effectLst>
        </p:spPr>
      </p:pic>
      <p:sp>
        <p:nvSpPr>
          <p:cNvPr id="11266" name="Content Placeholder 2"/>
          <p:cNvSpPr>
            <a:spLocks noGrp="1"/>
          </p:cNvSpPr>
          <p:nvPr>
            <p:ph idx="1"/>
          </p:nvPr>
        </p:nvSpPr>
        <p:spPr>
          <a:xfrm>
            <a:off x="228600" y="2209800"/>
            <a:ext cx="8686800" cy="4191000"/>
          </a:xfrm>
        </p:spPr>
        <p:txBody>
          <a:bodyPr/>
          <a:lstStyle/>
          <a:p>
            <a:pPr lvl="1" eaLnBrk="1" hangingPunct="1">
              <a:spcAft>
                <a:spcPts val="1200"/>
              </a:spcAft>
              <a:buFont typeface="Arial" charset="0"/>
              <a:buNone/>
            </a:pPr>
            <a:r>
              <a:rPr lang="en-US" b="1" dirty="0" smtClean="0">
                <a:latin typeface="Arial" charset="0"/>
                <a:cs typeface="Arial" charset="0"/>
              </a:rPr>
              <a:t>Purpose: Organize the UNDAF Process</a:t>
            </a:r>
          </a:p>
          <a:p>
            <a:pPr lvl="1" eaLnBrk="1" hangingPunct="1">
              <a:spcAft>
                <a:spcPts val="1200"/>
              </a:spcAft>
              <a:buFont typeface="Arial" charset="0"/>
              <a:buChar char="•"/>
            </a:pPr>
            <a:r>
              <a:rPr lang="en-US" dirty="0" smtClean="0">
                <a:latin typeface="Arial" charset="0"/>
                <a:cs typeface="Arial" charset="0"/>
              </a:rPr>
              <a:t>Outline the UNDAF </a:t>
            </a:r>
            <a:r>
              <a:rPr lang="en-US" b="1" dirty="0" smtClean="0">
                <a:latin typeface="Arial" charset="0"/>
                <a:cs typeface="Arial" charset="0"/>
              </a:rPr>
              <a:t>preparation</a:t>
            </a:r>
            <a:r>
              <a:rPr lang="en-US" dirty="0" smtClean="0">
                <a:latin typeface="Arial" charset="0"/>
                <a:cs typeface="Arial" charset="0"/>
              </a:rPr>
              <a:t> </a:t>
            </a:r>
            <a:r>
              <a:rPr lang="en-US" b="1" dirty="0" smtClean="0">
                <a:latin typeface="Arial" charset="0"/>
                <a:cs typeface="Arial" charset="0"/>
              </a:rPr>
              <a:t>process</a:t>
            </a:r>
          </a:p>
          <a:p>
            <a:pPr lvl="1" eaLnBrk="1" hangingPunct="1">
              <a:spcAft>
                <a:spcPts val="1200"/>
              </a:spcAft>
              <a:buFont typeface="Arial" charset="0"/>
              <a:buChar char="•"/>
            </a:pPr>
            <a:r>
              <a:rPr lang="en-US" dirty="0" smtClean="0">
                <a:latin typeface="Arial" charset="0"/>
                <a:cs typeface="Arial" charset="0"/>
              </a:rPr>
              <a:t>Identify </a:t>
            </a:r>
            <a:r>
              <a:rPr lang="en-US" b="1" dirty="0" smtClean="0">
                <a:latin typeface="Arial" charset="0"/>
                <a:cs typeface="Arial" charset="0"/>
              </a:rPr>
              <a:t>support needed </a:t>
            </a:r>
            <a:r>
              <a:rPr lang="en-US" dirty="0" smtClean="0">
                <a:latin typeface="Arial" charset="0"/>
                <a:cs typeface="Arial" charset="0"/>
              </a:rPr>
              <a:t>from regional offices and HQs</a:t>
            </a:r>
          </a:p>
          <a:p>
            <a:pPr lvl="1" eaLnBrk="1" hangingPunct="1">
              <a:spcAft>
                <a:spcPts val="1200"/>
              </a:spcAft>
              <a:buFont typeface="Arial" charset="0"/>
              <a:buChar char="•"/>
            </a:pPr>
            <a:r>
              <a:rPr lang="en-US" dirty="0" smtClean="0">
                <a:latin typeface="Arial" charset="0"/>
                <a:cs typeface="Arial" charset="0"/>
              </a:rPr>
              <a:t>Ensure a full </a:t>
            </a:r>
            <a:r>
              <a:rPr lang="en-US" b="1" dirty="0" smtClean="0">
                <a:latin typeface="Arial" charset="0"/>
                <a:cs typeface="Arial" charset="0"/>
              </a:rPr>
              <a:t>consultative process </a:t>
            </a:r>
            <a:r>
              <a:rPr lang="en-US" dirty="0" smtClean="0">
                <a:latin typeface="Arial" charset="0"/>
                <a:cs typeface="Arial" charset="0"/>
              </a:rPr>
              <a:t>throughout to ensure national ownership</a:t>
            </a:r>
          </a:p>
          <a:p>
            <a:pPr lvl="1" eaLnBrk="1" hangingPunct="1">
              <a:spcAft>
                <a:spcPts val="1200"/>
              </a:spcAft>
              <a:buFont typeface="Arial" charset="0"/>
              <a:buChar char="•"/>
            </a:pPr>
            <a:r>
              <a:rPr lang="en-US" dirty="0" smtClean="0">
                <a:latin typeface="Arial" charset="0"/>
                <a:cs typeface="Arial" charset="0"/>
              </a:rPr>
              <a:t>Ensure </a:t>
            </a:r>
            <a:r>
              <a:rPr lang="en-US" b="1" dirty="0" smtClean="0">
                <a:latin typeface="Arial" charset="0"/>
                <a:cs typeface="Arial" charset="0"/>
              </a:rPr>
              <a:t>full alignment </a:t>
            </a:r>
            <a:r>
              <a:rPr lang="en-US" dirty="0" smtClean="0">
                <a:latin typeface="Arial" charset="0"/>
                <a:cs typeface="Arial" charset="0"/>
              </a:rPr>
              <a:t>to national planning cycle</a:t>
            </a:r>
          </a:p>
        </p:txBody>
      </p:sp>
      <p:sp>
        <p:nvSpPr>
          <p:cNvPr id="8" name="Rectangle 6"/>
          <p:cNvSpPr>
            <a:spLocks noGrp="1"/>
          </p:cNvSpPr>
          <p:nvPr>
            <p:ph type="title" idx="4294967295"/>
          </p:nvPr>
        </p:nvSpPr>
        <p:spPr>
          <a:xfrm>
            <a:off x="2590800" y="609600"/>
            <a:ext cx="1600200" cy="1143000"/>
          </a:xfrm>
        </p:spPr>
        <p:txBody>
          <a:bodyPr/>
          <a:lstStyle/>
          <a:p>
            <a:r>
              <a:rPr lang="en-US" sz="3000" dirty="0" smtClean="0">
                <a:solidFill>
                  <a:schemeClr val="bg1"/>
                </a:solidFill>
                <a:latin typeface="Arial" charset="0"/>
                <a:cs typeface="Arial" charset="0"/>
              </a:rPr>
              <a:t>Road Map</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ulie.payne\Desktop\tanzania_map_003[1].jpg"/>
          <p:cNvPicPr>
            <a:picLocks noChangeAspect="1" noChangeArrowheads="1"/>
          </p:cNvPicPr>
          <p:nvPr/>
        </p:nvPicPr>
        <p:blipFill>
          <a:blip r:embed="rId3">
            <a:clrChange>
              <a:clrFrom>
                <a:srgbClr val="F2DAAE"/>
              </a:clrFrom>
              <a:clrTo>
                <a:srgbClr val="F2DAAE">
                  <a:alpha val="0"/>
                </a:srgbClr>
              </a:clrTo>
            </a:clrChange>
            <a:duotone>
              <a:schemeClr val="accent1">
                <a:shade val="45000"/>
                <a:satMod val="135000"/>
              </a:schemeClr>
              <a:prstClr val="white"/>
            </a:duotone>
            <a:lum bright="20000" contrast="10000"/>
          </a:blip>
          <a:srcRect r="3333" b="33632"/>
          <a:stretch>
            <a:fillRect/>
          </a:stretch>
        </p:blipFill>
        <p:spPr bwMode="auto">
          <a:xfrm>
            <a:off x="0" y="0"/>
            <a:ext cx="9144000" cy="6858000"/>
          </a:xfrm>
          <a:prstGeom prst="rect">
            <a:avLst/>
          </a:prstGeom>
          <a:noFill/>
          <a:effectLst>
            <a:outerShdw blurRad="50800" dist="50800" dir="5400000" algn="ctr" rotWithShape="0">
              <a:srgbClr val="000000">
                <a:alpha val="3000"/>
              </a:srgbClr>
            </a:outerShdw>
          </a:effectLst>
        </p:spPr>
      </p:pic>
      <p:sp>
        <p:nvSpPr>
          <p:cNvPr id="12290" name="Content Placeholder 2"/>
          <p:cNvSpPr>
            <a:spLocks noGrp="1"/>
          </p:cNvSpPr>
          <p:nvPr>
            <p:ph idx="1"/>
          </p:nvPr>
        </p:nvSpPr>
        <p:spPr>
          <a:xfrm>
            <a:off x="304800" y="2286000"/>
            <a:ext cx="8686800" cy="4191000"/>
          </a:xfrm>
        </p:spPr>
        <p:txBody>
          <a:bodyPr/>
          <a:lstStyle/>
          <a:p>
            <a:pPr eaLnBrk="1" hangingPunct="1">
              <a:spcAft>
                <a:spcPts val="1200"/>
              </a:spcAft>
              <a:buNone/>
            </a:pPr>
            <a:r>
              <a:rPr lang="en-US" sz="2600" b="1" dirty="0" smtClean="0">
                <a:latin typeface="Arial" charset="0"/>
                <a:cs typeface="Arial" charset="0"/>
              </a:rPr>
              <a:t>What’s new and important about the Road Map?</a:t>
            </a:r>
          </a:p>
          <a:p>
            <a:pPr lvl="1" eaLnBrk="1" hangingPunct="1">
              <a:spcAft>
                <a:spcPts val="1200"/>
              </a:spcAft>
              <a:buFont typeface="Arial" charset="0"/>
              <a:buChar char="•"/>
            </a:pPr>
            <a:r>
              <a:rPr lang="en-US" sz="2400" dirty="0" smtClean="0">
                <a:latin typeface="Arial" charset="0"/>
                <a:cs typeface="Arial" charset="0"/>
              </a:rPr>
              <a:t>No prescribed calendar for the process (to closely align UNDAF with the national processes and calendar)</a:t>
            </a:r>
          </a:p>
          <a:p>
            <a:pPr lvl="1" eaLnBrk="1" hangingPunct="1">
              <a:spcAft>
                <a:spcPts val="1200"/>
              </a:spcAft>
              <a:buFont typeface="Arial" charset="0"/>
              <a:buChar char="•"/>
            </a:pPr>
            <a:r>
              <a:rPr lang="en-US" sz="2400" dirty="0" smtClean="0">
                <a:latin typeface="Arial" charset="0"/>
                <a:cs typeface="Arial" charset="0"/>
              </a:rPr>
              <a:t>No prescribed mechanisms for engagement with partners</a:t>
            </a:r>
            <a:br>
              <a:rPr lang="en-US" sz="2400" dirty="0" smtClean="0">
                <a:latin typeface="Arial" charset="0"/>
                <a:cs typeface="Arial" charset="0"/>
              </a:rPr>
            </a:br>
            <a:r>
              <a:rPr lang="en-US" sz="2400" dirty="0" smtClean="0">
                <a:latin typeface="Arial" charset="0"/>
                <a:cs typeface="Arial" charset="0"/>
              </a:rPr>
              <a:t>(example, no JSM)</a:t>
            </a:r>
          </a:p>
          <a:p>
            <a:pPr lvl="1" eaLnBrk="1" hangingPunct="1">
              <a:spcAft>
                <a:spcPts val="1200"/>
              </a:spcAft>
              <a:buFont typeface="Arial" charset="0"/>
              <a:buChar char="•"/>
            </a:pPr>
            <a:r>
              <a:rPr lang="en-US" sz="2400" dirty="0" smtClean="0">
                <a:latin typeface="Arial" charset="0"/>
                <a:cs typeface="Arial" charset="0"/>
              </a:rPr>
              <a:t>More flexibility</a:t>
            </a:r>
          </a:p>
          <a:p>
            <a:pPr eaLnBrk="1" hangingPunct="1">
              <a:spcAft>
                <a:spcPts val="1200"/>
              </a:spcAft>
              <a:buNone/>
            </a:pPr>
            <a:r>
              <a:rPr lang="en-US" sz="2400" b="1" dirty="0" smtClean="0">
                <a:latin typeface="Arial" charset="0"/>
                <a:cs typeface="Arial" charset="0"/>
              </a:rPr>
              <a:t>Remember</a:t>
            </a:r>
            <a:r>
              <a:rPr lang="en-US" sz="2400" dirty="0" smtClean="0">
                <a:latin typeface="Arial" charset="0"/>
                <a:cs typeface="Arial" charset="0"/>
              </a:rPr>
              <a:t>: Do not underestimate the time needed for the common programming process.</a:t>
            </a:r>
          </a:p>
          <a:p>
            <a:pPr lvl="1" eaLnBrk="1" hangingPunct="1">
              <a:spcAft>
                <a:spcPts val="1200"/>
              </a:spcAft>
              <a:buFont typeface="Arial" charset="0"/>
              <a:buNone/>
            </a:pPr>
            <a:endParaRPr lang="en-US" sz="3000" b="1" dirty="0" smtClean="0">
              <a:latin typeface="Arial" charset="0"/>
              <a:cs typeface="Arial" charset="0"/>
            </a:endParaRPr>
          </a:p>
        </p:txBody>
      </p:sp>
      <p:pic>
        <p:nvPicPr>
          <p:cNvPr id="4" name="Content Placeholder 6" descr="iStock_000003974193Medium.jpg"/>
          <p:cNvPicPr>
            <a:picLocks noChangeAspect="1"/>
          </p:cNvPicPr>
          <p:nvPr/>
        </p:nvPicPr>
        <p:blipFill>
          <a:blip r:embed="rId4" cstate="print"/>
          <a:srcRect l="3542" r="59663" b="68705"/>
          <a:stretch>
            <a:fillRect/>
          </a:stretch>
        </p:blipFill>
        <p:spPr>
          <a:xfrm>
            <a:off x="1905000" y="-76200"/>
            <a:ext cx="5194001" cy="2549899"/>
          </a:xfrm>
          <a:prstGeom prst="ellipse">
            <a:avLst/>
          </a:prstGeom>
          <a:ln>
            <a:noFill/>
          </a:ln>
          <a:effectLst>
            <a:softEdge rad="112500"/>
          </a:effectLst>
        </p:spPr>
      </p:pic>
      <p:sp>
        <p:nvSpPr>
          <p:cNvPr id="12294" name="Rectangle 6"/>
          <p:cNvSpPr>
            <a:spLocks noGrp="1"/>
          </p:cNvSpPr>
          <p:nvPr>
            <p:ph type="title" idx="4294967295"/>
          </p:nvPr>
        </p:nvSpPr>
        <p:spPr>
          <a:xfrm>
            <a:off x="2667000" y="533400"/>
            <a:ext cx="1600200" cy="1143000"/>
          </a:xfrm>
        </p:spPr>
        <p:txBody>
          <a:bodyPr/>
          <a:lstStyle/>
          <a:p>
            <a:r>
              <a:rPr lang="en-US" sz="3000" dirty="0" smtClean="0">
                <a:solidFill>
                  <a:schemeClr val="bg1"/>
                </a:solidFill>
                <a:latin typeface="Arial" charset="0"/>
                <a:cs typeface="Arial" charset="0"/>
              </a:rPr>
              <a:t>Road Map</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ulie.payne\Desktop\tanzania_map_003[1].jpg"/>
          <p:cNvPicPr>
            <a:picLocks noChangeAspect="1" noChangeArrowheads="1"/>
          </p:cNvPicPr>
          <p:nvPr/>
        </p:nvPicPr>
        <p:blipFill>
          <a:blip r:embed="rId3">
            <a:clrChange>
              <a:clrFrom>
                <a:srgbClr val="F2DAAE"/>
              </a:clrFrom>
              <a:clrTo>
                <a:srgbClr val="F2DAAE">
                  <a:alpha val="0"/>
                </a:srgbClr>
              </a:clrTo>
            </a:clrChange>
            <a:duotone>
              <a:schemeClr val="accent1">
                <a:shade val="45000"/>
                <a:satMod val="135000"/>
              </a:schemeClr>
              <a:prstClr val="white"/>
            </a:duotone>
            <a:lum bright="20000" contrast="10000"/>
          </a:blip>
          <a:srcRect r="3333" b="33632"/>
          <a:stretch>
            <a:fillRect/>
          </a:stretch>
        </p:blipFill>
        <p:spPr bwMode="auto">
          <a:xfrm>
            <a:off x="0" y="0"/>
            <a:ext cx="9144000" cy="6858000"/>
          </a:xfrm>
          <a:prstGeom prst="rect">
            <a:avLst/>
          </a:prstGeom>
          <a:noFill/>
          <a:effectLst>
            <a:outerShdw blurRad="50800" dist="50800" dir="5400000" algn="ctr" rotWithShape="0">
              <a:srgbClr val="000000">
                <a:alpha val="3000"/>
              </a:srgbClr>
            </a:outerShdw>
          </a:effectLst>
        </p:spPr>
      </p:pic>
      <p:sp>
        <p:nvSpPr>
          <p:cNvPr id="12290" name="Content Placeholder 2"/>
          <p:cNvSpPr>
            <a:spLocks noGrp="1"/>
          </p:cNvSpPr>
          <p:nvPr>
            <p:ph idx="1"/>
          </p:nvPr>
        </p:nvSpPr>
        <p:spPr>
          <a:xfrm>
            <a:off x="304800" y="990600"/>
            <a:ext cx="8686800" cy="5486400"/>
          </a:xfrm>
        </p:spPr>
        <p:txBody>
          <a:bodyPr/>
          <a:lstStyle/>
          <a:p>
            <a:pPr marL="341313" indent="-341313" eaLnBrk="1" hangingPunct="1">
              <a:lnSpc>
                <a:spcPct val="90000"/>
              </a:lnSpc>
              <a:spcBef>
                <a:spcPct val="0"/>
              </a:spcBef>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p>
          <a:p>
            <a:pPr marL="341313" indent="-341313" algn="ctr" eaLnBrk="1" hangingPunct="1">
              <a:lnSpc>
                <a:spcPct val="90000"/>
              </a:lnSpc>
              <a:spcBef>
                <a:spcPct val="0"/>
              </a:spcBef>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b="1" dirty="0" smtClean="0"/>
              <a:t>Group Work</a:t>
            </a:r>
          </a:p>
          <a:p>
            <a:pPr marL="341313" indent="-341313" algn="ctr" eaLnBrk="1" hangingPunct="1">
              <a:lnSpc>
                <a:spcPct val="90000"/>
              </a:lnSpc>
              <a:spcBef>
                <a:spcPct val="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p>
          <a:p>
            <a:pPr marL="341313" indent="-341313" algn="ctr" eaLnBrk="1" hangingPunct="1">
              <a:lnSpc>
                <a:spcPct val="90000"/>
              </a:lnSpc>
              <a:spcBef>
                <a:spcPct val="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b="1" dirty="0" smtClean="0"/>
          </a:p>
          <a:p>
            <a:pPr marL="341313" indent="-341313" algn="ctr" eaLnBrk="1" hangingPunct="1">
              <a:lnSpc>
                <a:spcPct val="90000"/>
              </a:lnSpc>
              <a:spcBef>
                <a:spcPct val="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b="1" dirty="0" smtClean="0"/>
          </a:p>
          <a:p>
            <a:pPr marL="341313" indent="-341313" algn="ctr" eaLnBrk="1" hangingPunct="1">
              <a:lnSpc>
                <a:spcPct val="90000"/>
              </a:lnSpc>
              <a:spcBef>
                <a:spcPct val="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b="1" dirty="0" smtClean="0"/>
          </a:p>
          <a:p>
            <a:pPr marL="341313" indent="-341313" algn="ctr" eaLnBrk="1" hangingPunct="1">
              <a:lnSpc>
                <a:spcPct val="90000"/>
              </a:lnSpc>
              <a:spcBef>
                <a:spcPct val="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b="1" dirty="0" smtClean="0"/>
          </a:p>
          <a:p>
            <a:pPr marL="341313" indent="-341313" algn="ctr" eaLnBrk="1" hangingPunct="1">
              <a:lnSpc>
                <a:spcPct val="90000"/>
              </a:lnSpc>
              <a:spcBef>
                <a:spcPct val="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b="1" dirty="0" smtClean="0"/>
              <a:t>What are the 3 main issues you are facing in developing your UNDAF?</a:t>
            </a:r>
          </a:p>
          <a:p>
            <a:pPr lvl="1" eaLnBrk="1" hangingPunct="1">
              <a:spcAft>
                <a:spcPts val="1200"/>
              </a:spcAft>
              <a:buFont typeface="Arial" charset="0"/>
              <a:buNone/>
            </a:pPr>
            <a:endParaRPr lang="en-US" sz="30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5" descr="C:\Documents and Settings\arissa.sidoti\Local Settings\Temporary Internet Files\Content.IE5\4LRC88OJ\MPj040683000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Content Placeholder 2"/>
          <p:cNvSpPr>
            <a:spLocks noGrp="1"/>
          </p:cNvSpPr>
          <p:nvPr>
            <p:ph idx="1"/>
          </p:nvPr>
        </p:nvSpPr>
        <p:spPr>
          <a:xfrm>
            <a:off x="3429000" y="4572000"/>
            <a:ext cx="5715000" cy="1905000"/>
          </a:xfrm>
          <a:solidFill>
            <a:srgbClr val="4F81BD">
              <a:alpha val="50000"/>
            </a:srgbClr>
          </a:solidFill>
        </p:spPr>
        <p:txBody>
          <a:bodyPr/>
          <a:lstStyle/>
          <a:p>
            <a:pPr eaLnBrk="1" hangingPunct="1">
              <a:buFont typeface="Arial" charset="0"/>
              <a:buNone/>
            </a:pPr>
            <a:r>
              <a:rPr lang="en-US" sz="2700" b="1" dirty="0" smtClean="0">
                <a:latin typeface="Arial" charset="0"/>
                <a:cs typeface="Arial" charset="0"/>
              </a:rPr>
              <a:t>A Country Analysis will:   </a:t>
            </a:r>
          </a:p>
          <a:p>
            <a:pPr eaLnBrk="1" hangingPunct="1">
              <a:buFont typeface="Arial" charset="0"/>
              <a:buNone/>
            </a:pPr>
            <a:r>
              <a:rPr lang="en-US" sz="2700" b="1" dirty="0" smtClean="0">
                <a:latin typeface="Arial" charset="0"/>
                <a:cs typeface="Arial" charset="0"/>
              </a:rPr>
              <a:t>   Strengthen country analytical capacities to develop high-quality development objectives</a:t>
            </a:r>
          </a:p>
          <a:p>
            <a:pPr eaLnBrk="1" hangingPunct="1">
              <a:buFont typeface="Arial" charset="0"/>
              <a:buNone/>
            </a:pPr>
            <a:endParaRPr lang="en-US" sz="2400" dirty="0" smtClean="0">
              <a:latin typeface="Arial" charset="0"/>
              <a:cs typeface="Arial" charset="0"/>
            </a:endParaRPr>
          </a:p>
          <a:p>
            <a:pPr eaLnBrk="1" hangingPunct="1">
              <a:buFont typeface="Arial" charset="0"/>
              <a:buAutoNum type="arabicPeriod"/>
            </a:pP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rissa.sidoti\Local Settings\Temporary Internet Files\Content.IE5\4LRC88OJ\MPj04068300000[1].jpg"/>
          <p:cNvPicPr>
            <a:picLocks noChangeAspect="1" noChangeArrowheads="1"/>
          </p:cNvPicPr>
          <p:nvPr/>
        </p:nvPicPr>
        <p:blipFill>
          <a:blip r:embed="rId3" cstate="print">
            <a:lum bright="44000" contrast="-70000"/>
          </a:blip>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371600"/>
            <a:ext cx="8229600" cy="4525963"/>
          </a:xfrm>
        </p:spPr>
        <p:txBody>
          <a:bodyPr/>
          <a:lstStyle/>
          <a:p>
            <a:pPr eaLnBrk="1" hangingPunct="1">
              <a:buFont typeface="Arial" pitchFamily="34" charset="0"/>
              <a:buNone/>
              <a:defRPr/>
            </a:pPr>
            <a:endParaRPr lang="en-US" sz="2400" dirty="0" smtClean="0"/>
          </a:p>
          <a:p>
            <a:pPr marL="457200" indent="-457200" eaLnBrk="1" hangingPunct="1">
              <a:buFont typeface="Arial" pitchFamily="34" charset="0"/>
              <a:buAutoNum type="arabicPeriod"/>
              <a:defRPr/>
            </a:pPr>
            <a:r>
              <a:rPr lang="en-US" sz="2500" dirty="0" smtClean="0"/>
              <a:t>Review of </a:t>
            </a:r>
            <a:r>
              <a:rPr lang="en-US" sz="2500" b="1" dirty="0" smtClean="0"/>
              <a:t>existing analytical process </a:t>
            </a:r>
            <a:r>
              <a:rPr lang="en-US" sz="2500" dirty="0" smtClean="0"/>
              <a:t>&amp; products to determine they meet minimum quality standards</a:t>
            </a:r>
          </a:p>
          <a:p>
            <a:pPr marL="457200" indent="-457200" eaLnBrk="1" hangingPunct="1">
              <a:buNone/>
              <a:defRPr/>
            </a:pPr>
            <a:endParaRPr lang="en-US" sz="2500" dirty="0" smtClean="0"/>
          </a:p>
          <a:p>
            <a:pPr eaLnBrk="1" hangingPunct="1">
              <a:buFont typeface="Arial" pitchFamily="34" charset="0"/>
              <a:buNone/>
              <a:defRPr/>
            </a:pPr>
            <a:r>
              <a:rPr lang="en-US" sz="2500" dirty="0" smtClean="0"/>
              <a:t>2.  Conduct </a:t>
            </a:r>
            <a:r>
              <a:rPr lang="en-US" sz="2500" b="1" dirty="0" smtClean="0"/>
              <a:t>country analysis</a:t>
            </a:r>
            <a:r>
              <a:rPr lang="en-US" sz="2500" dirty="0" smtClean="0"/>
              <a:t>:</a:t>
            </a:r>
          </a:p>
          <a:p>
            <a:pPr lvl="1" eaLnBrk="1" hangingPunct="1">
              <a:buFont typeface="Arial" pitchFamily="34" charset="0"/>
              <a:buNone/>
              <a:defRPr/>
            </a:pPr>
            <a:r>
              <a:rPr lang="en-US" sz="2500" dirty="0" smtClean="0"/>
              <a:t>	(a) Participation in Gov-led analytical work</a:t>
            </a:r>
          </a:p>
          <a:p>
            <a:pPr lvl="1" eaLnBrk="1" hangingPunct="1">
              <a:buFont typeface="Arial" pitchFamily="34" charset="0"/>
              <a:buNone/>
              <a:defRPr/>
            </a:pPr>
            <a:r>
              <a:rPr lang="en-US" sz="2500" dirty="0" smtClean="0"/>
              <a:t>	(b) Complementary UN-supported analytical work focusing on gaps in existing analysis</a:t>
            </a:r>
          </a:p>
          <a:p>
            <a:pPr lvl="1" eaLnBrk="1" hangingPunct="1">
              <a:buFont typeface="Arial" pitchFamily="34" charset="0"/>
              <a:buNone/>
              <a:defRPr/>
            </a:pPr>
            <a:r>
              <a:rPr lang="en-US" sz="2500" dirty="0" smtClean="0"/>
              <a:t>	(c) A full Common Country Assessment</a:t>
            </a:r>
          </a:p>
          <a:p>
            <a:pPr lvl="1" eaLnBrk="1" hangingPunct="1">
              <a:buFont typeface="Arial" pitchFamily="34" charset="0"/>
              <a:buNone/>
              <a:defRPr/>
            </a:pPr>
            <a:endParaRPr lang="en-US" sz="2500" dirty="0" smtClean="0"/>
          </a:p>
          <a:p>
            <a:pPr eaLnBrk="1" hangingPunct="1">
              <a:buFont typeface="Arial" pitchFamily="34" charset="0"/>
              <a:buNone/>
              <a:defRPr/>
            </a:pPr>
            <a:r>
              <a:rPr lang="en-US" sz="2500" dirty="0" smtClean="0"/>
              <a:t>3. Map UNCT work in country and determine UNCT </a:t>
            </a:r>
            <a:r>
              <a:rPr lang="en-US" sz="2500" b="1" dirty="0" smtClean="0"/>
              <a:t>comparative advantages</a:t>
            </a:r>
          </a:p>
          <a:p>
            <a:endParaRPr lang="en-US" dirty="0"/>
          </a:p>
        </p:txBody>
      </p:sp>
      <p:pic>
        <p:nvPicPr>
          <p:cNvPr id="5" name="Content Placeholder 6" descr="iStock_000003974193Medium.jpg"/>
          <p:cNvPicPr>
            <a:picLocks noChangeAspect="1"/>
          </p:cNvPicPr>
          <p:nvPr/>
        </p:nvPicPr>
        <p:blipFill>
          <a:blip r:embed="rId4" cstate="print"/>
          <a:srcRect l="38710" t="7820" r="43939" b="73392"/>
          <a:stretch>
            <a:fillRect/>
          </a:stretch>
        </p:blipFill>
        <p:spPr>
          <a:xfrm>
            <a:off x="3124200" y="279207"/>
            <a:ext cx="2387909" cy="1492443"/>
          </a:xfrm>
          <a:prstGeom prst="rect">
            <a:avLst/>
          </a:prstGeom>
          <a:ln>
            <a:noFill/>
          </a:ln>
          <a:effectLst>
            <a:softEdge rad="112500"/>
          </a:effectLst>
        </p:spPr>
      </p:pic>
      <p:sp>
        <p:nvSpPr>
          <p:cNvPr id="6" name="TextBox 6"/>
          <p:cNvSpPr txBox="1">
            <a:spLocks noChangeArrowheads="1"/>
          </p:cNvSpPr>
          <p:nvPr/>
        </p:nvSpPr>
        <p:spPr bwMode="auto">
          <a:xfrm>
            <a:off x="3581400" y="464403"/>
            <a:ext cx="1447800" cy="830997"/>
          </a:xfrm>
          <a:prstGeom prst="rect">
            <a:avLst/>
          </a:prstGeom>
          <a:noFill/>
          <a:ln w="9525">
            <a:noFill/>
            <a:miter lim="800000"/>
            <a:headEnd/>
            <a:tailEnd/>
          </a:ln>
        </p:spPr>
        <p:txBody>
          <a:bodyPr wrap="square">
            <a:spAutoFit/>
          </a:bodyPr>
          <a:lstStyle/>
          <a:p>
            <a:pPr algn="ctr"/>
            <a:r>
              <a:rPr lang="en-US" sz="2400" b="1" dirty="0">
                <a:solidFill>
                  <a:srgbClr val="FFFFFF"/>
                </a:solidFill>
              </a:rPr>
              <a:t>Country </a:t>
            </a:r>
            <a:r>
              <a:rPr lang="en-US" sz="2400" b="1" dirty="0" smtClean="0">
                <a:solidFill>
                  <a:srgbClr val="FFFFFF"/>
                </a:solidFill>
              </a:rPr>
              <a:t>Analysis</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C:\Documents and Settings\arissa.sidoti\Local Settings\Temporary Internet Files\Content.IE5\4LRC88OJ\MPj04068300000[1].jpg"/>
          <p:cNvPicPr>
            <a:picLocks noChangeAspect="1" noChangeArrowheads="1"/>
          </p:cNvPicPr>
          <p:nvPr/>
        </p:nvPicPr>
        <p:blipFill>
          <a:blip r:embed="rId3" cstate="print">
            <a:lum bright="44000" contrast="-70000"/>
          </a:blip>
          <a:srcRect/>
          <a:stretch>
            <a:fillRect/>
          </a:stretch>
        </p:blipFill>
        <p:spPr bwMode="auto">
          <a:xfrm>
            <a:off x="0" y="0"/>
            <a:ext cx="9144000" cy="6858000"/>
          </a:xfrm>
          <a:prstGeom prst="rect">
            <a:avLst/>
          </a:prstGeom>
          <a:noFill/>
          <a:ln w="9525">
            <a:noFill/>
            <a:miter lim="800000"/>
            <a:headEnd/>
            <a:tailEnd/>
          </a:ln>
        </p:spPr>
      </p:pic>
      <p:sp>
        <p:nvSpPr>
          <p:cNvPr id="15362" name="Content Placeholder 2"/>
          <p:cNvSpPr>
            <a:spLocks noGrp="1"/>
          </p:cNvSpPr>
          <p:nvPr>
            <p:ph idx="1"/>
          </p:nvPr>
        </p:nvSpPr>
        <p:spPr>
          <a:xfrm>
            <a:off x="685800" y="1676400"/>
            <a:ext cx="8001000" cy="2514600"/>
          </a:xfrm>
        </p:spPr>
        <p:txBody>
          <a:bodyPr/>
          <a:lstStyle/>
          <a:p>
            <a:pPr eaLnBrk="1" hangingPunct="1">
              <a:buFont typeface="Arial" charset="0"/>
              <a:buNone/>
            </a:pPr>
            <a:r>
              <a:rPr lang="en-US" b="1" dirty="0" smtClean="0">
                <a:latin typeface="Arial" charset="0"/>
                <a:cs typeface="Arial" charset="0"/>
              </a:rPr>
              <a:t>What’s new and important about the Country Analysis?</a:t>
            </a:r>
            <a:endParaRPr lang="en-US" sz="2400" b="1" dirty="0" smtClean="0">
              <a:latin typeface="Arial" charset="0"/>
              <a:cs typeface="Arial" charset="0"/>
            </a:endParaRPr>
          </a:p>
          <a:p>
            <a:pPr eaLnBrk="1" hangingPunct="1">
              <a:buFont typeface="Arial" charset="0"/>
              <a:buNone/>
            </a:pPr>
            <a:endParaRPr lang="en-US" sz="2400" dirty="0" smtClean="0">
              <a:latin typeface="Arial" charset="0"/>
              <a:cs typeface="Arial" charset="0"/>
            </a:endParaRPr>
          </a:p>
          <a:p>
            <a:pPr eaLnBrk="1" hangingPunct="1">
              <a:buFont typeface="Wingdings" pitchFamily="28" charset="2"/>
              <a:buChar char="Ø"/>
            </a:pPr>
            <a:r>
              <a:rPr lang="en-US" sz="2800" dirty="0" smtClean="0">
                <a:latin typeface="Arial" charset="0"/>
                <a:cs typeface="Arial" charset="0"/>
              </a:rPr>
              <a:t>Flexibility to summarize findings from recent up-to-date data sources and analytical processes</a:t>
            </a:r>
          </a:p>
          <a:p>
            <a:pPr eaLnBrk="1" hangingPunct="1">
              <a:buFont typeface="Wingdings" pitchFamily="28" charset="2"/>
              <a:buChar char="Ø"/>
            </a:pPr>
            <a:r>
              <a:rPr lang="en-US" sz="2800" dirty="0" smtClean="0">
                <a:latin typeface="Arial" charset="0"/>
                <a:cs typeface="Arial" charset="0"/>
              </a:rPr>
              <a:t>Flexible timeline allows UNCTs to decide when to undertake the analysis</a:t>
            </a:r>
          </a:p>
          <a:p>
            <a:pPr marL="457200" lvl="1" indent="0" eaLnBrk="1" hangingPunct="1">
              <a:lnSpc>
                <a:spcPct val="90000"/>
              </a:lnSpc>
              <a:spcBef>
                <a:spcPct val="0"/>
              </a:spcBef>
              <a:buNone/>
              <a:defRPr/>
            </a:pPr>
            <a:endParaRPr lang="en-US" sz="1400" b="1" dirty="0" smtClean="0">
              <a:latin typeface="Arial" charset="0"/>
              <a:cs typeface="Arial" charset="0"/>
            </a:endParaRPr>
          </a:p>
          <a:p>
            <a:pPr marL="0" lvl="1" indent="0" eaLnBrk="1" hangingPunct="1">
              <a:lnSpc>
                <a:spcPct val="90000"/>
              </a:lnSpc>
              <a:spcBef>
                <a:spcPct val="0"/>
              </a:spcBef>
              <a:buNone/>
              <a:defRPr/>
            </a:pPr>
            <a:endParaRPr lang="en-US" sz="1400" b="1" dirty="0" smtClean="0">
              <a:latin typeface="Arial" charset="0"/>
              <a:cs typeface="Arial" charset="0"/>
            </a:endParaRPr>
          </a:p>
          <a:p>
            <a:pPr marL="0" lvl="1" indent="0" eaLnBrk="1" hangingPunct="1">
              <a:lnSpc>
                <a:spcPct val="90000"/>
              </a:lnSpc>
              <a:spcBef>
                <a:spcPct val="0"/>
              </a:spcBef>
              <a:buNone/>
              <a:defRPr/>
            </a:pPr>
            <a:r>
              <a:rPr lang="en-US" sz="2000" b="1" dirty="0" smtClean="0">
                <a:latin typeface="Arial" charset="0"/>
                <a:cs typeface="Arial" charset="0"/>
              </a:rPr>
              <a:t>Remember: </a:t>
            </a:r>
            <a:r>
              <a:rPr lang="en-US" sz="2000" dirty="0" smtClean="0">
                <a:latin typeface="Arial" charset="0"/>
                <a:cs typeface="Arial" charset="0"/>
              </a:rPr>
              <a:t>Strong country analysis is more likely to lead to a strong UNDAF and ultimately strong agency programming.</a:t>
            </a:r>
          </a:p>
          <a:p>
            <a:pPr lvl="1" eaLnBrk="1" hangingPunct="1">
              <a:lnSpc>
                <a:spcPct val="90000"/>
              </a:lnSpc>
              <a:spcBef>
                <a:spcPct val="0"/>
              </a:spcBef>
            </a:pPr>
            <a:endParaRPr lang="en-US" sz="1400" dirty="0" smtClean="0">
              <a:latin typeface="Calibri" pitchFamily="34" charset="0"/>
              <a:cs typeface="Arial" charset="0"/>
            </a:endParaRPr>
          </a:p>
          <a:p>
            <a:pPr eaLnBrk="1" hangingPunct="1">
              <a:buNone/>
            </a:pPr>
            <a:endParaRPr lang="en-US" sz="2800" dirty="0" smtClean="0">
              <a:latin typeface="Arial" charset="0"/>
              <a:cs typeface="Arial" charset="0"/>
            </a:endParaRPr>
          </a:p>
          <a:p>
            <a:pPr eaLnBrk="1" hangingPunct="1">
              <a:buNone/>
            </a:pPr>
            <a:endParaRPr lang="en-US" sz="2400" dirty="0" smtClean="0">
              <a:latin typeface="Arial" charset="0"/>
              <a:cs typeface="Arial" charset="0"/>
            </a:endParaRPr>
          </a:p>
          <a:p>
            <a:pPr eaLnBrk="1" hangingPunct="1">
              <a:buFont typeface="Arial" charset="0"/>
              <a:buNone/>
            </a:pPr>
            <a:endParaRPr lang="en-US" sz="2400" dirty="0" smtClean="0">
              <a:latin typeface="Arial" charset="0"/>
              <a:cs typeface="Arial" charset="0"/>
            </a:endParaRPr>
          </a:p>
        </p:txBody>
      </p:sp>
      <p:pic>
        <p:nvPicPr>
          <p:cNvPr id="4" name="Content Placeholder 6" descr="iStock_000003974193Medium.jpg"/>
          <p:cNvPicPr>
            <a:picLocks noChangeAspect="1"/>
          </p:cNvPicPr>
          <p:nvPr/>
        </p:nvPicPr>
        <p:blipFill>
          <a:blip r:embed="rId4" cstate="print"/>
          <a:srcRect l="38710" t="7820" r="43939" b="73392"/>
          <a:stretch>
            <a:fillRect/>
          </a:stretch>
        </p:blipFill>
        <p:spPr>
          <a:xfrm>
            <a:off x="3117206" y="274638"/>
            <a:ext cx="2364740" cy="1477962"/>
          </a:xfrm>
          <a:prstGeom prst="rect">
            <a:avLst/>
          </a:prstGeom>
          <a:ln>
            <a:noFill/>
          </a:ln>
          <a:effectLst>
            <a:softEdge rad="112500"/>
          </a:effectLst>
        </p:spPr>
      </p:pic>
      <p:sp>
        <p:nvSpPr>
          <p:cNvPr id="15365" name="Rectangle 5"/>
          <p:cNvSpPr>
            <a:spLocks noGrp="1"/>
          </p:cNvSpPr>
          <p:nvPr>
            <p:ph type="title" idx="4294967295"/>
          </p:nvPr>
        </p:nvSpPr>
        <p:spPr>
          <a:xfrm>
            <a:off x="3352800" y="304800"/>
            <a:ext cx="1981200" cy="1143000"/>
          </a:xfrm>
        </p:spPr>
        <p:txBody>
          <a:bodyPr/>
          <a:lstStyle/>
          <a:p>
            <a:r>
              <a:rPr lang="en-US" sz="2400" dirty="0" smtClean="0">
                <a:solidFill>
                  <a:schemeClr val="bg1"/>
                </a:solidFill>
                <a:latin typeface="Arial" charset="0"/>
                <a:cs typeface="Arial" charset="0"/>
              </a:rPr>
              <a:t>Country Analysis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chess-image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488" name="Content Placeholder 2"/>
          <p:cNvSpPr txBox="1">
            <a:spLocks/>
          </p:cNvSpPr>
          <p:nvPr/>
        </p:nvSpPr>
        <p:spPr bwMode="auto">
          <a:xfrm>
            <a:off x="3124200" y="3200400"/>
            <a:ext cx="6019800" cy="2057400"/>
          </a:xfrm>
          <a:prstGeom prst="rect">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50000" t="50000" r="50000" b="50000"/>
            </a:path>
            <a:tileRect/>
          </a:gradFill>
          <a:ln w="9525">
            <a:noFill/>
            <a:miter lim="800000"/>
            <a:headEnd/>
            <a:tailEnd/>
          </a:ln>
          <a:effectLst>
            <a:softEdge rad="31750"/>
          </a:effectLst>
        </p:spPr>
        <p:txBody>
          <a:bodyPr/>
          <a:lstStyle/>
          <a:p>
            <a:pPr marL="342900" indent="-342900">
              <a:spcBef>
                <a:spcPct val="20000"/>
              </a:spcBef>
            </a:pPr>
            <a:r>
              <a:rPr lang="en-US" sz="3000" b="1" dirty="0"/>
              <a:t>Strategic Planning will…</a:t>
            </a:r>
            <a:endParaRPr lang="en-US" sz="2800" b="1" dirty="0"/>
          </a:p>
          <a:p>
            <a:pPr marL="342900" indent="-342900">
              <a:spcBef>
                <a:spcPct val="20000"/>
              </a:spcBef>
            </a:pPr>
            <a:r>
              <a:rPr lang="en-US" sz="2800" b="1" dirty="0"/>
              <a:t>   Develop results against national priorities and how you will achieve them</a:t>
            </a:r>
          </a:p>
          <a:p>
            <a:pPr marL="342900" indent="-342900">
              <a:spcBef>
                <a:spcPct val="20000"/>
              </a:spcBef>
            </a:pPr>
            <a:endParaRPr lang="en-US" sz="2400" dirty="0"/>
          </a:p>
          <a:p>
            <a:pPr marL="342900" indent="-342900">
              <a:spcBef>
                <a:spcPct val="20000"/>
              </a:spcBef>
              <a:buFontTx/>
              <a:buAutoNum type="arabicPeriod"/>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hess-image1"/>
          <p:cNvPicPr>
            <a:picLocks noChangeAspect="1" noChangeArrowheads="1"/>
          </p:cNvPicPr>
          <p:nvPr/>
        </p:nvPicPr>
        <p:blipFill>
          <a:blip r:embed="rId3" cstate="print">
            <a:lum bright="46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1828800"/>
            <a:ext cx="8229600" cy="4525963"/>
          </a:xfrm>
        </p:spPr>
        <p:txBody>
          <a:bodyPr/>
          <a:lstStyle/>
          <a:p>
            <a:pPr marL="457200" indent="-457200">
              <a:buFontTx/>
              <a:buAutoNum type="arabicPeriod"/>
              <a:defRPr/>
            </a:pPr>
            <a:r>
              <a:rPr lang="en-US" sz="2900" dirty="0" smtClean="0"/>
              <a:t>Conduct a </a:t>
            </a:r>
            <a:r>
              <a:rPr lang="en-US" sz="2900" b="1" dirty="0" smtClean="0"/>
              <a:t>Strategic Prioritization Exercise</a:t>
            </a:r>
          </a:p>
          <a:p>
            <a:pPr marL="457200" indent="-457200">
              <a:buFontTx/>
              <a:buAutoNum type="arabicPeriod"/>
              <a:defRPr/>
            </a:pPr>
            <a:r>
              <a:rPr lang="en-US" sz="2900" dirty="0" smtClean="0"/>
              <a:t>Select </a:t>
            </a:r>
            <a:r>
              <a:rPr lang="en-US" sz="2900" b="1" dirty="0" smtClean="0"/>
              <a:t>priorities and outcomes </a:t>
            </a:r>
            <a:r>
              <a:rPr lang="en-US" sz="2900" dirty="0" smtClean="0"/>
              <a:t>(use as a guide 5 programming principles, MfDR principles &amp; UN comparative advantages</a:t>
            </a:r>
          </a:p>
          <a:p>
            <a:pPr marL="457200" indent="-457200">
              <a:buFontTx/>
              <a:buAutoNum type="arabicPeriod"/>
              <a:defRPr/>
            </a:pPr>
            <a:r>
              <a:rPr lang="en-US" sz="2900" dirty="0" smtClean="0"/>
              <a:t>Develop an </a:t>
            </a:r>
            <a:r>
              <a:rPr lang="en-US" sz="2900" b="1" dirty="0" smtClean="0"/>
              <a:t>UNDAF Results Matrix</a:t>
            </a:r>
          </a:p>
          <a:p>
            <a:pPr marL="457200" indent="-457200">
              <a:buFontTx/>
              <a:buAutoNum type="arabicPeriod"/>
              <a:defRPr/>
            </a:pPr>
            <a:r>
              <a:rPr lang="en-US" sz="2900" dirty="0" smtClean="0"/>
              <a:t>Obtain </a:t>
            </a:r>
            <a:r>
              <a:rPr lang="en-US" sz="2900" b="1" dirty="0" smtClean="0"/>
              <a:t>feedback </a:t>
            </a:r>
            <a:r>
              <a:rPr lang="en-US" sz="2900" dirty="0" smtClean="0"/>
              <a:t>on Results Matrix (UNCT self-assessment, Gov feedback, PSG review)</a:t>
            </a:r>
          </a:p>
          <a:p>
            <a:pPr marL="457200" indent="-457200">
              <a:buFontTx/>
              <a:buAutoNum type="arabicPeriod"/>
              <a:defRPr/>
            </a:pPr>
            <a:r>
              <a:rPr lang="en-US" sz="2900" b="1" dirty="0" smtClean="0"/>
              <a:t>Signing </a:t>
            </a:r>
            <a:r>
              <a:rPr lang="en-US" sz="2900" dirty="0" smtClean="0"/>
              <a:t>of the UNDAF w/ Government</a:t>
            </a:r>
          </a:p>
          <a:p>
            <a:pPr>
              <a:buNone/>
            </a:pPr>
            <a:endParaRPr lang="en-US" sz="2900" dirty="0"/>
          </a:p>
        </p:txBody>
      </p:sp>
      <p:pic>
        <p:nvPicPr>
          <p:cNvPr id="4" name="Content Placeholder 6" descr="iStock_000003974193Medium.jpg"/>
          <p:cNvPicPr>
            <a:picLocks noChangeAspect="1"/>
          </p:cNvPicPr>
          <p:nvPr/>
        </p:nvPicPr>
        <p:blipFill>
          <a:blip r:embed="rId4" cstate="print"/>
          <a:srcRect l="38710" t="31619" r="43939" b="44582"/>
          <a:stretch>
            <a:fillRect/>
          </a:stretch>
        </p:blipFill>
        <p:spPr>
          <a:xfrm>
            <a:off x="3465095" y="0"/>
            <a:ext cx="2185609" cy="1730274"/>
          </a:xfrm>
          <a:prstGeom prst="rect">
            <a:avLst/>
          </a:prstGeom>
          <a:ln>
            <a:noFill/>
          </a:ln>
          <a:effectLst>
            <a:softEdge rad="112500"/>
          </a:effectLst>
        </p:spPr>
      </p:pic>
      <p:sp>
        <p:nvSpPr>
          <p:cNvPr id="5" name="TextBox 8"/>
          <p:cNvSpPr txBox="1">
            <a:spLocks noChangeArrowheads="1"/>
          </p:cNvSpPr>
          <p:nvPr/>
        </p:nvSpPr>
        <p:spPr bwMode="auto">
          <a:xfrm>
            <a:off x="3810000" y="304800"/>
            <a:ext cx="1524000" cy="830263"/>
          </a:xfrm>
          <a:prstGeom prst="rect">
            <a:avLst/>
          </a:prstGeom>
          <a:noFill/>
          <a:ln w="9525">
            <a:noFill/>
            <a:miter lim="800000"/>
            <a:headEnd/>
            <a:tailEnd/>
          </a:ln>
        </p:spPr>
        <p:txBody>
          <a:bodyPr>
            <a:spAutoFit/>
          </a:bodyPr>
          <a:lstStyle/>
          <a:p>
            <a:pPr algn="ctr"/>
            <a:r>
              <a:rPr lang="en-US" sz="2400" b="1" dirty="0">
                <a:solidFill>
                  <a:srgbClr val="FFFFFF"/>
                </a:solidFill>
              </a:rPr>
              <a:t>Strategic </a:t>
            </a:r>
            <a:r>
              <a:rPr lang="en-US" sz="2400" b="1" dirty="0" smtClean="0">
                <a:solidFill>
                  <a:srgbClr val="FFFFFF"/>
                </a:solidFill>
              </a:rPr>
              <a:t>Planning</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600200"/>
            <a:ext cx="8229600" cy="4953000"/>
          </a:xfrm>
        </p:spPr>
        <p:txBody>
          <a:bodyPr/>
          <a:lstStyle/>
          <a:p>
            <a:endParaRPr lang="en-US" dirty="0" smtClean="0">
              <a:latin typeface="Arial" charset="0"/>
              <a:ea typeface="ＭＳ Ｐゴシック" pitchFamily="28" charset="-128"/>
              <a:cs typeface="ＭＳ Ｐゴシック" pitchFamily="28" charset="-128"/>
            </a:endParaRPr>
          </a:p>
          <a:p>
            <a:endParaRPr lang="en-US" dirty="0" smtClean="0">
              <a:latin typeface="Arial" charset="0"/>
              <a:ea typeface="ＭＳ Ｐゴシック" pitchFamily="28" charset="-128"/>
              <a:cs typeface="ＭＳ Ｐゴシック" pitchFamily="28" charset="-128"/>
            </a:endParaRPr>
          </a:p>
        </p:txBody>
      </p:sp>
      <p:pic>
        <p:nvPicPr>
          <p:cNvPr id="5125" name="Picture 5" descr="1795084139_0a18aafe6c"/>
          <p:cNvPicPr>
            <a:picLocks noChangeAspect="1" noChangeArrowheads="1"/>
          </p:cNvPicPr>
          <p:nvPr/>
        </p:nvPicPr>
        <p:blipFill>
          <a:blip r:embed="rId3" cstate="print"/>
          <a:srcRect b="6487"/>
          <a:stretch>
            <a:fillRect/>
          </a:stretch>
        </p:blipFill>
        <p:spPr bwMode="auto">
          <a:xfrm>
            <a:off x="0" y="1165225"/>
            <a:ext cx="9144000" cy="5692775"/>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0" y="0"/>
            <a:ext cx="9144000" cy="990600"/>
          </a:xfrm>
          <a:prstGeom prst="rect">
            <a:avLst/>
          </a:prstGeom>
          <a:solidFill>
            <a:srgbClr val="184BB2"/>
          </a:solidFill>
        </p:spPr>
        <p:txBody>
          <a:bodyPr anchor="ctr">
            <a:normAutofit/>
          </a:bodyPr>
          <a:lstStyle/>
          <a:p>
            <a:pPr algn="ctr"/>
            <a:endParaRPr lang="en-US" sz="3200" b="1" dirty="0">
              <a:solidFill>
                <a:schemeClr val="bg1"/>
              </a:solidFill>
            </a:endParaRPr>
          </a:p>
        </p:txBody>
      </p:sp>
      <p:sp>
        <p:nvSpPr>
          <p:cNvPr id="5129" name="Rectangle 9"/>
          <p:cNvSpPr>
            <a:spLocks noGrp="1"/>
          </p:cNvSpPr>
          <p:nvPr>
            <p:ph type="title" idx="4294967295"/>
          </p:nvPr>
        </p:nvSpPr>
        <p:spPr>
          <a:xfrm>
            <a:off x="533400" y="228600"/>
            <a:ext cx="8229600" cy="609600"/>
          </a:xfrm>
        </p:spPr>
        <p:txBody>
          <a:bodyPr/>
          <a:lstStyle/>
          <a:p>
            <a:r>
              <a:rPr lang="en-US" sz="3800" dirty="0" smtClean="0">
                <a:solidFill>
                  <a:schemeClr val="bg1"/>
                </a:solidFill>
                <a:latin typeface="Arial" charset="0"/>
                <a:cs typeface="Arial" charset="0"/>
              </a:rPr>
              <a:t>Picking up from UN Reform</a:t>
            </a:r>
            <a:endParaRPr lang="en-US" sz="3800" dirty="0" smtClean="0">
              <a:latin typeface="Arial"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chess-image1"/>
          <p:cNvPicPr>
            <a:picLocks noChangeAspect="1" noChangeArrowheads="1"/>
          </p:cNvPicPr>
          <p:nvPr/>
        </p:nvPicPr>
        <p:blipFill>
          <a:blip r:embed="rId3" cstate="print">
            <a:lum bright="46000" contrast="-70000"/>
          </a:blip>
          <a:srcRect/>
          <a:stretch>
            <a:fillRect/>
          </a:stretch>
        </p:blipFill>
        <p:spPr bwMode="auto">
          <a:xfrm>
            <a:off x="0" y="0"/>
            <a:ext cx="9144000" cy="6858000"/>
          </a:xfrm>
          <a:prstGeom prst="rect">
            <a:avLst/>
          </a:prstGeom>
          <a:noFill/>
        </p:spPr>
      </p:pic>
      <p:sp>
        <p:nvSpPr>
          <p:cNvPr id="19459" name="Content Placeholder 2"/>
          <p:cNvSpPr txBox="1">
            <a:spLocks/>
          </p:cNvSpPr>
          <p:nvPr/>
        </p:nvSpPr>
        <p:spPr bwMode="auto">
          <a:xfrm>
            <a:off x="304800" y="1905000"/>
            <a:ext cx="8382000" cy="4495800"/>
          </a:xfrm>
          <a:prstGeom prst="rect">
            <a:avLst/>
          </a:prstGeom>
          <a:noFill/>
          <a:ln w="9525">
            <a:noFill/>
            <a:miter lim="800000"/>
            <a:headEnd/>
            <a:tailEnd/>
          </a:ln>
        </p:spPr>
        <p:txBody>
          <a:bodyPr/>
          <a:lstStyle/>
          <a:p>
            <a:pPr marL="342900" indent="-342900">
              <a:spcBef>
                <a:spcPct val="20000"/>
              </a:spcBef>
            </a:pPr>
            <a:r>
              <a:rPr lang="en-US" sz="2700" b="1" dirty="0"/>
              <a:t>What’s </a:t>
            </a:r>
            <a:r>
              <a:rPr lang="en-US" sz="2700" b="1" dirty="0" smtClean="0"/>
              <a:t>new </a:t>
            </a:r>
            <a:r>
              <a:rPr lang="en-US" sz="2700" b="1" dirty="0"/>
              <a:t>and important in Strategic Planning?</a:t>
            </a:r>
          </a:p>
          <a:p>
            <a:pPr marL="342900" indent="-342900">
              <a:spcBef>
                <a:spcPct val="20000"/>
              </a:spcBef>
            </a:pPr>
            <a:endParaRPr lang="en-US" sz="2400" dirty="0"/>
          </a:p>
          <a:p>
            <a:pPr marL="342900" indent="-342900">
              <a:spcBef>
                <a:spcPct val="20000"/>
              </a:spcBef>
              <a:buFont typeface="Arial" charset="0"/>
              <a:buChar char="•"/>
            </a:pPr>
            <a:r>
              <a:rPr lang="en-US" sz="2600" dirty="0" smtClean="0"/>
              <a:t>Only one </a:t>
            </a:r>
            <a:r>
              <a:rPr lang="en-US" sz="2600" dirty="0"/>
              <a:t>o</a:t>
            </a:r>
            <a:r>
              <a:rPr lang="en-US" sz="2600" dirty="0" smtClean="0"/>
              <a:t>utcome </a:t>
            </a:r>
            <a:r>
              <a:rPr lang="en-US" sz="2600" dirty="0"/>
              <a:t>level </a:t>
            </a:r>
            <a:r>
              <a:rPr lang="en-US" sz="2600" dirty="0" smtClean="0"/>
              <a:t>in the UNDAF results matrix</a:t>
            </a:r>
            <a:endParaRPr lang="en-US" sz="2600" dirty="0"/>
          </a:p>
          <a:p>
            <a:pPr marL="342900" indent="-342900">
              <a:spcBef>
                <a:spcPct val="20000"/>
              </a:spcBef>
              <a:buFont typeface="Arial" charset="0"/>
              <a:buChar char="•"/>
            </a:pPr>
            <a:endParaRPr lang="en-US" sz="2600" dirty="0"/>
          </a:p>
          <a:p>
            <a:pPr marL="342900" indent="-342900">
              <a:spcBef>
                <a:spcPct val="20000"/>
              </a:spcBef>
              <a:buFont typeface="Arial" charset="0"/>
              <a:buChar char="•"/>
            </a:pPr>
            <a:r>
              <a:rPr lang="en-US" sz="2600" dirty="0"/>
              <a:t>Simplified </a:t>
            </a:r>
            <a:r>
              <a:rPr lang="en-US" sz="2600" dirty="0" smtClean="0"/>
              <a:t>results </a:t>
            </a:r>
            <a:r>
              <a:rPr lang="en-US" sz="2600" dirty="0"/>
              <a:t>m</a:t>
            </a:r>
            <a:r>
              <a:rPr lang="en-US" sz="2600" dirty="0" smtClean="0"/>
              <a:t>atrix </a:t>
            </a:r>
            <a:r>
              <a:rPr lang="en-US" sz="2600" dirty="0"/>
              <a:t>that integrates the M&amp;E </a:t>
            </a:r>
            <a:r>
              <a:rPr lang="en-US" sz="2600" dirty="0" smtClean="0"/>
              <a:t>framework</a:t>
            </a:r>
            <a:endParaRPr lang="en-US" sz="2600" dirty="0"/>
          </a:p>
          <a:p>
            <a:pPr marL="342900" indent="-342900">
              <a:spcBef>
                <a:spcPct val="20000"/>
              </a:spcBef>
              <a:buFont typeface="Arial" charset="0"/>
              <a:buChar char="•"/>
            </a:pPr>
            <a:endParaRPr lang="en-US" sz="2600" dirty="0"/>
          </a:p>
          <a:p>
            <a:pPr marL="342900" indent="-342900">
              <a:spcBef>
                <a:spcPct val="20000"/>
              </a:spcBef>
              <a:buFont typeface="Arial" charset="0"/>
              <a:buChar char="•"/>
            </a:pPr>
            <a:r>
              <a:rPr lang="en-US" sz="2600" dirty="0"/>
              <a:t>Option to keep UNDAF at strategic outcome level (there are two options for developing your </a:t>
            </a:r>
            <a:r>
              <a:rPr lang="en-US" sz="2600" dirty="0" smtClean="0"/>
              <a:t>UNDAF results </a:t>
            </a:r>
            <a:r>
              <a:rPr lang="en-US" sz="2600" dirty="0"/>
              <a:t>m</a:t>
            </a:r>
            <a:r>
              <a:rPr lang="en-US" sz="2600" dirty="0" smtClean="0"/>
              <a:t>atrix</a:t>
            </a:r>
            <a:r>
              <a:rPr lang="en-US" sz="2600" dirty="0"/>
              <a:t>)</a:t>
            </a:r>
          </a:p>
        </p:txBody>
      </p:sp>
      <p:sp>
        <p:nvSpPr>
          <p:cNvPr id="19460" name="TextBox 8"/>
          <p:cNvSpPr txBox="1">
            <a:spLocks noChangeArrowheads="1"/>
          </p:cNvSpPr>
          <p:nvPr/>
        </p:nvSpPr>
        <p:spPr bwMode="auto">
          <a:xfrm>
            <a:off x="3810000" y="304800"/>
            <a:ext cx="1524000" cy="822325"/>
          </a:xfrm>
          <a:prstGeom prst="rect">
            <a:avLst/>
          </a:prstGeom>
          <a:noFill/>
          <a:ln w="9525">
            <a:noFill/>
            <a:miter lim="800000"/>
            <a:headEnd/>
            <a:tailEnd/>
          </a:ln>
        </p:spPr>
        <p:txBody>
          <a:bodyPr>
            <a:spAutoFit/>
          </a:bodyPr>
          <a:lstStyle/>
          <a:p>
            <a:pPr algn="ctr"/>
            <a:r>
              <a:rPr lang="en-US" sz="2400" dirty="0">
                <a:solidFill>
                  <a:srgbClr val="FFFFFF"/>
                </a:solidFill>
              </a:rPr>
              <a:t>Strategic Planning</a:t>
            </a:r>
          </a:p>
        </p:txBody>
      </p:sp>
      <p:pic>
        <p:nvPicPr>
          <p:cNvPr id="5" name="Content Placeholder 6" descr="iStock_000003974193Medium.jpg"/>
          <p:cNvPicPr>
            <a:picLocks noChangeAspect="1"/>
          </p:cNvPicPr>
          <p:nvPr/>
        </p:nvPicPr>
        <p:blipFill>
          <a:blip r:embed="rId4" cstate="print"/>
          <a:srcRect l="38710" t="31619" r="43939" b="44582"/>
          <a:stretch>
            <a:fillRect/>
          </a:stretch>
        </p:blipFill>
        <p:spPr>
          <a:xfrm>
            <a:off x="3512012" y="6813"/>
            <a:ext cx="2138172" cy="1692829"/>
          </a:xfrm>
          <a:prstGeom prst="rect">
            <a:avLst/>
          </a:prstGeom>
          <a:ln>
            <a:noFill/>
          </a:ln>
          <a:effectLst>
            <a:softEdge rad="112500"/>
          </a:effectLst>
        </p:spPr>
      </p:pic>
      <p:sp>
        <p:nvSpPr>
          <p:cNvPr id="19463" name="Rectangle 7"/>
          <p:cNvSpPr>
            <a:spLocks noGrp="1"/>
          </p:cNvSpPr>
          <p:nvPr>
            <p:ph type="title" idx="4294967295"/>
          </p:nvPr>
        </p:nvSpPr>
        <p:spPr>
          <a:xfrm>
            <a:off x="3581400" y="152400"/>
            <a:ext cx="2057400" cy="1143000"/>
          </a:xfrm>
        </p:spPr>
        <p:txBody>
          <a:bodyPr/>
          <a:lstStyle/>
          <a:p>
            <a:r>
              <a:rPr lang="en-US" sz="2400" dirty="0" smtClean="0">
                <a:solidFill>
                  <a:schemeClr val="bg1"/>
                </a:solidFill>
                <a:latin typeface="Arial" charset="0"/>
                <a:cs typeface="Arial" charset="0"/>
              </a:rPr>
              <a:t>Strategic Planning</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srcRect/>
          <a:stretch>
            <a:fillRect/>
          </a:stretch>
        </p:blipFill>
        <p:spPr bwMode="auto">
          <a:xfrm>
            <a:off x="381000" y="1219200"/>
            <a:ext cx="8386847" cy="5257800"/>
          </a:xfrm>
          <a:prstGeom prst="rect">
            <a:avLst/>
          </a:prstGeom>
          <a:noFill/>
          <a:ln w="9525">
            <a:noFill/>
            <a:miter lim="800000"/>
            <a:headEnd/>
            <a:tailEnd/>
          </a:ln>
        </p:spPr>
      </p:pic>
      <p:sp>
        <p:nvSpPr>
          <p:cNvPr id="4" name="Title 1"/>
          <p:cNvSpPr txBox="1">
            <a:spLocks/>
          </p:cNvSpPr>
          <p:nvPr/>
        </p:nvSpPr>
        <p:spPr>
          <a:xfrm>
            <a:off x="0" y="0"/>
            <a:ext cx="9144000" cy="1066800"/>
          </a:xfrm>
          <a:prstGeom prst="rect">
            <a:avLst/>
          </a:prstGeom>
          <a:solidFill>
            <a:srgbClr val="184BB2"/>
          </a:solidFill>
        </p:spPr>
        <p:txBody>
          <a:bodyPr anchor="ctr">
            <a:normAutofit/>
          </a:bodyPr>
          <a:lstStyle/>
          <a:p>
            <a:pPr algn="ctr"/>
            <a:r>
              <a:rPr lang="en-US" sz="3200" b="1" dirty="0">
                <a:solidFill>
                  <a:schemeClr val="bg1"/>
                </a:solidFill>
              </a:rPr>
              <a:t>Results Matrix</a:t>
            </a:r>
          </a:p>
        </p:txBody>
      </p:sp>
      <p:sp>
        <p:nvSpPr>
          <p:cNvPr id="20484" name="Rectangle 4"/>
          <p:cNvSpPr>
            <a:spLocks noGrp="1"/>
          </p:cNvSpPr>
          <p:nvPr>
            <p:ph type="title" idx="4294967295"/>
          </p:nvPr>
        </p:nvSpPr>
        <p:spPr/>
        <p:txBody>
          <a:bodyPr/>
          <a:lstStyle/>
          <a:p>
            <a:r>
              <a:rPr lang="en-US" dirty="0" smtClean="0">
                <a:latin typeface="Arial" charset="0"/>
                <a:cs typeface="Arial" charset="0"/>
              </a:rPr>
              <a:t>Results Matrix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304800" y="1295400"/>
            <a:ext cx="8610600" cy="4953000"/>
          </a:xfrm>
          <a:prstGeom prst="rect">
            <a:avLst/>
          </a:prstGeom>
          <a:noFill/>
          <a:ln w="9525">
            <a:noFill/>
            <a:miter lim="800000"/>
            <a:headEnd/>
            <a:tailEnd/>
          </a:ln>
        </p:spPr>
      </p:pic>
      <p:sp>
        <p:nvSpPr>
          <p:cNvPr id="21507" name="Rectangle 3"/>
          <p:cNvSpPr>
            <a:spLocks noGrp="1"/>
          </p:cNvSpPr>
          <p:nvPr>
            <p:ph type="title" idx="4294967295"/>
          </p:nvPr>
        </p:nvSpPr>
        <p:spPr/>
        <p:txBody>
          <a:bodyPr/>
          <a:lstStyle/>
          <a:p>
            <a:r>
              <a:rPr lang="en-US" dirty="0" smtClean="0">
                <a:latin typeface="Arial" charset="0"/>
                <a:cs typeface="Arial" charset="0"/>
              </a:rPr>
              <a:t>Results Matrix</a:t>
            </a:r>
          </a:p>
        </p:txBody>
      </p:sp>
      <p:sp>
        <p:nvSpPr>
          <p:cNvPr id="4" name="Title 1"/>
          <p:cNvSpPr txBox="1">
            <a:spLocks/>
          </p:cNvSpPr>
          <p:nvPr/>
        </p:nvSpPr>
        <p:spPr>
          <a:xfrm>
            <a:off x="0" y="0"/>
            <a:ext cx="9144000" cy="1066800"/>
          </a:xfrm>
          <a:prstGeom prst="rect">
            <a:avLst/>
          </a:prstGeom>
          <a:solidFill>
            <a:srgbClr val="184BB2"/>
          </a:solidFill>
        </p:spPr>
        <p:txBody>
          <a:bodyPr anchor="ctr">
            <a:normAutofit/>
          </a:bodyPr>
          <a:lstStyle/>
          <a:p>
            <a:pPr algn="ctr"/>
            <a:r>
              <a:rPr lang="en-US" sz="3200" b="1" dirty="0">
                <a:solidFill>
                  <a:schemeClr val="bg1"/>
                </a:solidFill>
              </a:rPr>
              <a:t>Results Matrix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ulie.payne\Desktop\359522.jpg"/>
          <p:cNvPicPr>
            <a:picLocks noChangeAspect="1" noChangeArrowheads="1"/>
          </p:cNvPicPr>
          <p:nvPr/>
        </p:nvPicPr>
        <p:blipFill>
          <a:blip r:embed="rId3" cstate="print"/>
          <a:srcRect t="2500" b="3750"/>
          <a:stretch>
            <a:fillRect/>
          </a:stretch>
        </p:blipFill>
        <p:spPr bwMode="auto">
          <a:xfrm>
            <a:off x="0" y="1143000"/>
            <a:ext cx="9144000" cy="5715000"/>
          </a:xfrm>
          <a:prstGeom prst="rect">
            <a:avLst/>
          </a:prstGeom>
          <a:ln>
            <a:noFill/>
          </a:ln>
          <a:effectLst>
            <a:softEdge rad="112500"/>
          </a:effectLst>
        </p:spPr>
      </p:pic>
      <p:sp>
        <p:nvSpPr>
          <p:cNvPr id="22531" name="Content Placeholder 2"/>
          <p:cNvSpPr txBox="1">
            <a:spLocks/>
          </p:cNvSpPr>
          <p:nvPr/>
        </p:nvSpPr>
        <p:spPr bwMode="auto">
          <a:xfrm>
            <a:off x="5257800" y="1524000"/>
            <a:ext cx="3886200" cy="762000"/>
          </a:xfrm>
          <a:prstGeom prst="rect">
            <a:avLst/>
          </a:prstGeom>
          <a:gradFill flip="none" rotWithShape="1">
            <a:gsLst>
              <a:gs pos="0">
                <a:srgbClr val="184BB2">
                  <a:tint val="66000"/>
                  <a:satMod val="160000"/>
                </a:srgbClr>
              </a:gs>
              <a:gs pos="50000">
                <a:srgbClr val="184BB2">
                  <a:tint val="44500"/>
                  <a:satMod val="160000"/>
                </a:srgbClr>
              </a:gs>
              <a:gs pos="100000">
                <a:srgbClr val="184BB2">
                  <a:tint val="23500"/>
                  <a:satMod val="160000"/>
                </a:srgbClr>
              </a:gs>
            </a:gsLst>
            <a:path path="circle">
              <a:fillToRect l="50000" t="50000" r="50000" b="50000"/>
            </a:path>
            <a:tileRect/>
          </a:gradFill>
          <a:ln w="9525">
            <a:noFill/>
            <a:miter lim="800000"/>
            <a:headEnd/>
            <a:tailEnd/>
          </a:ln>
        </p:spPr>
        <p:txBody>
          <a:bodyPr anchor="ctr"/>
          <a:lstStyle/>
          <a:p>
            <a:pPr marL="342900" indent="-342900">
              <a:spcBef>
                <a:spcPct val="20000"/>
              </a:spcBef>
            </a:pPr>
            <a:r>
              <a:rPr lang="en-US" sz="2400" b="1" dirty="0"/>
              <a:t>Tracks UNDAF Results</a:t>
            </a:r>
            <a:endParaRPr lang="en-US" sz="2400" dirty="0"/>
          </a:p>
        </p:txBody>
      </p:sp>
      <p:sp>
        <p:nvSpPr>
          <p:cNvPr id="22532" name="TextBox 8"/>
          <p:cNvSpPr txBox="1">
            <a:spLocks noChangeArrowheads="1"/>
          </p:cNvSpPr>
          <p:nvPr/>
        </p:nvSpPr>
        <p:spPr bwMode="auto">
          <a:xfrm>
            <a:off x="3810000" y="381000"/>
            <a:ext cx="1524000" cy="457200"/>
          </a:xfrm>
          <a:prstGeom prst="rect">
            <a:avLst/>
          </a:prstGeom>
          <a:noFill/>
          <a:ln w="9525">
            <a:noFill/>
            <a:miter lim="800000"/>
            <a:headEnd/>
            <a:tailEnd/>
          </a:ln>
        </p:spPr>
        <p:txBody>
          <a:bodyPr>
            <a:spAutoFit/>
          </a:bodyPr>
          <a:lstStyle/>
          <a:p>
            <a:pPr algn="ctr"/>
            <a:r>
              <a:rPr lang="en-US" sz="2400" dirty="0">
                <a:solidFill>
                  <a:srgbClr val="FFFFFF"/>
                </a:solidFill>
              </a:rPr>
              <a:t>M&amp;E</a:t>
            </a:r>
          </a:p>
        </p:txBody>
      </p:sp>
      <p:sp>
        <p:nvSpPr>
          <p:cNvPr id="4" name="Title 1"/>
          <p:cNvSpPr txBox="1">
            <a:spLocks/>
          </p:cNvSpPr>
          <p:nvPr/>
        </p:nvSpPr>
        <p:spPr>
          <a:xfrm>
            <a:off x="0" y="0"/>
            <a:ext cx="9144000" cy="914400"/>
          </a:xfrm>
          <a:prstGeom prst="rect">
            <a:avLst/>
          </a:prstGeom>
          <a:solidFill>
            <a:srgbClr val="184BB2"/>
          </a:solidFill>
        </p:spPr>
        <p:txBody>
          <a:bodyPr anchor="ctr">
            <a:normAutofit/>
          </a:bodyPr>
          <a:lstStyle/>
          <a:p>
            <a:pPr algn="ctr"/>
            <a:endParaRPr lang="en-US" sz="3700" b="1" dirty="0">
              <a:solidFill>
                <a:schemeClr val="bg1"/>
              </a:solidFill>
            </a:endParaRPr>
          </a:p>
        </p:txBody>
      </p:sp>
      <p:sp>
        <p:nvSpPr>
          <p:cNvPr id="22535" name="Rectangle 7"/>
          <p:cNvSpPr>
            <a:spLocks noGrp="1"/>
          </p:cNvSpPr>
          <p:nvPr>
            <p:ph type="title" idx="4294967295"/>
          </p:nvPr>
        </p:nvSpPr>
        <p:spPr>
          <a:xfrm>
            <a:off x="457200" y="76200"/>
            <a:ext cx="8229600" cy="868363"/>
          </a:xfrm>
        </p:spPr>
        <p:txBody>
          <a:bodyPr/>
          <a:lstStyle/>
          <a:p>
            <a:r>
              <a:rPr lang="en-US" dirty="0" smtClean="0">
                <a:solidFill>
                  <a:schemeClr val="bg1"/>
                </a:solidFill>
                <a:latin typeface="Arial" charset="0"/>
                <a:cs typeface="Arial" charset="0"/>
              </a:rPr>
              <a:t>Monitoring and Evaluation…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ulie.payne\Desktop\359522.jpg"/>
          <p:cNvPicPr>
            <a:picLocks noChangeAspect="1" noChangeArrowheads="1"/>
          </p:cNvPicPr>
          <p:nvPr/>
        </p:nvPicPr>
        <p:blipFill>
          <a:blip r:embed="rId3" cstate="print">
            <a:duotone>
              <a:schemeClr val="bg2">
                <a:shade val="45000"/>
                <a:satMod val="135000"/>
              </a:schemeClr>
              <a:prstClr val="white"/>
            </a:duotone>
          </a:blip>
          <a:srcRect t="2500" b="3750"/>
          <a:stretch>
            <a:fillRect/>
          </a:stretch>
        </p:blipFill>
        <p:spPr bwMode="auto">
          <a:xfrm>
            <a:off x="0" y="1143000"/>
            <a:ext cx="9144000" cy="5715000"/>
          </a:xfrm>
          <a:prstGeom prst="rect">
            <a:avLst/>
          </a:prstGeom>
          <a:ln>
            <a:noFill/>
          </a:ln>
          <a:effectLst>
            <a:softEdge rad="112500"/>
          </a:effectLst>
        </p:spPr>
      </p:pic>
      <p:pic>
        <p:nvPicPr>
          <p:cNvPr id="5" name="Content Placeholder 6" descr="iStock_000003974193Medium.jpg"/>
          <p:cNvPicPr>
            <a:picLocks noChangeAspect="1"/>
          </p:cNvPicPr>
          <p:nvPr/>
        </p:nvPicPr>
        <p:blipFill>
          <a:blip r:embed="rId4" cstate="print"/>
          <a:srcRect l="38710" t="31619" r="43939" b="44582"/>
          <a:stretch>
            <a:fillRect/>
          </a:stretch>
        </p:blipFill>
        <p:spPr>
          <a:xfrm>
            <a:off x="3657600" y="0"/>
            <a:ext cx="1993104" cy="1577874"/>
          </a:xfrm>
          <a:prstGeom prst="rect">
            <a:avLst/>
          </a:prstGeom>
          <a:ln>
            <a:noFill/>
          </a:ln>
          <a:effectLst>
            <a:softEdge rad="112500"/>
          </a:effectLst>
        </p:spPr>
      </p:pic>
      <p:sp>
        <p:nvSpPr>
          <p:cNvPr id="22531" name="Content Placeholder 2"/>
          <p:cNvSpPr txBox="1">
            <a:spLocks/>
          </p:cNvSpPr>
          <p:nvPr/>
        </p:nvSpPr>
        <p:spPr bwMode="auto">
          <a:xfrm>
            <a:off x="304800" y="1600200"/>
            <a:ext cx="8382000" cy="4800600"/>
          </a:xfrm>
          <a:prstGeom prst="rect">
            <a:avLst/>
          </a:prstGeom>
          <a:noFill/>
          <a:ln w="9525">
            <a:noFill/>
            <a:miter lim="800000"/>
            <a:headEnd/>
            <a:tailEnd/>
          </a:ln>
        </p:spPr>
        <p:txBody>
          <a:bodyPr/>
          <a:lstStyle/>
          <a:p>
            <a:pPr marL="342900" indent="-342900">
              <a:spcBef>
                <a:spcPct val="20000"/>
              </a:spcBef>
            </a:pPr>
            <a:r>
              <a:rPr lang="en-US" sz="2400" i="1" dirty="0" smtClean="0"/>
              <a:t>Monitoring </a:t>
            </a:r>
            <a:r>
              <a:rPr lang="en-US" sz="2400" i="1" dirty="0"/>
              <a:t>and Evaluation are distinct and required</a:t>
            </a:r>
            <a:endParaRPr lang="en-US" sz="2400" dirty="0"/>
          </a:p>
          <a:p>
            <a:pPr marL="342900" indent="-342900">
              <a:spcBef>
                <a:spcPct val="20000"/>
              </a:spcBef>
            </a:pPr>
            <a:endParaRPr lang="en-US" sz="2400" dirty="0" smtClean="0"/>
          </a:p>
          <a:p>
            <a:pPr marL="342900" indent="-342900">
              <a:spcBef>
                <a:spcPct val="20000"/>
              </a:spcBef>
            </a:pPr>
            <a:r>
              <a:rPr lang="en-US" sz="2400" u="sng" dirty="0" smtClean="0"/>
              <a:t>Basic </a:t>
            </a:r>
            <a:r>
              <a:rPr lang="en-US" sz="2400" u="sng" dirty="0"/>
              <a:t>elements</a:t>
            </a:r>
            <a:r>
              <a:rPr lang="en-US" sz="2400" dirty="0"/>
              <a:t>:</a:t>
            </a:r>
          </a:p>
          <a:p>
            <a:pPr marL="342900" indent="-342900">
              <a:spcBef>
                <a:spcPct val="20000"/>
              </a:spcBef>
              <a:buFont typeface="Arial" charset="0"/>
              <a:buChar char="•"/>
            </a:pPr>
            <a:r>
              <a:rPr lang="en-US" sz="2400" dirty="0"/>
              <a:t>Develop the mandatory </a:t>
            </a:r>
            <a:r>
              <a:rPr lang="en-US" sz="2400" b="1" dirty="0"/>
              <a:t>M&amp;E </a:t>
            </a:r>
            <a:r>
              <a:rPr lang="en-US" sz="2400" b="1" dirty="0" smtClean="0"/>
              <a:t>Plan</a:t>
            </a:r>
          </a:p>
          <a:p>
            <a:pPr marL="342900" indent="-342900">
              <a:spcBef>
                <a:spcPct val="20000"/>
              </a:spcBef>
              <a:buFont typeface="Arial" charset="0"/>
              <a:buChar char="•"/>
            </a:pPr>
            <a:endParaRPr lang="en-US" sz="2400" b="1" dirty="0"/>
          </a:p>
          <a:p>
            <a:pPr marL="342900" indent="-342900">
              <a:spcBef>
                <a:spcPct val="20000"/>
              </a:spcBef>
              <a:buFont typeface="Arial" charset="0"/>
              <a:buChar char="•"/>
            </a:pPr>
            <a:r>
              <a:rPr lang="en-US" sz="2400" dirty="0" smtClean="0"/>
              <a:t>Conduct </a:t>
            </a:r>
            <a:r>
              <a:rPr lang="en-US" sz="2400" dirty="0"/>
              <a:t>the mandatory UNDAF </a:t>
            </a:r>
            <a:r>
              <a:rPr lang="en-US" sz="2400" b="1" dirty="0"/>
              <a:t>annual review process </a:t>
            </a:r>
            <a:r>
              <a:rPr lang="en-US" sz="2400" dirty="0"/>
              <a:t>with </a:t>
            </a:r>
            <a:r>
              <a:rPr lang="en-US" sz="2400" dirty="0" smtClean="0"/>
              <a:t>Government</a:t>
            </a:r>
          </a:p>
          <a:p>
            <a:pPr marL="342900" indent="-342900">
              <a:spcBef>
                <a:spcPct val="20000"/>
              </a:spcBef>
              <a:buFont typeface="Arial" charset="0"/>
              <a:buChar char="•"/>
            </a:pPr>
            <a:endParaRPr lang="en-US" sz="2400" dirty="0"/>
          </a:p>
          <a:p>
            <a:pPr marL="342900" indent="-342900">
              <a:spcBef>
                <a:spcPct val="20000"/>
              </a:spcBef>
              <a:buFont typeface="Arial" charset="0"/>
              <a:buChar char="•"/>
            </a:pPr>
            <a:r>
              <a:rPr lang="en-US" sz="2400" dirty="0" smtClean="0"/>
              <a:t>Produce </a:t>
            </a:r>
            <a:r>
              <a:rPr lang="en-US" sz="2400" dirty="0"/>
              <a:t>a </a:t>
            </a:r>
            <a:r>
              <a:rPr lang="en-US" sz="2400" b="1" dirty="0"/>
              <a:t>single UNDAF progress </a:t>
            </a:r>
            <a:r>
              <a:rPr lang="en-US" sz="2400" dirty="0"/>
              <a:t>report per </a:t>
            </a:r>
            <a:r>
              <a:rPr lang="en-US" sz="2400" dirty="0" smtClean="0"/>
              <a:t>cycle</a:t>
            </a:r>
          </a:p>
          <a:p>
            <a:pPr marL="342900" indent="-342900">
              <a:spcBef>
                <a:spcPct val="20000"/>
              </a:spcBef>
              <a:buFont typeface="Arial" charset="0"/>
              <a:buChar char="•"/>
            </a:pPr>
            <a:endParaRPr lang="en-US" sz="2400" dirty="0"/>
          </a:p>
          <a:p>
            <a:pPr marL="342900" indent="-342900">
              <a:spcBef>
                <a:spcPct val="20000"/>
              </a:spcBef>
              <a:buFont typeface="Arial" charset="0"/>
              <a:buChar char="•"/>
            </a:pPr>
            <a:r>
              <a:rPr lang="en-US" sz="2400" dirty="0" smtClean="0"/>
              <a:t>Conduct </a:t>
            </a:r>
            <a:r>
              <a:rPr lang="en-US" sz="2400" b="1" dirty="0"/>
              <a:t>evaluation </a:t>
            </a:r>
            <a:r>
              <a:rPr lang="en-US" sz="2400" dirty="0"/>
              <a:t>of the UNDAF</a:t>
            </a:r>
          </a:p>
          <a:p>
            <a:pPr marL="342900" indent="-342900">
              <a:spcBef>
                <a:spcPct val="20000"/>
              </a:spcBef>
              <a:buFont typeface="Arial" charset="0"/>
              <a:buChar char="•"/>
            </a:pPr>
            <a:endParaRPr lang="en-US" sz="2400" dirty="0"/>
          </a:p>
        </p:txBody>
      </p:sp>
      <p:sp>
        <p:nvSpPr>
          <p:cNvPr id="22532" name="TextBox 8"/>
          <p:cNvSpPr txBox="1">
            <a:spLocks noChangeArrowheads="1"/>
          </p:cNvSpPr>
          <p:nvPr/>
        </p:nvSpPr>
        <p:spPr bwMode="auto">
          <a:xfrm>
            <a:off x="3810000" y="381000"/>
            <a:ext cx="1524000" cy="584775"/>
          </a:xfrm>
          <a:prstGeom prst="rect">
            <a:avLst/>
          </a:prstGeom>
          <a:noFill/>
          <a:ln w="9525">
            <a:noFill/>
            <a:miter lim="800000"/>
            <a:headEnd/>
            <a:tailEnd/>
          </a:ln>
        </p:spPr>
        <p:txBody>
          <a:bodyPr>
            <a:spAutoFit/>
          </a:bodyPr>
          <a:lstStyle/>
          <a:p>
            <a:pPr algn="ctr"/>
            <a:r>
              <a:rPr lang="en-US" sz="3200" b="1" dirty="0">
                <a:solidFill>
                  <a:srgbClr val="FFFFFF"/>
                </a:solidFill>
              </a:rPr>
              <a:t>M&amp;E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ulie.payne\Desktop\359522.jpg"/>
          <p:cNvPicPr>
            <a:picLocks noChangeAspect="1" noChangeArrowheads="1"/>
          </p:cNvPicPr>
          <p:nvPr/>
        </p:nvPicPr>
        <p:blipFill>
          <a:blip r:embed="rId3" cstate="print">
            <a:duotone>
              <a:schemeClr val="bg2">
                <a:shade val="45000"/>
                <a:satMod val="135000"/>
              </a:schemeClr>
              <a:prstClr val="white"/>
            </a:duotone>
          </a:blip>
          <a:srcRect t="2500" b="3750"/>
          <a:stretch>
            <a:fillRect/>
          </a:stretch>
        </p:blipFill>
        <p:spPr bwMode="auto">
          <a:xfrm>
            <a:off x="0" y="1143000"/>
            <a:ext cx="9144000" cy="5715000"/>
          </a:xfrm>
          <a:prstGeom prst="rect">
            <a:avLst/>
          </a:prstGeom>
          <a:ln>
            <a:noFill/>
          </a:ln>
          <a:effectLst>
            <a:softEdge rad="112500"/>
          </a:effectLst>
        </p:spPr>
      </p:pic>
      <p:pic>
        <p:nvPicPr>
          <p:cNvPr id="5" name="Content Placeholder 6" descr="iStock_000003974193Medium.jpg"/>
          <p:cNvPicPr>
            <a:picLocks noChangeAspect="1"/>
          </p:cNvPicPr>
          <p:nvPr/>
        </p:nvPicPr>
        <p:blipFill>
          <a:blip r:embed="rId4" cstate="print"/>
          <a:srcRect l="38710" t="31619" r="43939" b="44582"/>
          <a:stretch>
            <a:fillRect/>
          </a:stretch>
        </p:blipFill>
        <p:spPr>
          <a:xfrm>
            <a:off x="3360094" y="944"/>
            <a:ext cx="2289547" cy="1812509"/>
          </a:xfrm>
          <a:prstGeom prst="rect">
            <a:avLst/>
          </a:prstGeom>
          <a:ln>
            <a:noFill/>
          </a:ln>
          <a:effectLst>
            <a:softEdge rad="112500"/>
          </a:effectLst>
        </p:spPr>
      </p:pic>
      <p:sp>
        <p:nvSpPr>
          <p:cNvPr id="23555" name="Content Placeholder 2"/>
          <p:cNvSpPr txBox="1">
            <a:spLocks/>
          </p:cNvSpPr>
          <p:nvPr/>
        </p:nvSpPr>
        <p:spPr bwMode="auto">
          <a:xfrm>
            <a:off x="304800" y="1905000"/>
            <a:ext cx="8382000" cy="4495800"/>
          </a:xfrm>
          <a:prstGeom prst="rect">
            <a:avLst/>
          </a:prstGeom>
          <a:noFill/>
          <a:ln w="9525">
            <a:noFill/>
            <a:miter lim="800000"/>
            <a:headEnd/>
            <a:tailEnd/>
          </a:ln>
        </p:spPr>
        <p:txBody>
          <a:bodyPr/>
          <a:lstStyle/>
          <a:p>
            <a:pPr marL="342900" indent="-342900">
              <a:spcBef>
                <a:spcPct val="20000"/>
              </a:spcBef>
            </a:pPr>
            <a:r>
              <a:rPr lang="en-US" sz="3000" b="1" dirty="0"/>
              <a:t>What’s new and important about M&amp;E?</a:t>
            </a:r>
            <a:r>
              <a:rPr lang="en-US" sz="2400" dirty="0"/>
              <a:t>	</a:t>
            </a:r>
            <a:endParaRPr lang="en-US" sz="2400" b="1" dirty="0"/>
          </a:p>
          <a:p>
            <a:pPr marL="342900" indent="-342900">
              <a:spcBef>
                <a:spcPct val="20000"/>
              </a:spcBef>
              <a:buFont typeface="Arial" charset="0"/>
              <a:buNone/>
            </a:pPr>
            <a:endParaRPr lang="en-US" sz="2400" dirty="0"/>
          </a:p>
          <a:p>
            <a:pPr marL="342900" indent="-342900">
              <a:spcBef>
                <a:spcPct val="20000"/>
              </a:spcBef>
              <a:buFont typeface="Arial" charset="0"/>
              <a:buChar char="•"/>
            </a:pPr>
            <a:r>
              <a:rPr lang="en-US" sz="2400" dirty="0"/>
              <a:t>Annual review is mandatory (must be documented)</a:t>
            </a:r>
          </a:p>
          <a:p>
            <a:pPr marL="342900" indent="-342900">
              <a:spcBef>
                <a:spcPct val="20000"/>
              </a:spcBef>
              <a:buFont typeface="Arial" charset="0"/>
              <a:buChar char="•"/>
            </a:pPr>
            <a:endParaRPr lang="en-US" sz="2400" dirty="0"/>
          </a:p>
          <a:p>
            <a:pPr marL="342900" indent="-342900">
              <a:spcBef>
                <a:spcPct val="20000"/>
              </a:spcBef>
              <a:buFont typeface="Arial" charset="0"/>
              <a:buChar char="•"/>
            </a:pPr>
            <a:r>
              <a:rPr lang="en-US" sz="2400" dirty="0"/>
              <a:t>One progress report per cycle (frequency determined by UNCT). Mid-term reviews not necessary.</a:t>
            </a:r>
          </a:p>
          <a:p>
            <a:pPr marL="342900" indent="-342900">
              <a:spcBef>
                <a:spcPct val="20000"/>
              </a:spcBef>
              <a:buFont typeface="Arial" charset="0"/>
              <a:buChar char="•"/>
            </a:pPr>
            <a:endParaRPr lang="en-US" sz="2400" dirty="0"/>
          </a:p>
          <a:p>
            <a:pPr marL="342900" indent="-342900">
              <a:spcBef>
                <a:spcPct val="20000"/>
              </a:spcBef>
              <a:buFont typeface="Arial" charset="0"/>
              <a:buChar char="•"/>
            </a:pPr>
            <a:r>
              <a:rPr lang="en-US" sz="2400" dirty="0"/>
              <a:t>Flexibility: Align annual review with national review. Link UNDAF evaluation with national evaluations; modalities flexible.</a:t>
            </a:r>
          </a:p>
          <a:p>
            <a:pPr marL="342900" indent="-342900">
              <a:spcBef>
                <a:spcPct val="20000"/>
              </a:spcBef>
              <a:buFont typeface="Arial" charset="0"/>
              <a:buChar char="•"/>
            </a:pPr>
            <a:endParaRPr lang="en-US" sz="2400" dirty="0"/>
          </a:p>
        </p:txBody>
      </p:sp>
      <p:sp>
        <p:nvSpPr>
          <p:cNvPr id="23557" name="Rectangle 5"/>
          <p:cNvSpPr>
            <a:spLocks noGrp="1"/>
          </p:cNvSpPr>
          <p:nvPr>
            <p:ph type="title" idx="4294967295"/>
          </p:nvPr>
        </p:nvSpPr>
        <p:spPr>
          <a:xfrm>
            <a:off x="3810000" y="274638"/>
            <a:ext cx="1295400" cy="1143000"/>
          </a:xfrm>
        </p:spPr>
        <p:txBody>
          <a:bodyPr/>
          <a:lstStyle/>
          <a:p>
            <a:r>
              <a:rPr lang="en-US" dirty="0" smtClean="0">
                <a:solidFill>
                  <a:schemeClr val="bg1"/>
                </a:solidFill>
                <a:latin typeface="Arial" charset="0"/>
                <a:cs typeface="Arial" charset="0"/>
              </a:rPr>
              <a:t>M&amp;E</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3037856420_d5cfa5c623"/>
          <p:cNvPicPr>
            <a:picLocks noChangeAspect="1" noChangeArrowheads="1"/>
          </p:cNvPicPr>
          <p:nvPr/>
        </p:nvPicPr>
        <p:blipFill>
          <a:blip r:embed="rId3" cstate="print"/>
          <a:srcRect/>
          <a:stretch>
            <a:fillRect/>
          </a:stretch>
        </p:blipFill>
        <p:spPr bwMode="auto">
          <a:xfrm>
            <a:off x="2628900" y="1447800"/>
            <a:ext cx="3886200" cy="5181600"/>
          </a:xfrm>
          <a:prstGeom prst="rect">
            <a:avLst/>
          </a:prstGeom>
          <a:noFill/>
          <a:ln w="76200">
            <a:solidFill>
              <a:schemeClr val="tx1"/>
            </a:solidFill>
            <a:miter lim="800000"/>
            <a:headEnd/>
            <a:tailEnd/>
          </a:ln>
        </p:spPr>
      </p:pic>
      <p:sp>
        <p:nvSpPr>
          <p:cNvPr id="4" name="Title 1"/>
          <p:cNvSpPr txBox="1">
            <a:spLocks/>
          </p:cNvSpPr>
          <p:nvPr/>
        </p:nvSpPr>
        <p:spPr>
          <a:xfrm>
            <a:off x="0" y="0"/>
            <a:ext cx="9144000" cy="1219200"/>
          </a:xfrm>
          <a:prstGeom prst="rect">
            <a:avLst/>
          </a:prstGeom>
          <a:solidFill>
            <a:srgbClr val="184BB2"/>
          </a:solidFill>
        </p:spPr>
        <p:txBody>
          <a:bodyPr anchor="ctr">
            <a:normAutofit/>
          </a:bodyPr>
          <a:lstStyle/>
          <a:p>
            <a:pPr algn="ctr"/>
            <a:endParaRPr lang="en-US" sz="3700" b="1" dirty="0">
              <a:solidFill>
                <a:schemeClr val="bg1"/>
              </a:solidFill>
            </a:endParaRPr>
          </a:p>
        </p:txBody>
      </p:sp>
      <p:sp>
        <p:nvSpPr>
          <p:cNvPr id="105476" name="Rectangle 4"/>
          <p:cNvSpPr>
            <a:spLocks noGrp="1"/>
          </p:cNvSpPr>
          <p:nvPr>
            <p:ph type="title" idx="4294967295"/>
          </p:nvPr>
        </p:nvSpPr>
        <p:spPr>
          <a:xfrm>
            <a:off x="457200" y="228600"/>
            <a:ext cx="8229600" cy="762000"/>
          </a:xfrm>
        </p:spPr>
        <p:txBody>
          <a:bodyPr/>
          <a:lstStyle/>
          <a:p>
            <a:r>
              <a:rPr lang="en-US" dirty="0" smtClean="0">
                <a:solidFill>
                  <a:schemeClr val="bg1"/>
                </a:solidFill>
                <a:latin typeface="Arial" charset="0"/>
                <a:cs typeface="Arial" charset="0"/>
              </a:rPr>
              <a:t>Any </a:t>
            </a:r>
            <a:r>
              <a:rPr lang="en-US" sz="3700" dirty="0" smtClean="0">
                <a:solidFill>
                  <a:schemeClr val="bg1"/>
                </a:solidFill>
                <a:latin typeface="Arial" charset="0"/>
                <a:cs typeface="Arial" charset="0"/>
              </a:rPr>
              <a:t>questions until now</a:t>
            </a:r>
            <a:r>
              <a:rPr lang="en-US" dirty="0" smtClean="0">
                <a:solidFill>
                  <a:schemeClr val="bg1"/>
                </a:solidFill>
                <a:latin typeface="Arial" charset="0"/>
                <a:cs typeface="Arial" charset="0"/>
              </a:rPr>
              <a:t>?</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uppe 36"/>
          <p:cNvGrpSpPr>
            <a:grpSpLocks/>
          </p:cNvGrpSpPr>
          <p:nvPr/>
        </p:nvGrpSpPr>
        <p:grpSpPr bwMode="auto">
          <a:xfrm>
            <a:off x="511175" y="2133600"/>
            <a:ext cx="5508625" cy="4162425"/>
            <a:chOff x="601980" y="1924843"/>
            <a:chExt cx="6141720" cy="4567397"/>
          </a:xfrm>
        </p:grpSpPr>
        <p:sp>
          <p:nvSpPr>
            <p:cNvPr id="5" name="Ellipse 21"/>
            <p:cNvSpPr/>
            <p:nvPr/>
          </p:nvSpPr>
          <p:spPr bwMode="auto">
            <a:xfrm rot="5400000">
              <a:off x="5423693" y="1773717"/>
              <a:ext cx="333694" cy="2306320"/>
            </a:xfrm>
            <a:prstGeom prst="ellipse">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charset="0"/>
                <a:cs typeface="+mn-cs"/>
              </a:endParaRPr>
            </a:p>
          </p:txBody>
        </p:sp>
        <p:sp>
          <p:nvSpPr>
            <p:cNvPr id="6" name="Terning 22"/>
            <p:cNvSpPr/>
            <p:nvPr/>
          </p:nvSpPr>
          <p:spPr>
            <a:xfrm>
              <a:off x="5083493" y="1924843"/>
              <a:ext cx="1142047" cy="1142047"/>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cxnSp>
          <p:nvCxnSpPr>
            <p:cNvPr id="7" name="Lige forbindelse 23"/>
            <p:cNvCxnSpPr/>
            <p:nvPr/>
          </p:nvCxnSpPr>
          <p:spPr bwMode="auto">
            <a:xfrm flipV="1">
              <a:off x="4439490" y="2670810"/>
              <a:ext cx="1039290" cy="723410"/>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8" name="Ellipse 24"/>
            <p:cNvSpPr/>
            <p:nvPr/>
          </p:nvSpPr>
          <p:spPr bwMode="auto">
            <a:xfrm rot="5400000">
              <a:off x="4196075" y="2572383"/>
              <a:ext cx="470219" cy="3192469"/>
            </a:xfrm>
            <a:prstGeom prst="ellipse">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sp>
          <p:nvSpPr>
            <p:cNvPr id="9" name="Terning 25"/>
            <p:cNvSpPr/>
            <p:nvPr/>
          </p:nvSpPr>
          <p:spPr>
            <a:xfrm>
              <a:off x="3330893" y="2725260"/>
              <a:ext cx="1589087" cy="1589087"/>
            </a:xfrm>
            <a:prstGeom prst="cube">
              <a:avLst>
                <a:gd name="adj" fmla="val 18174"/>
              </a:avLst>
            </a:prstGeom>
            <a:gradFill flip="none" rotWithShape="1">
              <a:gsLst>
                <a:gs pos="19000">
                  <a:sysClr val="window" lastClr="FFFFFF">
                    <a:lumMod val="65000"/>
                    <a:shade val="30000"/>
                    <a:satMod val="115000"/>
                  </a:sysClr>
                </a:gs>
                <a:gs pos="93000">
                  <a:sysClr val="window" lastClr="FFFFFF">
                    <a:lumMod val="65000"/>
                    <a:shade val="67500"/>
                    <a:satMod val="115000"/>
                    <a:alpha val="99000"/>
                  </a:sysClr>
                </a:gs>
                <a:gs pos="100000">
                  <a:sysClr val="window" lastClr="FFFFFF">
                    <a:lumMod val="65000"/>
                    <a:shade val="100000"/>
                    <a:satMod val="115000"/>
                  </a:sysClr>
                </a:gs>
              </a:gsLst>
              <a:lin ang="5400000" scaled="1"/>
              <a:tileRect/>
            </a:gradFill>
            <a:ln w="25400" cap="flat" cmpd="sng" algn="ctr">
              <a:noFill/>
              <a:prstDash val="solid"/>
            </a:ln>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sp>
          <p:nvSpPr>
            <p:cNvPr id="10" name="Ellipse 26"/>
            <p:cNvSpPr/>
            <p:nvPr/>
          </p:nvSpPr>
          <p:spPr bwMode="auto">
            <a:xfrm rot="5400000">
              <a:off x="2508491" y="3902950"/>
              <a:ext cx="956806" cy="4221774"/>
            </a:xfrm>
            <a:prstGeom prst="ellipse">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127000"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charset="0"/>
                <a:cs typeface="+mn-cs"/>
              </a:endParaRPr>
            </a:p>
          </p:txBody>
        </p:sp>
        <p:cxnSp>
          <p:nvCxnSpPr>
            <p:cNvPr id="11" name="Lige forbindelse 27"/>
            <p:cNvCxnSpPr/>
            <p:nvPr/>
          </p:nvCxnSpPr>
          <p:spPr bwMode="auto">
            <a:xfrm flipV="1">
              <a:off x="2477797" y="3661410"/>
              <a:ext cx="1446503" cy="1010081"/>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2" name="Terning 28"/>
            <p:cNvSpPr/>
            <p:nvPr/>
          </p:nvSpPr>
          <p:spPr>
            <a:xfrm>
              <a:off x="601980" y="3661166"/>
              <a:ext cx="2657760" cy="2657759"/>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sp>
          <p:nvSpPr>
            <p:cNvPr id="13" name="Rektangel 29"/>
            <p:cNvSpPr/>
            <p:nvPr/>
          </p:nvSpPr>
          <p:spPr>
            <a:xfrm>
              <a:off x="5314950" y="2495550"/>
              <a:ext cx="371475" cy="628650"/>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sp>
          <p:nvSpPr>
            <p:cNvPr id="14" name="Rektangel 30"/>
            <p:cNvSpPr/>
            <p:nvPr/>
          </p:nvSpPr>
          <p:spPr>
            <a:xfrm>
              <a:off x="3752850" y="3514724"/>
              <a:ext cx="323851" cy="904875"/>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grpSp>
      <p:sp>
        <p:nvSpPr>
          <p:cNvPr id="24580" name="Text Box 52"/>
          <p:cNvSpPr txBox="1">
            <a:spLocks noChangeArrowheads="1"/>
          </p:cNvSpPr>
          <p:nvPr/>
        </p:nvSpPr>
        <p:spPr bwMode="gray">
          <a:xfrm>
            <a:off x="6448425" y="3917950"/>
            <a:ext cx="2562225" cy="304800"/>
          </a:xfrm>
          <a:prstGeom prst="rect">
            <a:avLst/>
          </a:prstGeom>
          <a:noFill/>
          <a:ln w="9525">
            <a:noFill/>
            <a:miter lim="800000"/>
            <a:headEnd/>
            <a:tailEnd/>
          </a:ln>
        </p:spPr>
        <p:txBody>
          <a:bodyPr>
            <a:spAutoFit/>
          </a:bodyPr>
          <a:lstStyle/>
          <a:p>
            <a:pPr algn="r" defTabSz="801688">
              <a:spcBef>
                <a:spcPct val="20000"/>
              </a:spcBef>
            </a:pPr>
            <a:endParaRPr lang="en-US" sz="1400" noProof="1">
              <a:solidFill>
                <a:srgbClr val="080808"/>
              </a:solidFill>
              <a:latin typeface="Calibri" pitchFamily="34" charset="0"/>
            </a:endParaRPr>
          </a:p>
        </p:txBody>
      </p:sp>
      <p:sp>
        <p:nvSpPr>
          <p:cNvPr id="24581" name="Text Box 52"/>
          <p:cNvSpPr txBox="1">
            <a:spLocks noChangeArrowheads="1"/>
          </p:cNvSpPr>
          <p:nvPr/>
        </p:nvSpPr>
        <p:spPr bwMode="gray">
          <a:xfrm>
            <a:off x="3276600" y="5165725"/>
            <a:ext cx="4724400" cy="1006475"/>
          </a:xfrm>
          <a:prstGeom prst="rect">
            <a:avLst/>
          </a:prstGeom>
          <a:noFill/>
          <a:ln w="9525">
            <a:noFill/>
            <a:miter lim="800000"/>
            <a:headEnd/>
            <a:tailEnd/>
          </a:ln>
        </p:spPr>
        <p:txBody>
          <a:bodyPr>
            <a:spAutoFit/>
          </a:bodyPr>
          <a:lstStyle/>
          <a:p>
            <a:pPr defTabSz="801688">
              <a:spcBef>
                <a:spcPct val="20000"/>
              </a:spcBef>
            </a:pPr>
            <a:r>
              <a:rPr lang="en-US" sz="3000" noProof="1">
                <a:solidFill>
                  <a:srgbClr val="080808"/>
                </a:solidFill>
              </a:rPr>
              <a:t>UNDAF Guidelines </a:t>
            </a:r>
            <a:br>
              <a:rPr lang="en-US" sz="3000" noProof="1">
                <a:solidFill>
                  <a:srgbClr val="080808"/>
                </a:solidFill>
              </a:rPr>
            </a:br>
            <a:r>
              <a:rPr lang="en-US" sz="3000" noProof="1">
                <a:solidFill>
                  <a:srgbClr val="080808"/>
                </a:solidFill>
              </a:rPr>
              <a:t>&amp; Technical Guidance</a:t>
            </a:r>
          </a:p>
        </p:txBody>
      </p:sp>
      <p:sp>
        <p:nvSpPr>
          <p:cNvPr id="24582" name="Text Box 52"/>
          <p:cNvSpPr txBox="1">
            <a:spLocks noChangeArrowheads="1"/>
          </p:cNvSpPr>
          <p:nvPr/>
        </p:nvSpPr>
        <p:spPr bwMode="gray">
          <a:xfrm>
            <a:off x="4724400" y="3549650"/>
            <a:ext cx="3733800" cy="1311275"/>
          </a:xfrm>
          <a:prstGeom prst="rect">
            <a:avLst/>
          </a:prstGeom>
          <a:noFill/>
          <a:ln w="9525">
            <a:noFill/>
            <a:miter lim="800000"/>
            <a:headEnd/>
            <a:tailEnd/>
          </a:ln>
        </p:spPr>
        <p:txBody>
          <a:bodyPr>
            <a:spAutoFit/>
          </a:bodyPr>
          <a:lstStyle/>
          <a:p>
            <a:pPr defTabSz="801688">
              <a:spcBef>
                <a:spcPct val="20000"/>
              </a:spcBef>
            </a:pPr>
            <a:r>
              <a:rPr lang="en-US" sz="4000" b="1" noProof="1">
                <a:solidFill>
                  <a:srgbClr val="080808"/>
                </a:solidFill>
              </a:rPr>
              <a:t>UNDAF Action Plan Guidance</a:t>
            </a:r>
            <a:endParaRPr lang="en-US" sz="2800" noProof="1">
              <a:solidFill>
                <a:srgbClr val="080808"/>
              </a:solidFill>
            </a:endParaRPr>
          </a:p>
        </p:txBody>
      </p:sp>
      <p:sp>
        <p:nvSpPr>
          <p:cNvPr id="24583" name="Text Box 52"/>
          <p:cNvSpPr txBox="1">
            <a:spLocks noChangeArrowheads="1"/>
          </p:cNvSpPr>
          <p:nvPr/>
        </p:nvSpPr>
        <p:spPr bwMode="gray">
          <a:xfrm>
            <a:off x="6019800" y="2362200"/>
            <a:ext cx="3124200" cy="822325"/>
          </a:xfrm>
          <a:prstGeom prst="rect">
            <a:avLst/>
          </a:prstGeom>
          <a:noFill/>
          <a:ln w="9525">
            <a:noFill/>
            <a:miter lim="800000"/>
            <a:headEnd/>
            <a:tailEnd/>
          </a:ln>
        </p:spPr>
        <p:txBody>
          <a:bodyPr>
            <a:spAutoFit/>
          </a:bodyPr>
          <a:lstStyle/>
          <a:p>
            <a:pPr defTabSz="801688">
              <a:spcBef>
                <a:spcPct val="20000"/>
              </a:spcBef>
            </a:pPr>
            <a:r>
              <a:rPr lang="en-US" sz="2400" noProof="1">
                <a:solidFill>
                  <a:srgbClr val="080808"/>
                </a:solidFill>
              </a:rPr>
              <a:t>UNDAF Progress </a:t>
            </a:r>
            <a:br>
              <a:rPr lang="en-US" sz="2400" noProof="1">
                <a:solidFill>
                  <a:srgbClr val="080808"/>
                </a:solidFill>
              </a:rPr>
            </a:br>
            <a:r>
              <a:rPr lang="en-US" sz="2400" noProof="1">
                <a:solidFill>
                  <a:srgbClr val="080808"/>
                </a:solidFill>
              </a:rPr>
              <a:t>Reporting</a:t>
            </a:r>
          </a:p>
        </p:txBody>
      </p:sp>
      <p:sp>
        <p:nvSpPr>
          <p:cNvPr id="4" name="Title 1"/>
          <p:cNvSpPr txBox="1">
            <a:spLocks/>
          </p:cNvSpPr>
          <p:nvPr/>
        </p:nvSpPr>
        <p:spPr>
          <a:xfrm>
            <a:off x="0" y="0"/>
            <a:ext cx="9144000" cy="1295400"/>
          </a:xfrm>
          <a:prstGeom prst="rect">
            <a:avLst/>
          </a:prstGeom>
          <a:solidFill>
            <a:srgbClr val="184BB2"/>
          </a:solidFill>
        </p:spPr>
        <p:txBody>
          <a:bodyPr anchor="ctr">
            <a:normAutofit/>
          </a:bodyPr>
          <a:lstStyle/>
          <a:p>
            <a:pPr algn="ctr"/>
            <a:endParaRPr lang="en-US" sz="3700" b="1" dirty="0">
              <a:solidFill>
                <a:schemeClr val="bg1"/>
              </a:solidFill>
            </a:endParaRPr>
          </a:p>
        </p:txBody>
      </p:sp>
      <p:sp>
        <p:nvSpPr>
          <p:cNvPr id="24578" name="Title 1"/>
          <p:cNvSpPr>
            <a:spLocks noGrp="1"/>
          </p:cNvSpPr>
          <p:nvPr>
            <p:ph type="title"/>
          </p:nvPr>
        </p:nvSpPr>
        <p:spPr>
          <a:xfrm>
            <a:off x="457200" y="76200"/>
            <a:ext cx="8229600" cy="1143000"/>
          </a:xfrm>
        </p:spPr>
        <p:txBody>
          <a:bodyPr>
            <a:normAutofit fontScale="90000"/>
          </a:bodyPr>
          <a:lstStyle/>
          <a:p>
            <a:pPr eaLnBrk="1" hangingPunct="1"/>
            <a:r>
              <a:rPr lang="en-US" sz="3600" dirty="0" smtClean="0">
                <a:solidFill>
                  <a:schemeClr val="bg1"/>
                </a:solidFill>
                <a:latin typeface="Arial" charset="0"/>
                <a:cs typeface="Arial" charset="0"/>
              </a:rPr>
              <a:t>What’s New in the </a:t>
            </a:r>
            <a:br>
              <a:rPr lang="en-US" sz="3600" dirty="0" smtClean="0">
                <a:solidFill>
                  <a:schemeClr val="bg1"/>
                </a:solidFill>
                <a:latin typeface="Arial" charset="0"/>
                <a:cs typeface="Arial" charset="0"/>
              </a:rPr>
            </a:br>
            <a:r>
              <a:rPr lang="en-US" sz="3600" dirty="0" smtClean="0">
                <a:solidFill>
                  <a:schemeClr val="bg1"/>
                </a:solidFill>
                <a:latin typeface="Arial" charset="0"/>
                <a:cs typeface="Arial" charset="0"/>
              </a:rPr>
              <a:t>UNDAF Guidance Package</a:t>
            </a:r>
            <a:r>
              <a:rPr lang="en-US" dirty="0" smtClean="0">
                <a:solidFill>
                  <a:schemeClr val="bg1"/>
                </a:solidFill>
                <a:latin typeface="Arial" charset="0"/>
                <a:cs typeface="Arial" charset="0"/>
              </a:rPr>
              <a:t>?</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295400"/>
            <a:ext cx="4648200" cy="5105400"/>
          </a:xfrm>
        </p:spPr>
        <p:txBody>
          <a:bodyPr/>
          <a:lstStyle/>
          <a:p>
            <a:pPr eaLnBrk="1" hangingPunct="1">
              <a:lnSpc>
                <a:spcPct val="80000"/>
              </a:lnSpc>
              <a:buFont typeface="Arial" charset="0"/>
              <a:buNone/>
            </a:pPr>
            <a:r>
              <a:rPr lang="en-US" sz="2800" b="1" dirty="0" smtClean="0">
                <a:latin typeface="Arial" charset="0"/>
                <a:cs typeface="Arial" charset="0"/>
              </a:rPr>
              <a:t>    Key Features</a:t>
            </a:r>
            <a:r>
              <a:rPr lang="en-US" sz="2800" dirty="0" smtClean="0">
                <a:latin typeface="Arial" charset="0"/>
                <a:cs typeface="Arial" charset="0"/>
              </a:rPr>
              <a:t>: </a:t>
            </a:r>
          </a:p>
          <a:p>
            <a:pPr eaLnBrk="1" hangingPunct="1">
              <a:lnSpc>
                <a:spcPct val="80000"/>
              </a:lnSpc>
              <a:buFont typeface="Arial" charset="0"/>
              <a:buNone/>
            </a:pPr>
            <a:endParaRPr lang="en-US" sz="2800" b="1" dirty="0" smtClean="0">
              <a:latin typeface="Arial" charset="0"/>
              <a:cs typeface="Arial" charset="0"/>
            </a:endParaRPr>
          </a:p>
          <a:p>
            <a:pPr lvl="1" eaLnBrk="1" hangingPunct="1">
              <a:lnSpc>
                <a:spcPct val="80000"/>
              </a:lnSpc>
              <a:spcBef>
                <a:spcPts val="1200"/>
              </a:spcBef>
              <a:spcAft>
                <a:spcPts val="2400"/>
              </a:spcAft>
              <a:buFont typeface="Times" pitchFamily="28" charset="0"/>
              <a:buChar char="•"/>
            </a:pPr>
            <a:r>
              <a:rPr lang="en-US" sz="2600" dirty="0" smtClean="0">
                <a:latin typeface="Arial" charset="0"/>
                <a:cs typeface="Arial" charset="0"/>
              </a:rPr>
              <a:t>Complements UNDAF with a common operational plan</a:t>
            </a:r>
          </a:p>
          <a:p>
            <a:pPr lvl="1" eaLnBrk="1" hangingPunct="1">
              <a:lnSpc>
                <a:spcPct val="80000"/>
              </a:lnSpc>
              <a:spcBef>
                <a:spcPts val="1200"/>
              </a:spcBef>
              <a:spcAft>
                <a:spcPts val="2400"/>
              </a:spcAft>
              <a:buFont typeface="Times" pitchFamily="28" charset="0"/>
              <a:buChar char="•"/>
            </a:pPr>
            <a:r>
              <a:rPr lang="en-US" sz="2600" dirty="0" smtClean="0">
                <a:latin typeface="Arial" charset="0"/>
                <a:cs typeface="Arial" charset="0"/>
              </a:rPr>
              <a:t>Specifies strategies used </a:t>
            </a:r>
            <a:br>
              <a:rPr lang="en-US" sz="2600" dirty="0" smtClean="0">
                <a:latin typeface="Arial" charset="0"/>
                <a:cs typeface="Arial" charset="0"/>
              </a:rPr>
            </a:br>
            <a:r>
              <a:rPr lang="en-US" sz="2600" dirty="0" smtClean="0">
                <a:latin typeface="Arial" charset="0"/>
                <a:cs typeface="Arial" charset="0"/>
              </a:rPr>
              <a:t>to deliver UNDAF results</a:t>
            </a:r>
          </a:p>
          <a:p>
            <a:pPr lvl="1" eaLnBrk="1" hangingPunct="1">
              <a:lnSpc>
                <a:spcPct val="80000"/>
              </a:lnSpc>
              <a:spcBef>
                <a:spcPts val="1200"/>
              </a:spcBef>
              <a:spcAft>
                <a:spcPts val="2400"/>
              </a:spcAft>
              <a:buFont typeface="Times" pitchFamily="28" charset="0"/>
              <a:buChar char="•"/>
            </a:pPr>
            <a:r>
              <a:rPr lang="en-US" sz="2600" dirty="0" smtClean="0">
                <a:latin typeface="Arial" charset="0"/>
                <a:cs typeface="Arial" charset="0"/>
              </a:rPr>
              <a:t>Replaces Country Programme Action Plans</a:t>
            </a:r>
          </a:p>
          <a:p>
            <a:pPr lvl="1" eaLnBrk="1" hangingPunct="1">
              <a:lnSpc>
                <a:spcPct val="80000"/>
              </a:lnSpc>
              <a:spcBef>
                <a:spcPts val="1200"/>
              </a:spcBef>
              <a:spcAft>
                <a:spcPts val="2400"/>
              </a:spcAft>
              <a:buFont typeface="Times" pitchFamily="28" charset="0"/>
              <a:buChar char="•"/>
            </a:pPr>
            <a:r>
              <a:rPr lang="en-US" sz="2600" dirty="0" smtClean="0">
                <a:latin typeface="Arial" charset="0"/>
                <a:cs typeface="Arial" charset="0"/>
              </a:rPr>
              <a:t>It’s voluntary</a:t>
            </a:r>
            <a:endParaRPr lang="en-US" dirty="0" smtClean="0">
              <a:latin typeface="Arial" charset="0"/>
              <a:cs typeface="Arial" charset="0"/>
            </a:endParaRPr>
          </a:p>
        </p:txBody>
      </p:sp>
      <p:sp>
        <p:nvSpPr>
          <p:cNvPr id="4" name="Title 1"/>
          <p:cNvSpPr txBox="1">
            <a:spLocks/>
          </p:cNvSpPr>
          <p:nvPr/>
        </p:nvSpPr>
        <p:spPr>
          <a:xfrm>
            <a:off x="0" y="0"/>
            <a:ext cx="9144000" cy="838200"/>
          </a:xfrm>
          <a:prstGeom prst="rect">
            <a:avLst/>
          </a:prstGeom>
          <a:solidFill>
            <a:srgbClr val="184BB2"/>
          </a:solidFill>
        </p:spPr>
        <p:txBody>
          <a:bodyPr anchor="ctr">
            <a:normAutofit/>
          </a:bodyPr>
          <a:lstStyle/>
          <a:p>
            <a:pPr algn="r"/>
            <a:endParaRPr lang="en-US" sz="3200" b="1" dirty="0">
              <a:solidFill>
                <a:schemeClr val="bg1"/>
              </a:solidFill>
            </a:endParaRPr>
          </a:p>
        </p:txBody>
      </p:sp>
      <p:sp>
        <p:nvSpPr>
          <p:cNvPr id="25604" name="Rectangle 4"/>
          <p:cNvSpPr>
            <a:spLocks noGrp="1"/>
          </p:cNvSpPr>
          <p:nvPr>
            <p:ph type="title" idx="4294967295"/>
          </p:nvPr>
        </p:nvSpPr>
        <p:spPr>
          <a:xfrm>
            <a:off x="762000" y="76200"/>
            <a:ext cx="8229600" cy="715963"/>
          </a:xfrm>
        </p:spPr>
        <p:txBody>
          <a:bodyPr/>
          <a:lstStyle/>
          <a:p>
            <a:pPr algn="r"/>
            <a:r>
              <a:rPr lang="en-US" sz="3600" dirty="0" smtClean="0">
                <a:solidFill>
                  <a:schemeClr val="bg1"/>
                </a:solidFill>
                <a:latin typeface="Arial" charset="0"/>
                <a:cs typeface="Arial" charset="0"/>
              </a:rPr>
              <a:t>UNDAF Action Plan</a:t>
            </a:r>
            <a:endParaRPr lang="en-US" dirty="0" smtClean="0">
              <a:solidFill>
                <a:schemeClr val="bg1"/>
              </a:solidFill>
              <a:latin typeface="Arial" charset="0"/>
              <a:cs typeface="Arial" charset="0"/>
            </a:endParaRPr>
          </a:p>
        </p:txBody>
      </p:sp>
      <p:pic>
        <p:nvPicPr>
          <p:cNvPr id="25605" name="Picture 5" descr="jigsaw success-1"/>
          <p:cNvPicPr>
            <a:picLocks noChangeAspect="1" noChangeArrowheads="1"/>
          </p:cNvPicPr>
          <p:nvPr/>
        </p:nvPicPr>
        <p:blipFill>
          <a:blip r:embed="rId3" cstate="print"/>
          <a:srcRect/>
          <a:stretch>
            <a:fillRect/>
          </a:stretch>
        </p:blipFill>
        <p:spPr bwMode="auto">
          <a:xfrm>
            <a:off x="4572000" y="2057400"/>
            <a:ext cx="4419600" cy="38274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85800" y="1219200"/>
            <a:ext cx="6400800" cy="609600"/>
          </a:xfrm>
        </p:spPr>
        <p:txBody>
          <a:bodyPr/>
          <a:lstStyle/>
          <a:p>
            <a:pPr marL="342900" lvl="1" indent="-342900" eaLnBrk="1" hangingPunct="1">
              <a:lnSpc>
                <a:spcPct val="80000"/>
              </a:lnSpc>
              <a:buFont typeface="Arial" charset="0"/>
              <a:buNone/>
            </a:pPr>
            <a:r>
              <a:rPr lang="en-GB" sz="3200" b="1" dirty="0" smtClean="0">
                <a:latin typeface="Arial" charset="0"/>
                <a:cs typeface="Arial" charset="0"/>
              </a:rPr>
              <a:t>Implications:</a:t>
            </a:r>
            <a:endParaRPr lang="en-GB" sz="3200" dirty="0" smtClean="0">
              <a:latin typeface="Arial" charset="0"/>
              <a:cs typeface="Arial" charset="0"/>
            </a:endParaRPr>
          </a:p>
        </p:txBody>
      </p:sp>
      <p:sp>
        <p:nvSpPr>
          <p:cNvPr id="4" name="Title 1"/>
          <p:cNvSpPr txBox="1">
            <a:spLocks/>
          </p:cNvSpPr>
          <p:nvPr/>
        </p:nvSpPr>
        <p:spPr>
          <a:xfrm>
            <a:off x="0" y="0"/>
            <a:ext cx="9144000" cy="838200"/>
          </a:xfrm>
          <a:prstGeom prst="rect">
            <a:avLst/>
          </a:prstGeom>
          <a:solidFill>
            <a:srgbClr val="184BB2"/>
          </a:solidFill>
        </p:spPr>
        <p:txBody>
          <a:bodyPr anchor="ctr">
            <a:normAutofit/>
          </a:bodyPr>
          <a:lstStyle/>
          <a:p>
            <a:pPr algn="r"/>
            <a:endParaRPr lang="en-US" sz="3200" b="1" dirty="0">
              <a:solidFill>
                <a:schemeClr val="bg1"/>
              </a:solidFill>
            </a:endParaRPr>
          </a:p>
        </p:txBody>
      </p:sp>
      <p:sp>
        <p:nvSpPr>
          <p:cNvPr id="26628" name="Content Placeholder 2"/>
          <p:cNvSpPr txBox="1">
            <a:spLocks/>
          </p:cNvSpPr>
          <p:nvPr/>
        </p:nvSpPr>
        <p:spPr bwMode="auto">
          <a:xfrm>
            <a:off x="2209800" y="2209800"/>
            <a:ext cx="6400800" cy="914400"/>
          </a:xfrm>
          <a:prstGeom prst="rect">
            <a:avLst/>
          </a:prstGeom>
          <a:noFill/>
          <a:ln w="9525">
            <a:noFill/>
            <a:miter lim="800000"/>
            <a:headEnd/>
            <a:tailEnd/>
          </a:ln>
        </p:spPr>
        <p:txBody>
          <a:bodyPr/>
          <a:lstStyle/>
          <a:p>
            <a:pPr marL="0" lvl="1">
              <a:lnSpc>
                <a:spcPct val="80000"/>
              </a:lnSpc>
              <a:spcBef>
                <a:spcPts val="1200"/>
              </a:spcBef>
              <a:spcAft>
                <a:spcPts val="600"/>
              </a:spcAft>
            </a:pPr>
            <a:r>
              <a:rPr lang="en-GB" sz="2800" dirty="0"/>
              <a:t>Lower transaction costs for </a:t>
            </a:r>
            <a:br>
              <a:rPr lang="en-GB" sz="2800" dirty="0"/>
            </a:br>
            <a:r>
              <a:rPr lang="en-GB" sz="2800" dirty="0"/>
              <a:t>national counterparts</a:t>
            </a:r>
          </a:p>
        </p:txBody>
      </p:sp>
      <p:sp>
        <p:nvSpPr>
          <p:cNvPr id="10" name="Up Arrow 9"/>
          <p:cNvSpPr>
            <a:spLocks noChangeArrowheads="1"/>
          </p:cNvSpPr>
          <p:nvPr/>
        </p:nvSpPr>
        <p:spPr bwMode="auto">
          <a:xfrm rot="10800000">
            <a:off x="1143000" y="2144713"/>
            <a:ext cx="796925" cy="979487"/>
          </a:xfrm>
          <a:prstGeom prst="upArrow">
            <a:avLst>
              <a:gd name="adj1" fmla="val 50000"/>
              <a:gd name="adj2" fmla="val 50000"/>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1" name="Up Arrow 10"/>
          <p:cNvSpPr>
            <a:spLocks noChangeArrowheads="1"/>
          </p:cNvSpPr>
          <p:nvPr/>
        </p:nvSpPr>
        <p:spPr bwMode="auto">
          <a:xfrm rot="10800000">
            <a:off x="1143000" y="3668713"/>
            <a:ext cx="796925" cy="979487"/>
          </a:xfrm>
          <a:prstGeom prst="upArrow">
            <a:avLst>
              <a:gd name="adj1" fmla="val 50000"/>
              <a:gd name="adj2" fmla="val 50000"/>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2" name="Up Arrow 11"/>
          <p:cNvSpPr>
            <a:spLocks noChangeArrowheads="1"/>
          </p:cNvSpPr>
          <p:nvPr/>
        </p:nvSpPr>
        <p:spPr bwMode="auto">
          <a:xfrm>
            <a:off x="1143000" y="5268913"/>
            <a:ext cx="796925" cy="979487"/>
          </a:xfrm>
          <a:prstGeom prst="upArrow">
            <a:avLst>
              <a:gd name="adj1" fmla="val 50000"/>
              <a:gd name="adj2" fmla="val 50000"/>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26632" name="Content Placeholder 2"/>
          <p:cNvSpPr txBox="1">
            <a:spLocks/>
          </p:cNvSpPr>
          <p:nvPr/>
        </p:nvSpPr>
        <p:spPr bwMode="auto">
          <a:xfrm>
            <a:off x="2286000" y="3886200"/>
            <a:ext cx="6400800" cy="609600"/>
          </a:xfrm>
          <a:prstGeom prst="rect">
            <a:avLst/>
          </a:prstGeom>
          <a:noFill/>
          <a:ln w="9525">
            <a:noFill/>
            <a:miter lim="800000"/>
            <a:headEnd/>
            <a:tailEnd/>
          </a:ln>
        </p:spPr>
        <p:txBody>
          <a:bodyPr/>
          <a:lstStyle/>
          <a:p>
            <a:pPr marL="0" lvl="1">
              <a:lnSpc>
                <a:spcPct val="80000"/>
              </a:lnSpc>
              <a:spcBef>
                <a:spcPts val="1200"/>
              </a:spcBef>
              <a:spcAft>
                <a:spcPts val="600"/>
              </a:spcAft>
            </a:pPr>
            <a:r>
              <a:rPr lang="en-GB" sz="2800" dirty="0"/>
              <a:t>Less risk of fragmentation</a:t>
            </a:r>
          </a:p>
        </p:txBody>
      </p:sp>
      <p:sp>
        <p:nvSpPr>
          <p:cNvPr id="26633" name="Content Placeholder 2"/>
          <p:cNvSpPr txBox="1">
            <a:spLocks/>
          </p:cNvSpPr>
          <p:nvPr/>
        </p:nvSpPr>
        <p:spPr bwMode="auto">
          <a:xfrm>
            <a:off x="2286000" y="5410200"/>
            <a:ext cx="6400800" cy="914400"/>
          </a:xfrm>
          <a:prstGeom prst="rect">
            <a:avLst/>
          </a:prstGeom>
          <a:noFill/>
          <a:ln w="9525">
            <a:noFill/>
            <a:miter lim="800000"/>
            <a:headEnd/>
            <a:tailEnd/>
          </a:ln>
        </p:spPr>
        <p:txBody>
          <a:bodyPr/>
          <a:lstStyle/>
          <a:p>
            <a:pPr marL="0" lvl="1">
              <a:lnSpc>
                <a:spcPct val="80000"/>
              </a:lnSpc>
              <a:spcBef>
                <a:spcPts val="1200"/>
              </a:spcBef>
              <a:spcAft>
                <a:spcPts val="600"/>
              </a:spcAft>
            </a:pPr>
            <a:r>
              <a:rPr lang="en-GB" sz="2800" dirty="0"/>
              <a:t>More coherence in UNDAF implementation</a:t>
            </a:r>
          </a:p>
        </p:txBody>
      </p:sp>
      <p:sp>
        <p:nvSpPr>
          <p:cNvPr id="26634" name="Rectangle 10"/>
          <p:cNvSpPr>
            <a:spLocks noGrp="1"/>
          </p:cNvSpPr>
          <p:nvPr>
            <p:ph type="title" idx="4294967295"/>
          </p:nvPr>
        </p:nvSpPr>
        <p:spPr>
          <a:xfrm>
            <a:off x="762000" y="76200"/>
            <a:ext cx="8229600" cy="715963"/>
          </a:xfrm>
        </p:spPr>
        <p:txBody>
          <a:bodyPr/>
          <a:lstStyle/>
          <a:p>
            <a:pPr algn="r"/>
            <a:r>
              <a:rPr lang="en-US" sz="3600" dirty="0" smtClean="0">
                <a:solidFill>
                  <a:schemeClr val="bg1"/>
                </a:solidFill>
                <a:latin typeface="Arial" charset="0"/>
                <a:cs typeface="Arial" charset="0"/>
              </a:rPr>
              <a:t>UNDAF Action Plan</a:t>
            </a:r>
            <a:endParaRPr lang="en-US"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274638"/>
            <a:ext cx="8458200" cy="868362"/>
          </a:xfrm>
        </p:spPr>
        <p:txBody>
          <a:bodyPr>
            <a:noAutofit/>
          </a:bodyPr>
          <a:lstStyle/>
          <a:p>
            <a:pPr eaLnBrk="1" hangingPunct="1"/>
            <a:r>
              <a:rPr lang="en-US" sz="3300" dirty="0" smtClean="0">
                <a:latin typeface="Arial" charset="0"/>
                <a:cs typeface="Arial" charset="0"/>
              </a:rPr>
              <a:t>Why new UNDAF Guidance?</a:t>
            </a:r>
          </a:p>
        </p:txBody>
      </p:sp>
      <p:sp>
        <p:nvSpPr>
          <p:cNvPr id="6147" name="Content Placeholder 2"/>
          <p:cNvSpPr>
            <a:spLocks noGrp="1"/>
          </p:cNvSpPr>
          <p:nvPr>
            <p:ph idx="1"/>
          </p:nvPr>
        </p:nvSpPr>
        <p:spPr>
          <a:xfrm>
            <a:off x="4876800" y="1371600"/>
            <a:ext cx="4267200" cy="5410200"/>
          </a:xfrm>
        </p:spPr>
        <p:txBody>
          <a:bodyPr/>
          <a:lstStyle/>
          <a:p>
            <a:pPr eaLnBrk="1" hangingPunct="1">
              <a:spcAft>
                <a:spcPts val="1200"/>
              </a:spcAft>
              <a:buFont typeface="Wingdings" pitchFamily="28" charset="2"/>
              <a:buChar char="ü"/>
            </a:pPr>
            <a:r>
              <a:rPr lang="en-US" dirty="0" smtClean="0">
                <a:latin typeface="Arial" charset="0"/>
                <a:cs typeface="Arial" charset="0"/>
              </a:rPr>
              <a:t>Demand from      UNCTs to simplify UNDAF process</a:t>
            </a:r>
          </a:p>
          <a:p>
            <a:pPr eaLnBrk="1" hangingPunct="1">
              <a:spcAft>
                <a:spcPts val="1200"/>
              </a:spcAft>
              <a:buFont typeface="Wingdings" pitchFamily="28" charset="2"/>
              <a:buChar char="ü"/>
            </a:pPr>
            <a:r>
              <a:rPr lang="en-US" dirty="0" smtClean="0">
                <a:latin typeface="Arial" charset="0"/>
                <a:cs typeface="Arial" charset="0"/>
              </a:rPr>
              <a:t>TCPR and ECOSOC requirements</a:t>
            </a:r>
          </a:p>
          <a:p>
            <a:pPr eaLnBrk="1" hangingPunct="1">
              <a:spcAft>
                <a:spcPts val="1200"/>
              </a:spcAft>
              <a:buFont typeface="Wingdings" pitchFamily="28" charset="2"/>
              <a:buChar char="ü"/>
            </a:pPr>
            <a:r>
              <a:rPr lang="en-US" dirty="0" smtClean="0">
                <a:latin typeface="Arial" charset="0"/>
                <a:cs typeface="Arial" charset="0"/>
              </a:rPr>
              <a:t>Lessons learned from Delivering as One pilots and other countries</a:t>
            </a:r>
          </a:p>
        </p:txBody>
      </p:sp>
      <p:pic>
        <p:nvPicPr>
          <p:cNvPr id="6151" name="Picture 7" descr="why"/>
          <p:cNvPicPr>
            <a:picLocks noChangeAspect="1" noChangeArrowheads="1"/>
          </p:cNvPicPr>
          <p:nvPr/>
        </p:nvPicPr>
        <p:blipFill>
          <a:blip r:embed="rId3" cstate="print"/>
          <a:srcRect l="18367"/>
          <a:stretch>
            <a:fillRect/>
          </a:stretch>
        </p:blipFill>
        <p:spPr bwMode="auto">
          <a:xfrm>
            <a:off x="239713" y="1514475"/>
            <a:ext cx="4560887" cy="48863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343400"/>
          </a:xfrm>
        </p:spPr>
        <p:txBody>
          <a:bodyPr numCol="2"/>
          <a:lstStyle/>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Signature page</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Partnership, values and principles</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Implementation strategies</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Management and Accountability Arrangements</a:t>
            </a:r>
          </a:p>
          <a:p>
            <a:pPr marL="514350" indent="-514350" eaLnBrk="1" hangingPunct="1">
              <a:lnSpc>
                <a:spcPct val="80000"/>
              </a:lnSpc>
              <a:spcBef>
                <a:spcPts val="1200"/>
              </a:spcBef>
              <a:spcAft>
                <a:spcPts val="1200"/>
              </a:spcAft>
              <a:buAutoNum type="arabicPeriod"/>
            </a:pPr>
            <a:endParaRPr lang="en-US" sz="2800" dirty="0" smtClean="0">
              <a:latin typeface="Arial" charset="0"/>
              <a:cs typeface="Arial" charset="0"/>
            </a:endParaRPr>
          </a:p>
          <a:p>
            <a:pPr marL="514350" indent="-514350" eaLnBrk="1" hangingPunct="1">
              <a:lnSpc>
                <a:spcPct val="80000"/>
              </a:lnSpc>
              <a:spcBef>
                <a:spcPts val="1200"/>
              </a:spcBef>
              <a:spcAft>
                <a:spcPts val="1200"/>
              </a:spcAft>
              <a:buAutoNum type="arabicPeriod"/>
            </a:pPr>
            <a:endParaRPr lang="en-US" sz="2800" dirty="0" smtClean="0">
              <a:latin typeface="Arial" charset="0"/>
              <a:cs typeface="Arial" charset="0"/>
            </a:endParaRPr>
          </a:p>
          <a:p>
            <a:pPr marL="514350" indent="-514350" eaLnBrk="1" hangingPunct="1">
              <a:lnSpc>
                <a:spcPct val="80000"/>
              </a:lnSpc>
              <a:spcBef>
                <a:spcPts val="1200"/>
              </a:spcBef>
              <a:spcAft>
                <a:spcPts val="1200"/>
              </a:spcAft>
              <a:buAutoNum type="arabicPeriod"/>
            </a:pPr>
            <a:endParaRPr lang="en-US" sz="2800" dirty="0" smtClean="0">
              <a:latin typeface="Arial" charset="0"/>
              <a:cs typeface="Arial" charset="0"/>
            </a:endParaRP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Resources and RMS</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Communication</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M&amp;E</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Commitments of the Government</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Other provisions</a:t>
            </a:r>
          </a:p>
          <a:p>
            <a:pPr marL="514350" indent="-514350" eaLnBrk="1" hangingPunct="1">
              <a:lnSpc>
                <a:spcPct val="80000"/>
              </a:lnSpc>
              <a:spcBef>
                <a:spcPts val="1200"/>
              </a:spcBef>
              <a:spcAft>
                <a:spcPts val="1200"/>
              </a:spcAft>
              <a:buAutoNum type="arabicPeriod"/>
            </a:pPr>
            <a:r>
              <a:rPr lang="en-US" sz="2800" dirty="0" smtClean="0">
                <a:latin typeface="Arial" charset="0"/>
                <a:cs typeface="Arial" charset="0"/>
              </a:rPr>
              <a:t>UNDAF Action Plan Matrix </a:t>
            </a:r>
          </a:p>
          <a:p>
            <a:pPr marL="514350" indent="-514350">
              <a:buNone/>
            </a:pPr>
            <a:endParaRPr lang="en-US" dirty="0"/>
          </a:p>
        </p:txBody>
      </p:sp>
      <p:sp>
        <p:nvSpPr>
          <p:cNvPr id="4" name="Title 1"/>
          <p:cNvSpPr txBox="1">
            <a:spLocks/>
          </p:cNvSpPr>
          <p:nvPr/>
        </p:nvSpPr>
        <p:spPr>
          <a:xfrm>
            <a:off x="0" y="0"/>
            <a:ext cx="9144000" cy="838200"/>
          </a:xfrm>
          <a:prstGeom prst="rect">
            <a:avLst/>
          </a:prstGeom>
          <a:solidFill>
            <a:srgbClr val="184BB2"/>
          </a:solidFill>
        </p:spPr>
        <p:txBody>
          <a:bodyPr anchor="ctr">
            <a:normAutofit/>
          </a:bodyPr>
          <a:lstStyle/>
          <a:p>
            <a:pPr algn="r"/>
            <a:endParaRPr lang="en-US" sz="3200" b="1" dirty="0">
              <a:solidFill>
                <a:schemeClr val="bg1"/>
              </a:solidFill>
            </a:endParaRPr>
          </a:p>
        </p:txBody>
      </p:sp>
      <p:sp>
        <p:nvSpPr>
          <p:cNvPr id="5" name="Rectangle 10"/>
          <p:cNvSpPr>
            <a:spLocks noGrp="1"/>
          </p:cNvSpPr>
          <p:nvPr>
            <p:ph type="title" idx="4294967295"/>
          </p:nvPr>
        </p:nvSpPr>
        <p:spPr>
          <a:xfrm>
            <a:off x="762000" y="76200"/>
            <a:ext cx="8229600" cy="715963"/>
          </a:xfrm>
        </p:spPr>
        <p:txBody>
          <a:bodyPr/>
          <a:lstStyle/>
          <a:p>
            <a:pPr algn="r"/>
            <a:r>
              <a:rPr lang="en-US" sz="3600" dirty="0" smtClean="0">
                <a:solidFill>
                  <a:schemeClr val="bg1"/>
                </a:solidFill>
                <a:latin typeface="Arial" charset="0"/>
                <a:cs typeface="Arial" charset="0"/>
              </a:rPr>
              <a:t>UNDAF Action Plan</a:t>
            </a:r>
            <a:endParaRPr lang="en-US" dirty="0" smtClean="0">
              <a:solidFill>
                <a:schemeClr val="bg1"/>
              </a:solidFill>
              <a:latin typeface="Arial" charset="0"/>
              <a:cs typeface="Arial" charset="0"/>
            </a:endParaRPr>
          </a:p>
        </p:txBody>
      </p:sp>
      <p:sp>
        <p:nvSpPr>
          <p:cNvPr id="7" name="TextBox 6"/>
          <p:cNvSpPr txBox="1"/>
          <p:nvPr/>
        </p:nvSpPr>
        <p:spPr>
          <a:xfrm>
            <a:off x="457200" y="1143000"/>
            <a:ext cx="7010400" cy="800219"/>
          </a:xfrm>
          <a:prstGeom prst="rect">
            <a:avLst/>
          </a:prstGeom>
          <a:noFill/>
        </p:spPr>
        <p:txBody>
          <a:bodyPr wrap="square" rtlCol="0">
            <a:spAutoFit/>
          </a:bodyPr>
          <a:lstStyle/>
          <a:p>
            <a:r>
              <a:rPr lang="en-US" sz="2800" b="1" dirty="0" smtClean="0"/>
              <a:t>Contents of the UNDAF Action Plan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228600" y="1219200"/>
            <a:ext cx="8744434" cy="4953000"/>
          </a:xfrm>
          <a:prstGeom prst="rect">
            <a:avLst/>
          </a:prstGeom>
          <a:noFill/>
          <a:ln w="9525">
            <a:noFill/>
            <a:miter lim="800000"/>
            <a:headEnd/>
            <a:tailEnd/>
          </a:ln>
        </p:spPr>
      </p:pic>
      <p:sp>
        <p:nvSpPr>
          <p:cNvPr id="12" name="Title 1"/>
          <p:cNvSpPr txBox="1">
            <a:spLocks/>
          </p:cNvSpPr>
          <p:nvPr/>
        </p:nvSpPr>
        <p:spPr>
          <a:xfrm>
            <a:off x="0" y="0"/>
            <a:ext cx="9144000" cy="838200"/>
          </a:xfrm>
          <a:prstGeom prst="rect">
            <a:avLst/>
          </a:prstGeom>
          <a:solidFill>
            <a:srgbClr val="184BB2"/>
          </a:solidFill>
        </p:spPr>
        <p:txBody>
          <a:bodyPr anchor="ctr">
            <a:normAutofit/>
          </a:bodyPr>
          <a:lstStyle/>
          <a:p>
            <a:pPr algn="r"/>
            <a:endParaRPr lang="en-US" sz="3200" b="1" dirty="0">
              <a:solidFill>
                <a:schemeClr val="bg1"/>
              </a:solidFill>
            </a:endParaRPr>
          </a:p>
        </p:txBody>
      </p:sp>
      <p:sp>
        <p:nvSpPr>
          <p:cNvPr id="27652" name="Rectangle 4"/>
          <p:cNvSpPr>
            <a:spLocks noGrp="1"/>
          </p:cNvSpPr>
          <p:nvPr>
            <p:ph type="title" idx="4294967295"/>
          </p:nvPr>
        </p:nvSpPr>
        <p:spPr>
          <a:xfrm>
            <a:off x="762000" y="46038"/>
            <a:ext cx="8229600" cy="715962"/>
          </a:xfrm>
        </p:spPr>
        <p:txBody>
          <a:bodyPr/>
          <a:lstStyle/>
          <a:p>
            <a:pPr algn="r"/>
            <a:r>
              <a:rPr lang="en-US" sz="3600" dirty="0" smtClean="0">
                <a:solidFill>
                  <a:schemeClr val="bg1"/>
                </a:solidFill>
                <a:latin typeface="Arial" charset="0"/>
                <a:cs typeface="Arial" charset="0"/>
              </a:rPr>
              <a:t>UNDAF Action Plan Matrix</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524000"/>
            <a:ext cx="8229600" cy="715963"/>
          </a:xfrm>
        </p:spPr>
        <p:txBody>
          <a:bodyPr rtlCol="0">
            <a:normAutofit/>
          </a:bodyPr>
          <a:lstStyle/>
          <a:p>
            <a:pPr fontAlgn="auto">
              <a:spcAft>
                <a:spcPts val="0"/>
              </a:spcAft>
              <a:defRPr/>
            </a:pPr>
            <a:r>
              <a:rPr lang="en-US" dirty="0" smtClean="0">
                <a:solidFill>
                  <a:schemeClr val="bg1"/>
                </a:solidFill>
              </a:rPr>
              <a:t>Feedback Overview</a:t>
            </a:r>
            <a:endParaRPr lang="en-US" dirty="0" smtClean="0"/>
          </a:p>
        </p:txBody>
      </p:sp>
      <p:sp>
        <p:nvSpPr>
          <p:cNvPr id="3075" name="Text Box 7"/>
          <p:cNvSpPr txBox="1">
            <a:spLocks noChangeArrowheads="1"/>
          </p:cNvSpPr>
          <p:nvPr/>
        </p:nvSpPr>
        <p:spPr bwMode="auto">
          <a:xfrm>
            <a:off x="685800" y="228600"/>
            <a:ext cx="7696200" cy="701675"/>
          </a:xfrm>
          <a:prstGeom prst="rect">
            <a:avLst/>
          </a:prstGeom>
          <a:noFill/>
          <a:ln w="9525">
            <a:noFill/>
            <a:miter lim="800000"/>
            <a:headEnd/>
            <a:tailEnd/>
          </a:ln>
        </p:spPr>
        <p:txBody>
          <a:bodyPr>
            <a:spAutoFit/>
          </a:bodyPr>
          <a:lstStyle/>
          <a:p>
            <a:pPr algn="ctr">
              <a:spcBef>
                <a:spcPct val="50000"/>
              </a:spcBef>
            </a:pPr>
            <a:r>
              <a:rPr lang="en-US" sz="4000" b="1">
                <a:solidFill>
                  <a:schemeClr val="bg1"/>
                </a:solidFill>
                <a:latin typeface="Calibri" pitchFamily="34" charset="0"/>
              </a:rPr>
              <a:t>Feedback Overview</a:t>
            </a:r>
            <a:endParaRPr lang="en-US" b="1">
              <a:latin typeface="Calibri" pitchFamily="34" charset="0"/>
            </a:endParaRPr>
          </a:p>
        </p:txBody>
      </p:sp>
      <p:grpSp>
        <p:nvGrpSpPr>
          <p:cNvPr id="2" name="Group 37"/>
          <p:cNvGrpSpPr>
            <a:grpSpLocks/>
          </p:cNvGrpSpPr>
          <p:nvPr/>
        </p:nvGrpSpPr>
        <p:grpSpPr bwMode="auto">
          <a:xfrm>
            <a:off x="0" y="39688"/>
            <a:ext cx="9448800" cy="1631950"/>
            <a:chOff x="0" y="39218"/>
            <a:chExt cx="9448800" cy="1632955"/>
          </a:xfrm>
        </p:grpSpPr>
        <p:sp>
          <p:nvSpPr>
            <p:cNvPr id="6" name="Pentagon 5"/>
            <p:cNvSpPr/>
            <p:nvPr/>
          </p:nvSpPr>
          <p:spPr bwMode="auto">
            <a:xfrm>
              <a:off x="0" y="151999"/>
              <a:ext cx="9144000" cy="38123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63550" fontAlgn="auto">
                <a:spcBef>
                  <a:spcPts val="0"/>
                </a:spcBef>
                <a:spcAft>
                  <a:spcPts val="0"/>
                </a:spcAft>
                <a:defRPr/>
              </a:pPr>
              <a:r>
                <a:rPr lang="en-US" sz="2000" b="1" dirty="0"/>
                <a:t>Country Analysis </a:t>
              </a:r>
              <a:r>
                <a:rPr lang="en-US" sz="2800" b="1" dirty="0">
                  <a:solidFill>
                    <a:schemeClr val="tx1"/>
                  </a:solidFill>
                </a:rPr>
                <a:t>-&gt;</a:t>
              </a:r>
              <a:r>
                <a:rPr lang="en-US" sz="2000" b="1" dirty="0"/>
                <a:t> UNDAF 1a </a:t>
              </a:r>
              <a:r>
                <a:rPr lang="en-US" sz="2800" b="1" dirty="0">
                  <a:solidFill>
                    <a:schemeClr val="tx1"/>
                  </a:solidFill>
                </a:rPr>
                <a:t>-&gt;</a:t>
              </a:r>
              <a:r>
                <a:rPr lang="en-US" sz="2000" b="1" dirty="0"/>
                <a:t> CPDs </a:t>
              </a:r>
              <a:r>
                <a:rPr lang="en-US" sz="2800" b="1" dirty="0">
                  <a:solidFill>
                    <a:schemeClr val="tx1"/>
                  </a:solidFill>
                </a:rPr>
                <a:t>-&gt;</a:t>
              </a:r>
              <a:r>
                <a:rPr lang="en-US" sz="2000" b="1" dirty="0"/>
                <a:t> CPAPs/Ag. </a:t>
              </a:r>
              <a:r>
                <a:rPr lang="en-US" sz="2000" b="1" dirty="0" err="1"/>
                <a:t>Programmes</a:t>
              </a:r>
              <a:r>
                <a:rPr lang="en-US" sz="2000" b="1" dirty="0"/>
                <a:t> </a:t>
              </a:r>
              <a:r>
                <a:rPr lang="en-US" sz="2800" b="1" dirty="0">
                  <a:solidFill>
                    <a:schemeClr val="tx1"/>
                  </a:solidFill>
                </a:rPr>
                <a:t>-&gt;</a:t>
              </a:r>
              <a:r>
                <a:rPr lang="en-US" sz="2000" b="1" dirty="0"/>
                <a:t> AWPs</a:t>
              </a:r>
            </a:p>
          </p:txBody>
        </p:sp>
        <p:sp>
          <p:nvSpPr>
            <p:cNvPr id="3093" name="TextBox 13"/>
            <p:cNvSpPr txBox="1">
              <a:spLocks noChangeArrowheads="1"/>
            </p:cNvSpPr>
            <p:nvPr/>
          </p:nvSpPr>
          <p:spPr bwMode="auto">
            <a:xfrm>
              <a:off x="76200" y="609600"/>
              <a:ext cx="4648200" cy="877163"/>
            </a:xfrm>
            <a:prstGeom prst="rect">
              <a:avLst/>
            </a:prstGeom>
            <a:noFill/>
            <a:ln w="9525">
              <a:noFill/>
              <a:miter lim="800000"/>
              <a:headEnd/>
              <a:tailEnd/>
            </a:ln>
          </p:spPr>
          <p:txBody>
            <a:bodyPr>
              <a:spAutoFit/>
            </a:bodyPr>
            <a:lstStyle/>
            <a:p>
              <a:r>
                <a:rPr lang="en-US" sz="1700" b="1" dirty="0">
                  <a:latin typeface="Calibri" pitchFamily="34" charset="0"/>
                </a:rPr>
                <a:t>Implications:</a:t>
              </a:r>
            </a:p>
            <a:p>
              <a:pPr>
                <a:buFont typeface="Arial" pitchFamily="34" charset="0"/>
                <a:buChar char="•"/>
              </a:pPr>
              <a:r>
                <a:rPr lang="en-US" dirty="0">
                  <a:latin typeface="Calibri" pitchFamily="34" charset="0"/>
                </a:rPr>
                <a:t>  </a:t>
              </a:r>
              <a:r>
                <a:rPr lang="en-US" sz="1600" dirty="0">
                  <a:latin typeface="Calibri" pitchFamily="34" charset="0"/>
                </a:rPr>
                <a:t>picture of UN strategic intention, with no details</a:t>
              </a:r>
            </a:p>
            <a:p>
              <a:pPr>
                <a:buFont typeface="Arial" pitchFamily="34" charset="0"/>
                <a:buChar char="•"/>
              </a:pPr>
              <a:r>
                <a:rPr lang="en-US" sz="1600" dirty="0">
                  <a:latin typeface="Calibri" pitchFamily="34" charset="0"/>
                </a:rPr>
                <a:t>  fosters UN strategic dialogue</a:t>
              </a:r>
            </a:p>
          </p:txBody>
        </p:sp>
        <p:sp>
          <p:nvSpPr>
            <p:cNvPr id="3094" name="TextBox 21"/>
            <p:cNvSpPr txBox="1">
              <a:spLocks noChangeArrowheads="1"/>
            </p:cNvSpPr>
            <p:nvPr/>
          </p:nvSpPr>
          <p:spPr bwMode="auto">
            <a:xfrm>
              <a:off x="0" y="39218"/>
              <a:ext cx="390769" cy="646582"/>
            </a:xfrm>
            <a:prstGeom prst="rect">
              <a:avLst/>
            </a:prstGeom>
            <a:noFill/>
            <a:ln w="9525">
              <a:noFill/>
              <a:miter lim="800000"/>
              <a:headEnd/>
              <a:tailEnd/>
            </a:ln>
          </p:spPr>
          <p:txBody>
            <a:bodyPr>
              <a:spAutoFit/>
            </a:bodyPr>
            <a:lstStyle/>
            <a:p>
              <a:pPr algn="ctr"/>
              <a:r>
                <a:rPr lang="en-US" sz="3600" b="1">
                  <a:solidFill>
                    <a:srgbClr val="FF0000"/>
                  </a:solidFill>
                  <a:latin typeface="Calibri" pitchFamily="34" charset="0"/>
                </a:rPr>
                <a:t>A</a:t>
              </a:r>
            </a:p>
          </p:txBody>
        </p:sp>
        <p:sp>
          <p:nvSpPr>
            <p:cNvPr id="3095" name="TextBox 13"/>
            <p:cNvSpPr txBox="1">
              <a:spLocks noChangeArrowheads="1"/>
            </p:cNvSpPr>
            <p:nvPr/>
          </p:nvSpPr>
          <p:spPr bwMode="auto">
            <a:xfrm>
              <a:off x="4953000" y="533400"/>
              <a:ext cx="4495800" cy="1138773"/>
            </a:xfrm>
            <a:prstGeom prst="rect">
              <a:avLst/>
            </a:prstGeom>
            <a:noFill/>
            <a:ln w="9525">
              <a:noFill/>
              <a:miter lim="800000"/>
              <a:headEnd/>
              <a:tailEnd/>
            </a:ln>
          </p:spPr>
          <p:txBody>
            <a:bodyPr>
              <a:spAutoFit/>
            </a:bodyPr>
            <a:lstStyle/>
            <a:p>
              <a:r>
                <a:rPr lang="en-US" sz="1700" b="1">
                  <a:latin typeface="Calibri" pitchFamily="34" charset="0"/>
                </a:rPr>
                <a:t>But:</a:t>
              </a:r>
            </a:p>
            <a:p>
              <a:pPr>
                <a:buFont typeface="Arial" pitchFamily="34" charset="0"/>
                <a:buChar char="•"/>
              </a:pPr>
              <a:r>
                <a:rPr lang="en-US">
                  <a:latin typeface="Calibri" pitchFamily="34" charset="0"/>
                </a:rPr>
                <a:t> </a:t>
              </a:r>
              <a:r>
                <a:rPr lang="en-US" sz="1600">
                  <a:latin typeface="Calibri" pitchFamily="34" charset="0"/>
                </a:rPr>
                <a:t>possible disconnect with UNDAF</a:t>
              </a:r>
            </a:p>
            <a:p>
              <a:pPr>
                <a:buFont typeface="Arial" pitchFamily="34" charset="0"/>
                <a:buChar char="•"/>
              </a:pPr>
              <a:r>
                <a:rPr lang="en-US" sz="1600">
                  <a:latin typeface="Calibri" pitchFamily="34" charset="0"/>
                </a:rPr>
                <a:t> less agencies’ engagement &amp; ownership</a:t>
              </a:r>
            </a:p>
            <a:p>
              <a:pPr>
                <a:buFont typeface="Arial" pitchFamily="34" charset="0"/>
                <a:buChar char="•"/>
              </a:pPr>
              <a:r>
                <a:rPr lang="en-US" sz="1600">
                  <a:latin typeface="Calibri" pitchFamily="34" charset="0"/>
                </a:rPr>
                <a:t> governments’ transaction costs</a:t>
              </a:r>
            </a:p>
          </p:txBody>
        </p:sp>
      </p:grpSp>
      <p:grpSp>
        <p:nvGrpSpPr>
          <p:cNvPr id="3" name="Group 36"/>
          <p:cNvGrpSpPr>
            <a:grpSpLocks/>
          </p:cNvGrpSpPr>
          <p:nvPr/>
        </p:nvGrpSpPr>
        <p:grpSpPr bwMode="auto">
          <a:xfrm>
            <a:off x="0" y="1663700"/>
            <a:ext cx="9144000" cy="1917700"/>
            <a:chOff x="0" y="1524000"/>
            <a:chExt cx="9144000" cy="1918395"/>
          </a:xfrm>
        </p:grpSpPr>
        <p:sp>
          <p:nvSpPr>
            <p:cNvPr id="11" name="Pentagon 10"/>
            <p:cNvSpPr/>
            <p:nvPr/>
          </p:nvSpPr>
          <p:spPr bwMode="auto">
            <a:xfrm>
              <a:off x="0" y="1636754"/>
              <a:ext cx="9144000" cy="4208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63550" fontAlgn="auto">
                <a:spcBef>
                  <a:spcPts val="0"/>
                </a:spcBef>
                <a:spcAft>
                  <a:spcPts val="0"/>
                </a:spcAft>
                <a:defRPr/>
              </a:pPr>
              <a:r>
                <a:rPr lang="en-US" sz="2000" b="1" dirty="0"/>
                <a:t>Country Analysis </a:t>
              </a:r>
              <a:r>
                <a:rPr lang="en-US" sz="2800" b="1" dirty="0">
                  <a:solidFill>
                    <a:schemeClr val="tx1"/>
                  </a:solidFill>
                </a:rPr>
                <a:t>-&gt;</a:t>
              </a:r>
              <a:r>
                <a:rPr lang="en-US" sz="2000" b="1" dirty="0"/>
                <a:t> UNDAF 1a </a:t>
              </a:r>
              <a:r>
                <a:rPr lang="en-US" sz="2800" b="1" dirty="0">
                  <a:solidFill>
                    <a:schemeClr val="tx1"/>
                  </a:solidFill>
                </a:rPr>
                <a:t>-&gt;</a:t>
              </a:r>
              <a:r>
                <a:rPr lang="en-US" sz="2000" b="1" dirty="0"/>
                <a:t> CPDs </a:t>
              </a:r>
              <a:r>
                <a:rPr lang="en-US" sz="2800" b="1" dirty="0">
                  <a:solidFill>
                    <a:schemeClr val="tx1"/>
                  </a:solidFill>
                </a:rPr>
                <a:t>-&gt;</a:t>
              </a:r>
              <a:r>
                <a:rPr lang="en-US" sz="2000" b="1" dirty="0"/>
                <a:t> UNDAF Action Plan</a:t>
              </a:r>
              <a:r>
                <a:rPr lang="en-US" sz="2800" b="1" dirty="0">
                  <a:solidFill>
                    <a:schemeClr val="tx1"/>
                  </a:solidFill>
                </a:rPr>
                <a:t>-&gt;</a:t>
              </a:r>
              <a:r>
                <a:rPr lang="en-US" sz="2000" b="1" dirty="0"/>
                <a:t> AWPs</a:t>
              </a:r>
            </a:p>
          </p:txBody>
        </p:sp>
        <p:sp>
          <p:nvSpPr>
            <p:cNvPr id="3089" name="TextBox 22"/>
            <p:cNvSpPr txBox="1">
              <a:spLocks noChangeArrowheads="1"/>
            </p:cNvSpPr>
            <p:nvPr/>
          </p:nvSpPr>
          <p:spPr bwMode="auto">
            <a:xfrm>
              <a:off x="0" y="1524000"/>
              <a:ext cx="390769" cy="646486"/>
            </a:xfrm>
            <a:prstGeom prst="rect">
              <a:avLst/>
            </a:prstGeom>
            <a:noFill/>
            <a:ln w="9525">
              <a:noFill/>
              <a:miter lim="800000"/>
              <a:headEnd/>
              <a:tailEnd/>
            </a:ln>
          </p:spPr>
          <p:txBody>
            <a:bodyPr>
              <a:spAutoFit/>
            </a:bodyPr>
            <a:lstStyle/>
            <a:p>
              <a:pPr algn="ctr"/>
              <a:r>
                <a:rPr lang="en-US" sz="3600" b="1">
                  <a:solidFill>
                    <a:srgbClr val="FF0000"/>
                  </a:solidFill>
                  <a:latin typeface="Calibri" pitchFamily="34" charset="0"/>
                </a:rPr>
                <a:t>B</a:t>
              </a:r>
            </a:p>
          </p:txBody>
        </p:sp>
        <p:sp>
          <p:nvSpPr>
            <p:cNvPr id="3090" name="TextBox 13"/>
            <p:cNvSpPr txBox="1">
              <a:spLocks noChangeArrowheads="1"/>
            </p:cNvSpPr>
            <p:nvPr/>
          </p:nvSpPr>
          <p:spPr bwMode="auto">
            <a:xfrm>
              <a:off x="152400" y="2057400"/>
              <a:ext cx="5029200" cy="1384995"/>
            </a:xfrm>
            <a:prstGeom prst="rect">
              <a:avLst/>
            </a:prstGeom>
            <a:noFill/>
            <a:ln w="9525">
              <a:noFill/>
              <a:miter lim="800000"/>
              <a:headEnd/>
              <a:tailEnd/>
            </a:ln>
          </p:spPr>
          <p:txBody>
            <a:bodyPr>
              <a:spAutoFit/>
            </a:bodyPr>
            <a:lstStyle/>
            <a:p>
              <a:r>
                <a:rPr lang="en-US" b="1">
                  <a:latin typeface="Calibri" pitchFamily="34" charset="0"/>
                </a:rPr>
                <a:t>Implications:</a:t>
              </a:r>
            </a:p>
            <a:p>
              <a:pPr>
                <a:buFont typeface="Arial" pitchFamily="34" charset="0"/>
                <a:buChar char="•"/>
              </a:pPr>
              <a:r>
                <a:rPr lang="en-US">
                  <a:latin typeface="Calibri" pitchFamily="34" charset="0"/>
                </a:rPr>
                <a:t>  </a:t>
              </a:r>
              <a:r>
                <a:rPr lang="en-US" sz="1600">
                  <a:latin typeface="Calibri" pitchFamily="34" charset="0"/>
                </a:rPr>
                <a:t>replaces CPAPs/Ag programmes</a:t>
              </a:r>
            </a:p>
            <a:p>
              <a:pPr>
                <a:buFont typeface="Arial" pitchFamily="34" charset="0"/>
                <a:buChar char="•"/>
              </a:pPr>
              <a:r>
                <a:rPr lang="en-US" sz="1600">
                  <a:latin typeface="Calibri" pitchFamily="34" charset="0"/>
                </a:rPr>
                <a:t>  brings together programming, budgets and oper-s</a:t>
              </a:r>
            </a:p>
            <a:p>
              <a:pPr>
                <a:buFont typeface="Arial" pitchFamily="34" charset="0"/>
                <a:buChar char="•"/>
              </a:pPr>
              <a:r>
                <a:rPr lang="en-US" sz="1600">
                  <a:latin typeface="Calibri" pitchFamily="34" charset="0"/>
                </a:rPr>
                <a:t>  fosters mutual accountability</a:t>
              </a:r>
            </a:p>
            <a:p>
              <a:pPr>
                <a:buFont typeface="Arial" pitchFamily="34" charset="0"/>
                <a:buChar char="•"/>
              </a:pPr>
              <a:r>
                <a:rPr lang="en-US" sz="1600">
                  <a:latin typeface="Calibri" pitchFamily="34" charset="0"/>
                </a:rPr>
                <a:t>  reduces transaction costs for gov’ts</a:t>
              </a:r>
            </a:p>
          </p:txBody>
        </p:sp>
        <p:sp>
          <p:nvSpPr>
            <p:cNvPr id="3091" name="TextBox 13"/>
            <p:cNvSpPr txBox="1">
              <a:spLocks noChangeArrowheads="1"/>
            </p:cNvSpPr>
            <p:nvPr/>
          </p:nvSpPr>
          <p:spPr bwMode="auto">
            <a:xfrm>
              <a:off x="5029200" y="2044005"/>
              <a:ext cx="3962400" cy="1384995"/>
            </a:xfrm>
            <a:prstGeom prst="rect">
              <a:avLst/>
            </a:prstGeom>
            <a:noFill/>
            <a:ln w="9525">
              <a:noFill/>
              <a:miter lim="800000"/>
              <a:headEnd/>
              <a:tailEnd/>
            </a:ln>
          </p:spPr>
          <p:txBody>
            <a:bodyPr>
              <a:spAutoFit/>
            </a:bodyPr>
            <a:lstStyle/>
            <a:p>
              <a:r>
                <a:rPr lang="en-US" b="1">
                  <a:latin typeface="Calibri" pitchFamily="34" charset="0"/>
                </a:rPr>
                <a:t>But:</a:t>
              </a:r>
            </a:p>
            <a:p>
              <a:pPr>
                <a:buFont typeface="Arial" pitchFamily="34" charset="0"/>
                <a:buChar char="•"/>
              </a:pPr>
              <a:r>
                <a:rPr lang="en-US">
                  <a:latin typeface="Calibri" pitchFamily="34" charset="0"/>
                </a:rPr>
                <a:t>  </a:t>
              </a:r>
              <a:r>
                <a:rPr lang="en-US" sz="1600">
                  <a:latin typeface="Calibri" pitchFamily="34" charset="0"/>
                </a:rPr>
                <a:t>greater coordination efforts</a:t>
              </a:r>
            </a:p>
            <a:p>
              <a:pPr>
                <a:buFont typeface="Arial" pitchFamily="34" charset="0"/>
                <a:buChar char="•"/>
              </a:pPr>
              <a:r>
                <a:rPr lang="en-US" sz="1600">
                  <a:latin typeface="Calibri" pitchFamily="34" charset="0"/>
                </a:rPr>
                <a:t>  agencies’ buy-in is critical</a:t>
              </a:r>
            </a:p>
            <a:p>
              <a:pPr>
                <a:buFont typeface="Arial" pitchFamily="34" charset="0"/>
                <a:buChar char="•"/>
              </a:pPr>
              <a:r>
                <a:rPr lang="en-US" sz="1600">
                  <a:latin typeface="Calibri" pitchFamily="34" charset="0"/>
                </a:rPr>
                <a:t>  strengthened RCO capacity</a:t>
              </a:r>
            </a:p>
            <a:p>
              <a:pPr>
                <a:buFont typeface="Arial" pitchFamily="34" charset="0"/>
                <a:buChar char="•"/>
              </a:pPr>
              <a:r>
                <a:rPr lang="en-US" sz="1600">
                  <a:latin typeface="Calibri" pitchFamily="34" charset="0"/>
                </a:rPr>
                <a:t>  programming process sequence</a:t>
              </a:r>
            </a:p>
          </p:txBody>
        </p:sp>
      </p:grpSp>
      <p:grpSp>
        <p:nvGrpSpPr>
          <p:cNvPr id="4" name="Group 35"/>
          <p:cNvGrpSpPr>
            <a:grpSpLocks/>
          </p:cNvGrpSpPr>
          <p:nvPr/>
        </p:nvGrpSpPr>
        <p:grpSpPr bwMode="auto">
          <a:xfrm>
            <a:off x="0" y="3581400"/>
            <a:ext cx="9144000" cy="1709738"/>
            <a:chOff x="0" y="3315914"/>
            <a:chExt cx="9144000" cy="1709059"/>
          </a:xfrm>
        </p:grpSpPr>
        <p:sp>
          <p:nvSpPr>
            <p:cNvPr id="12" name="Pentagon 11"/>
            <p:cNvSpPr/>
            <p:nvPr/>
          </p:nvSpPr>
          <p:spPr bwMode="auto">
            <a:xfrm>
              <a:off x="0" y="3428582"/>
              <a:ext cx="9144000" cy="4205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63550" fontAlgn="auto">
                <a:spcBef>
                  <a:spcPts val="0"/>
                </a:spcBef>
                <a:spcAft>
                  <a:spcPts val="0"/>
                </a:spcAft>
                <a:defRPr/>
              </a:pPr>
              <a:r>
                <a:rPr lang="en-US" sz="2000" b="1" dirty="0"/>
                <a:t>Country Analysis </a:t>
              </a:r>
              <a:r>
                <a:rPr lang="en-US" sz="2800" b="1" dirty="0">
                  <a:solidFill>
                    <a:schemeClr val="tx1"/>
                  </a:solidFill>
                </a:rPr>
                <a:t>-&gt;</a:t>
              </a:r>
              <a:r>
                <a:rPr lang="en-US" sz="2000" b="1" dirty="0"/>
                <a:t> UNDAF 1b </a:t>
              </a:r>
              <a:r>
                <a:rPr lang="en-US" sz="2800" b="1" dirty="0">
                  <a:solidFill>
                    <a:schemeClr val="tx1"/>
                  </a:solidFill>
                </a:rPr>
                <a:t>-&gt;</a:t>
              </a:r>
              <a:r>
                <a:rPr lang="en-US" sz="2000" b="1" dirty="0"/>
                <a:t> CPDs </a:t>
              </a:r>
              <a:r>
                <a:rPr lang="en-US" sz="2800" b="1" dirty="0">
                  <a:solidFill>
                    <a:schemeClr val="tx1"/>
                  </a:solidFill>
                </a:rPr>
                <a:t>-&gt;</a:t>
              </a:r>
              <a:r>
                <a:rPr lang="en-US" sz="2000" b="1" dirty="0"/>
                <a:t> CPAPs/Ag. </a:t>
              </a:r>
              <a:r>
                <a:rPr lang="en-US" sz="2000" b="1" dirty="0" err="1"/>
                <a:t>Programmes</a:t>
              </a:r>
              <a:r>
                <a:rPr lang="en-US" sz="2000" b="1" dirty="0"/>
                <a:t> </a:t>
              </a:r>
              <a:r>
                <a:rPr lang="en-US" sz="2800" b="1" dirty="0">
                  <a:solidFill>
                    <a:schemeClr val="tx1"/>
                  </a:solidFill>
                </a:rPr>
                <a:t>-&gt;</a:t>
              </a:r>
              <a:r>
                <a:rPr lang="en-US" sz="2000" b="1" dirty="0"/>
                <a:t> AWPs</a:t>
              </a:r>
            </a:p>
          </p:txBody>
        </p:sp>
        <p:sp>
          <p:nvSpPr>
            <p:cNvPr id="3085" name="TextBox 23"/>
            <p:cNvSpPr txBox="1">
              <a:spLocks noChangeArrowheads="1"/>
            </p:cNvSpPr>
            <p:nvPr/>
          </p:nvSpPr>
          <p:spPr bwMode="auto">
            <a:xfrm>
              <a:off x="0" y="3315914"/>
              <a:ext cx="390769" cy="646486"/>
            </a:xfrm>
            <a:prstGeom prst="rect">
              <a:avLst/>
            </a:prstGeom>
            <a:noFill/>
            <a:ln w="9525">
              <a:noFill/>
              <a:miter lim="800000"/>
              <a:headEnd/>
              <a:tailEnd/>
            </a:ln>
          </p:spPr>
          <p:txBody>
            <a:bodyPr>
              <a:spAutoFit/>
            </a:bodyPr>
            <a:lstStyle/>
            <a:p>
              <a:pPr algn="ctr"/>
              <a:r>
                <a:rPr lang="en-US" sz="3600" b="1">
                  <a:solidFill>
                    <a:srgbClr val="FF0000"/>
                  </a:solidFill>
                  <a:latin typeface="Calibri" pitchFamily="34" charset="0"/>
                </a:rPr>
                <a:t>C</a:t>
              </a:r>
            </a:p>
          </p:txBody>
        </p:sp>
        <p:sp>
          <p:nvSpPr>
            <p:cNvPr id="3086" name="TextBox 13"/>
            <p:cNvSpPr txBox="1">
              <a:spLocks noChangeArrowheads="1"/>
            </p:cNvSpPr>
            <p:nvPr/>
          </p:nvSpPr>
          <p:spPr bwMode="auto">
            <a:xfrm>
              <a:off x="0" y="3886200"/>
              <a:ext cx="5029200" cy="1138773"/>
            </a:xfrm>
            <a:prstGeom prst="rect">
              <a:avLst/>
            </a:prstGeom>
            <a:noFill/>
            <a:ln w="9525">
              <a:noFill/>
              <a:miter lim="800000"/>
              <a:headEnd/>
              <a:tailEnd/>
            </a:ln>
          </p:spPr>
          <p:txBody>
            <a:bodyPr>
              <a:spAutoFit/>
            </a:bodyPr>
            <a:lstStyle/>
            <a:p>
              <a:r>
                <a:rPr lang="en-US" b="1">
                  <a:latin typeface="Calibri" pitchFamily="34" charset="0"/>
                </a:rPr>
                <a:t>Implications:</a:t>
              </a:r>
            </a:p>
            <a:p>
              <a:pPr>
                <a:buFont typeface="Arial" pitchFamily="34" charset="0"/>
                <a:buChar char="•"/>
              </a:pPr>
              <a:r>
                <a:rPr lang="en-US">
                  <a:latin typeface="Calibri" pitchFamily="34" charset="0"/>
                </a:rPr>
                <a:t>  </a:t>
              </a:r>
              <a:r>
                <a:rPr lang="en-US" sz="1600">
                  <a:latin typeface="Calibri" pitchFamily="34" charset="0"/>
                </a:rPr>
                <a:t>most familiar and “comfortable”</a:t>
              </a:r>
            </a:p>
            <a:p>
              <a:pPr>
                <a:buFont typeface="Arial" pitchFamily="34" charset="0"/>
                <a:buChar char="•"/>
              </a:pPr>
              <a:r>
                <a:rPr lang="en-US" sz="1600">
                  <a:latin typeface="Calibri" pitchFamily="34" charset="0"/>
                </a:rPr>
                <a:t>  clear linkage between  UNDAF &amp; ag. programmes</a:t>
              </a:r>
            </a:p>
            <a:p>
              <a:endParaRPr lang="en-US" sz="1600">
                <a:latin typeface="Calibri" pitchFamily="34" charset="0"/>
              </a:endParaRPr>
            </a:p>
          </p:txBody>
        </p:sp>
        <p:sp>
          <p:nvSpPr>
            <p:cNvPr id="3087" name="TextBox 13"/>
            <p:cNvSpPr txBox="1">
              <a:spLocks noChangeArrowheads="1"/>
            </p:cNvSpPr>
            <p:nvPr/>
          </p:nvSpPr>
          <p:spPr bwMode="auto">
            <a:xfrm>
              <a:off x="5029200" y="3831848"/>
              <a:ext cx="3886200" cy="892552"/>
            </a:xfrm>
            <a:prstGeom prst="rect">
              <a:avLst/>
            </a:prstGeom>
            <a:noFill/>
            <a:ln w="9525">
              <a:noFill/>
              <a:miter lim="800000"/>
              <a:headEnd/>
              <a:tailEnd/>
            </a:ln>
          </p:spPr>
          <p:txBody>
            <a:bodyPr>
              <a:spAutoFit/>
            </a:bodyPr>
            <a:lstStyle/>
            <a:p>
              <a:r>
                <a:rPr lang="en-US" b="1">
                  <a:latin typeface="Calibri" pitchFamily="34" charset="0"/>
                </a:rPr>
                <a:t>But:</a:t>
              </a:r>
            </a:p>
            <a:p>
              <a:pPr>
                <a:buFont typeface="Arial" pitchFamily="34" charset="0"/>
                <a:buChar char="•"/>
              </a:pPr>
              <a:r>
                <a:rPr lang="en-US">
                  <a:latin typeface="Calibri" pitchFamily="34" charset="0"/>
                </a:rPr>
                <a:t>  “</a:t>
              </a:r>
              <a:r>
                <a:rPr lang="en-US" sz="1600">
                  <a:latin typeface="Calibri" pitchFamily="34" charset="0"/>
                </a:rPr>
                <a:t>moderate” fragmentation</a:t>
              </a:r>
            </a:p>
            <a:p>
              <a:pPr>
                <a:buFont typeface="Arial" pitchFamily="34" charset="0"/>
                <a:buChar char="•"/>
              </a:pPr>
              <a:r>
                <a:rPr lang="en-US" sz="1600">
                  <a:latin typeface="Calibri" pitchFamily="34" charset="0"/>
                </a:rPr>
                <a:t>  transaction costs for gov’ts</a:t>
              </a:r>
            </a:p>
          </p:txBody>
        </p:sp>
      </p:grpSp>
      <p:grpSp>
        <p:nvGrpSpPr>
          <p:cNvPr id="5" name="Group 34"/>
          <p:cNvGrpSpPr>
            <a:grpSpLocks/>
          </p:cNvGrpSpPr>
          <p:nvPr/>
        </p:nvGrpSpPr>
        <p:grpSpPr bwMode="auto">
          <a:xfrm>
            <a:off x="0" y="5145088"/>
            <a:ext cx="9144000" cy="1865312"/>
            <a:chOff x="0" y="5144630"/>
            <a:chExt cx="9144000" cy="1865770"/>
          </a:xfrm>
        </p:grpSpPr>
        <p:sp>
          <p:nvSpPr>
            <p:cNvPr id="13" name="Pentagon 12"/>
            <p:cNvSpPr/>
            <p:nvPr/>
          </p:nvSpPr>
          <p:spPr bwMode="auto">
            <a:xfrm>
              <a:off x="0" y="5257370"/>
              <a:ext cx="9144000" cy="3810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63550" fontAlgn="auto">
                <a:spcBef>
                  <a:spcPts val="0"/>
                </a:spcBef>
                <a:spcAft>
                  <a:spcPts val="0"/>
                </a:spcAft>
                <a:defRPr/>
              </a:pPr>
              <a:r>
                <a:rPr lang="en-US" sz="2000" b="1" dirty="0"/>
                <a:t>Country Analysis </a:t>
              </a:r>
              <a:r>
                <a:rPr lang="en-US" sz="2800" b="1" dirty="0">
                  <a:solidFill>
                    <a:schemeClr val="tx1"/>
                  </a:solidFill>
                </a:rPr>
                <a:t>-&gt;</a:t>
              </a:r>
              <a:r>
                <a:rPr lang="en-US" sz="2000" b="1" dirty="0"/>
                <a:t> UNDAF </a:t>
              </a:r>
              <a:r>
                <a:rPr lang="en-US" sz="2000" b="1" dirty="0" smtClean="0"/>
                <a:t>1b </a:t>
              </a:r>
              <a:r>
                <a:rPr lang="en-US" sz="2800" b="1" dirty="0">
                  <a:solidFill>
                    <a:schemeClr val="tx1"/>
                  </a:solidFill>
                </a:rPr>
                <a:t>-&gt;</a:t>
              </a:r>
              <a:r>
                <a:rPr lang="en-US" sz="2000" b="1" dirty="0"/>
                <a:t> CPDs </a:t>
              </a:r>
              <a:r>
                <a:rPr lang="en-US" sz="2800" b="1" dirty="0">
                  <a:solidFill>
                    <a:schemeClr val="tx1"/>
                  </a:solidFill>
                </a:rPr>
                <a:t>-&gt;</a:t>
              </a:r>
              <a:r>
                <a:rPr lang="en-US" sz="2000" b="1" dirty="0"/>
                <a:t> UNDAF Action Plan</a:t>
              </a:r>
              <a:r>
                <a:rPr lang="en-US" sz="2800" b="1" dirty="0">
                  <a:solidFill>
                    <a:schemeClr val="tx1"/>
                  </a:solidFill>
                </a:rPr>
                <a:t>-&gt;</a:t>
              </a:r>
              <a:r>
                <a:rPr lang="en-US" sz="2000" b="1" dirty="0"/>
                <a:t> AWPs</a:t>
              </a:r>
            </a:p>
          </p:txBody>
        </p:sp>
        <p:sp>
          <p:nvSpPr>
            <p:cNvPr id="3081" name="TextBox 24"/>
            <p:cNvSpPr txBox="1">
              <a:spLocks noChangeArrowheads="1"/>
            </p:cNvSpPr>
            <p:nvPr/>
          </p:nvSpPr>
          <p:spPr bwMode="auto">
            <a:xfrm>
              <a:off x="0" y="5144630"/>
              <a:ext cx="390769" cy="646570"/>
            </a:xfrm>
            <a:prstGeom prst="rect">
              <a:avLst/>
            </a:prstGeom>
            <a:noFill/>
            <a:ln w="9525">
              <a:noFill/>
              <a:miter lim="800000"/>
              <a:headEnd/>
              <a:tailEnd/>
            </a:ln>
          </p:spPr>
          <p:txBody>
            <a:bodyPr>
              <a:spAutoFit/>
            </a:bodyPr>
            <a:lstStyle/>
            <a:p>
              <a:pPr algn="ctr"/>
              <a:r>
                <a:rPr lang="en-US" sz="3600" b="1">
                  <a:solidFill>
                    <a:srgbClr val="FF0000"/>
                  </a:solidFill>
                  <a:latin typeface="Calibri" pitchFamily="34" charset="0"/>
                </a:rPr>
                <a:t>D</a:t>
              </a:r>
            </a:p>
          </p:txBody>
        </p:sp>
        <p:sp>
          <p:nvSpPr>
            <p:cNvPr id="3082" name="TextBox 13"/>
            <p:cNvSpPr txBox="1">
              <a:spLocks noChangeArrowheads="1"/>
            </p:cNvSpPr>
            <p:nvPr/>
          </p:nvSpPr>
          <p:spPr bwMode="auto">
            <a:xfrm>
              <a:off x="0" y="5625405"/>
              <a:ext cx="5029200" cy="1384995"/>
            </a:xfrm>
            <a:prstGeom prst="rect">
              <a:avLst/>
            </a:prstGeom>
            <a:noFill/>
            <a:ln w="9525">
              <a:noFill/>
              <a:miter lim="800000"/>
              <a:headEnd/>
              <a:tailEnd/>
            </a:ln>
          </p:spPr>
          <p:txBody>
            <a:bodyPr>
              <a:spAutoFit/>
            </a:bodyPr>
            <a:lstStyle/>
            <a:p>
              <a:r>
                <a:rPr lang="en-US" b="1" dirty="0">
                  <a:latin typeface="Calibri" pitchFamily="34" charset="0"/>
                </a:rPr>
                <a:t>Implications:</a:t>
              </a:r>
            </a:p>
            <a:p>
              <a:pPr>
                <a:buFont typeface="Arial" pitchFamily="34" charset="0"/>
                <a:buChar char="•"/>
              </a:pPr>
              <a:r>
                <a:rPr lang="en-US" dirty="0">
                  <a:latin typeface="Calibri" pitchFamily="34" charset="0"/>
                </a:rPr>
                <a:t>  </a:t>
              </a:r>
              <a:r>
                <a:rPr lang="en-US" sz="1600" dirty="0">
                  <a:latin typeface="Calibri" pitchFamily="34" charset="0"/>
                </a:rPr>
                <a:t>ensures the details for “</a:t>
              </a:r>
              <a:r>
                <a:rPr lang="en-US" sz="1600" dirty="0" err="1">
                  <a:latin typeface="Calibri" pitchFamily="34" charset="0"/>
                </a:rPr>
                <a:t>operationalization</a:t>
              </a:r>
              <a:r>
                <a:rPr lang="en-US" sz="1600" dirty="0">
                  <a:latin typeface="Calibri" pitchFamily="34" charset="0"/>
                </a:rPr>
                <a:t>”</a:t>
              </a:r>
            </a:p>
            <a:p>
              <a:pPr>
                <a:buFont typeface="Arial" pitchFamily="34" charset="0"/>
                <a:buChar char="•"/>
              </a:pPr>
              <a:r>
                <a:rPr lang="en-US" sz="1600" dirty="0">
                  <a:latin typeface="Calibri" pitchFamily="34" charset="0"/>
                </a:rPr>
                <a:t>  </a:t>
              </a:r>
              <a:r>
                <a:rPr lang="en-US" sz="1600" dirty="0" err="1">
                  <a:latin typeface="Calibri" pitchFamily="34" charset="0"/>
                </a:rPr>
                <a:t>Gov’t</a:t>
              </a:r>
              <a:r>
                <a:rPr lang="en-US" sz="1600" dirty="0">
                  <a:latin typeface="Calibri" pitchFamily="34" charset="0"/>
                </a:rPr>
                <a:t> signs only two UN documents</a:t>
              </a:r>
            </a:p>
            <a:p>
              <a:pPr>
                <a:buFont typeface="Arial" pitchFamily="34" charset="0"/>
                <a:buChar char="•"/>
              </a:pPr>
              <a:r>
                <a:rPr lang="en-US" sz="1600" dirty="0">
                  <a:latin typeface="Calibri" pitchFamily="34" charset="0"/>
                </a:rPr>
                <a:t>  </a:t>
              </a:r>
              <a:r>
                <a:rPr lang="en-US" sz="1600" dirty="0" err="1">
                  <a:latin typeface="Calibri" pitchFamily="34" charset="0"/>
                </a:rPr>
                <a:t>Gov’t</a:t>
              </a:r>
              <a:r>
                <a:rPr lang="en-US" sz="1600" dirty="0">
                  <a:latin typeface="Calibri" pitchFamily="34" charset="0"/>
                </a:rPr>
                <a:t> and partners review only one UN report</a:t>
              </a:r>
            </a:p>
            <a:p>
              <a:endParaRPr lang="en-US" sz="1600" dirty="0">
                <a:latin typeface="Calibri" pitchFamily="34" charset="0"/>
              </a:endParaRPr>
            </a:p>
          </p:txBody>
        </p:sp>
        <p:sp>
          <p:nvSpPr>
            <p:cNvPr id="3083" name="TextBox 13"/>
            <p:cNvSpPr txBox="1">
              <a:spLocks noChangeArrowheads="1"/>
            </p:cNvSpPr>
            <p:nvPr/>
          </p:nvSpPr>
          <p:spPr bwMode="auto">
            <a:xfrm>
              <a:off x="5029200" y="5715000"/>
              <a:ext cx="3886200" cy="615704"/>
            </a:xfrm>
            <a:prstGeom prst="rect">
              <a:avLst/>
            </a:prstGeom>
            <a:noFill/>
            <a:ln w="9525">
              <a:noFill/>
              <a:miter lim="800000"/>
              <a:headEnd/>
              <a:tailEnd/>
            </a:ln>
          </p:spPr>
          <p:txBody>
            <a:bodyPr>
              <a:spAutoFit/>
            </a:bodyPr>
            <a:lstStyle/>
            <a:p>
              <a:r>
                <a:rPr lang="en-US" b="1" dirty="0">
                  <a:latin typeface="Calibri" pitchFamily="34" charset="0"/>
                </a:rPr>
                <a:t>But</a:t>
              </a:r>
              <a:r>
                <a:rPr lang="en-US" b="1" dirty="0" smtClean="0">
                  <a:latin typeface="Calibri" pitchFamily="34" charset="0"/>
                </a:rPr>
                <a:t>:</a:t>
              </a:r>
              <a:endParaRPr lang="en-US" sz="1600" dirty="0">
                <a:latin typeface="Calibri" pitchFamily="34" charset="0"/>
              </a:endParaRPr>
            </a:p>
            <a:p>
              <a:pPr>
                <a:buFont typeface="Arial" pitchFamily="34" charset="0"/>
                <a:buChar char="•"/>
              </a:pPr>
              <a:r>
                <a:rPr lang="en-US" sz="1600" dirty="0">
                  <a:latin typeface="Calibri" pitchFamily="34" charset="0"/>
                </a:rPr>
                <a:t>  most labor intensive</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uppe 36"/>
          <p:cNvGrpSpPr>
            <a:grpSpLocks/>
          </p:cNvGrpSpPr>
          <p:nvPr/>
        </p:nvGrpSpPr>
        <p:grpSpPr bwMode="auto">
          <a:xfrm>
            <a:off x="358775" y="2286000"/>
            <a:ext cx="5127625" cy="3886200"/>
            <a:chOff x="601980" y="1924843"/>
            <a:chExt cx="6141720" cy="4567397"/>
          </a:xfrm>
        </p:grpSpPr>
        <p:grpSp>
          <p:nvGrpSpPr>
            <p:cNvPr id="5" name="Ellipse 21"/>
            <p:cNvGrpSpPr>
              <a:grpSpLocks/>
            </p:cNvGrpSpPr>
            <p:nvPr/>
          </p:nvGrpSpPr>
          <p:grpSpPr bwMode="auto">
            <a:xfrm>
              <a:off x="4429457" y="2754291"/>
              <a:ext cx="2324437" cy="347833"/>
              <a:chOff x="3944112" y="2889504"/>
              <a:chExt cx="2084832" cy="316992"/>
            </a:xfrm>
          </p:grpSpPr>
          <p:pic>
            <p:nvPicPr>
              <p:cNvPr id="109572" name="Ellipse 21"/>
              <p:cNvPicPr>
                <a:picLocks noChangeArrowheads="1"/>
              </p:cNvPicPr>
              <p:nvPr/>
            </p:nvPicPr>
            <p:blipFill>
              <a:blip r:embed="rId3" cstate="print"/>
              <a:srcRect/>
              <a:stretch>
                <a:fillRect/>
              </a:stretch>
            </p:blipFill>
            <p:spPr bwMode="auto">
              <a:xfrm>
                <a:off x="3944112" y="2889504"/>
                <a:ext cx="2084832" cy="316992"/>
              </a:xfrm>
              <a:prstGeom prst="rect">
                <a:avLst/>
              </a:prstGeom>
              <a:noFill/>
            </p:spPr>
          </p:pic>
          <p:sp>
            <p:nvSpPr>
              <p:cNvPr id="109573" name="Text Box 5"/>
              <p:cNvSpPr txBox="1">
                <a:spLocks noChangeArrowheads="1"/>
              </p:cNvSpPr>
              <p:nvPr/>
            </p:nvSpPr>
            <p:spPr bwMode="auto">
              <a:xfrm rot="5400000">
                <a:off x="4877991" y="2315434"/>
                <a:ext cx="215037" cy="1462708"/>
              </a:xfrm>
              <a:prstGeom prst="rect">
                <a:avLst/>
              </a:prstGeom>
              <a:noFill/>
              <a:ln w="9525">
                <a:noFill/>
                <a:miter lim="800000"/>
                <a:headEnd/>
                <a:tailEnd/>
              </a:ln>
            </p:spPr>
            <p:txBody>
              <a:bodyPr rot="10800000" vert="eaVert" anchor="ctr"/>
              <a:lstStyle/>
              <a:p>
                <a:pPr algn="ctr"/>
                <a:endParaRPr lang="en-US" dirty="0">
                  <a:solidFill>
                    <a:srgbClr val="FFFFFF"/>
                  </a:solidFill>
                  <a:latin typeface="Calibri" pitchFamily="34" charset="0"/>
                </a:endParaRPr>
              </a:p>
            </p:txBody>
          </p:sp>
        </p:grpSp>
        <p:sp>
          <p:nvSpPr>
            <p:cNvPr id="6" name="Terning 22"/>
            <p:cNvSpPr/>
            <p:nvPr/>
          </p:nvSpPr>
          <p:spPr>
            <a:xfrm>
              <a:off x="5083493" y="1924843"/>
              <a:ext cx="1142047" cy="1142047"/>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cxnSp>
          <p:nvCxnSpPr>
            <p:cNvPr id="7" name="Lige forbindelse 23"/>
            <p:cNvCxnSpPr/>
            <p:nvPr/>
          </p:nvCxnSpPr>
          <p:spPr bwMode="auto">
            <a:xfrm flipV="1">
              <a:off x="4439490" y="2670810"/>
              <a:ext cx="1039290" cy="723410"/>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nvGrpSpPr>
            <p:cNvPr id="8" name="Ellipse 24"/>
            <p:cNvGrpSpPr>
              <a:grpSpLocks/>
            </p:cNvGrpSpPr>
            <p:nvPr/>
          </p:nvGrpSpPr>
          <p:grpSpPr bwMode="auto">
            <a:xfrm>
              <a:off x="2825460" y="3924882"/>
              <a:ext cx="3207996" cy="488304"/>
              <a:chOff x="2505456" y="3956304"/>
              <a:chExt cx="2877312" cy="445008"/>
            </a:xfrm>
          </p:grpSpPr>
          <p:pic>
            <p:nvPicPr>
              <p:cNvPr id="109579" name="Ellipse 24"/>
              <p:cNvPicPr>
                <a:picLocks noChangeArrowheads="1"/>
              </p:cNvPicPr>
              <p:nvPr/>
            </p:nvPicPr>
            <p:blipFill>
              <a:blip r:embed="rId4" cstate="print"/>
              <a:srcRect/>
              <a:stretch>
                <a:fillRect/>
              </a:stretch>
            </p:blipFill>
            <p:spPr bwMode="auto">
              <a:xfrm>
                <a:off x="2505456" y="3956304"/>
                <a:ext cx="2877312" cy="445008"/>
              </a:xfrm>
              <a:prstGeom prst="rect">
                <a:avLst/>
              </a:prstGeom>
              <a:noFill/>
            </p:spPr>
          </p:pic>
          <p:sp>
            <p:nvSpPr>
              <p:cNvPr id="109580" name="Text Box 12"/>
              <p:cNvSpPr txBox="1">
                <a:spLocks noChangeArrowheads="1"/>
              </p:cNvSpPr>
              <p:nvPr/>
            </p:nvSpPr>
            <p:spPr bwMode="auto">
              <a:xfrm rot="5400000">
                <a:off x="3794154" y="3166068"/>
                <a:ext cx="303015" cy="2024720"/>
              </a:xfrm>
              <a:prstGeom prst="rect">
                <a:avLst/>
              </a:prstGeom>
              <a:noFill/>
              <a:ln w="9525">
                <a:noFill/>
                <a:miter lim="800000"/>
                <a:headEnd/>
                <a:tailEnd/>
              </a:ln>
            </p:spPr>
            <p:txBody>
              <a:bodyPr rot="10800000" vert="eaVert"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9" name="Terning 25"/>
            <p:cNvSpPr/>
            <p:nvPr/>
          </p:nvSpPr>
          <p:spPr>
            <a:xfrm>
              <a:off x="3330893" y="2725260"/>
              <a:ext cx="1589087" cy="1589087"/>
            </a:xfrm>
            <a:prstGeom prst="cube">
              <a:avLst>
                <a:gd name="adj" fmla="val 18174"/>
              </a:avLst>
            </a:prstGeom>
            <a:gradFill flip="none" rotWithShape="1">
              <a:gsLst>
                <a:gs pos="19000">
                  <a:sysClr val="window" lastClr="FFFFFF">
                    <a:lumMod val="65000"/>
                    <a:shade val="30000"/>
                    <a:satMod val="115000"/>
                  </a:sysClr>
                </a:gs>
                <a:gs pos="93000">
                  <a:sysClr val="window" lastClr="FFFFFF">
                    <a:lumMod val="65000"/>
                    <a:shade val="67500"/>
                    <a:satMod val="115000"/>
                    <a:alpha val="99000"/>
                  </a:sysClr>
                </a:gs>
                <a:gs pos="100000">
                  <a:sysClr val="window" lastClr="FFFFFF">
                    <a:lumMod val="65000"/>
                    <a:shade val="100000"/>
                    <a:satMod val="115000"/>
                  </a:sysClr>
                </a:gs>
              </a:gsLst>
              <a:lin ang="5400000" scaled="1"/>
              <a:tileRect/>
            </a:gradFill>
            <a:ln w="25400" cap="flat" cmpd="sng" algn="ctr">
              <a:noFill/>
              <a:prstDash val="solid"/>
            </a:ln>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grpSp>
          <p:nvGrpSpPr>
            <p:cNvPr id="10" name="Ellipse 26"/>
            <p:cNvGrpSpPr>
              <a:grpSpLocks/>
            </p:cNvGrpSpPr>
            <p:nvPr/>
          </p:nvGrpSpPr>
          <p:grpSpPr bwMode="auto">
            <a:xfrm>
              <a:off x="868039" y="5530265"/>
              <a:ext cx="4234282" cy="969919"/>
              <a:chOff x="749808" y="5419344"/>
              <a:chExt cx="3797808" cy="883920"/>
            </a:xfrm>
          </p:grpSpPr>
          <p:pic>
            <p:nvPicPr>
              <p:cNvPr id="109585" name="Ellipse 26"/>
              <p:cNvPicPr>
                <a:picLocks noChangeArrowheads="1"/>
              </p:cNvPicPr>
              <p:nvPr/>
            </p:nvPicPr>
            <p:blipFill>
              <a:blip r:embed="rId5" cstate="print"/>
              <a:srcRect/>
              <a:stretch>
                <a:fillRect/>
              </a:stretch>
            </p:blipFill>
            <p:spPr bwMode="auto">
              <a:xfrm>
                <a:off x="749808" y="5419344"/>
                <a:ext cx="3797808" cy="883920"/>
              </a:xfrm>
              <a:prstGeom prst="rect">
                <a:avLst/>
              </a:prstGeom>
              <a:noFill/>
            </p:spPr>
          </p:pic>
          <p:sp>
            <p:nvSpPr>
              <p:cNvPr id="109586" name="Text Box 18"/>
              <p:cNvSpPr txBox="1">
                <a:spLocks noChangeArrowheads="1"/>
              </p:cNvSpPr>
              <p:nvPr/>
            </p:nvSpPr>
            <p:spPr bwMode="auto">
              <a:xfrm rot="5400000">
                <a:off x="2341962" y="4521278"/>
                <a:ext cx="616576" cy="2677523"/>
              </a:xfrm>
              <a:prstGeom prst="rect">
                <a:avLst/>
              </a:prstGeom>
              <a:noFill/>
              <a:ln w="9525">
                <a:noFill/>
                <a:miter lim="800000"/>
                <a:headEnd/>
                <a:tailEnd/>
              </a:ln>
            </p:spPr>
            <p:txBody>
              <a:bodyPr rot="10800000" vert="eaVert" anchor="ctr"/>
              <a:lstStyle/>
              <a:p>
                <a:pPr algn="ctr"/>
                <a:endParaRPr lang="en-US" dirty="0">
                  <a:solidFill>
                    <a:srgbClr val="FFFFFF"/>
                  </a:solidFill>
                  <a:latin typeface="Calibri" pitchFamily="34" charset="0"/>
                </a:endParaRPr>
              </a:p>
            </p:txBody>
          </p:sp>
        </p:grpSp>
        <p:cxnSp>
          <p:nvCxnSpPr>
            <p:cNvPr id="11" name="Lige forbindelse 27"/>
            <p:cNvCxnSpPr/>
            <p:nvPr/>
          </p:nvCxnSpPr>
          <p:spPr bwMode="auto">
            <a:xfrm flipV="1">
              <a:off x="2477797" y="3661410"/>
              <a:ext cx="1446503" cy="1010081"/>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2" name="Terning 28"/>
            <p:cNvSpPr/>
            <p:nvPr/>
          </p:nvSpPr>
          <p:spPr>
            <a:xfrm>
              <a:off x="601980" y="3661166"/>
              <a:ext cx="2657760" cy="2657759"/>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sp>
          <p:nvSpPr>
            <p:cNvPr id="13" name="Rektangel 29"/>
            <p:cNvSpPr/>
            <p:nvPr/>
          </p:nvSpPr>
          <p:spPr>
            <a:xfrm>
              <a:off x="5314950" y="2495550"/>
              <a:ext cx="371475" cy="628650"/>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sp>
          <p:nvSpPr>
            <p:cNvPr id="14" name="Rektangel 30"/>
            <p:cNvSpPr/>
            <p:nvPr/>
          </p:nvSpPr>
          <p:spPr>
            <a:xfrm>
              <a:off x="3752850" y="3514724"/>
              <a:ext cx="323851" cy="904875"/>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grpSp>
      <p:sp>
        <p:nvSpPr>
          <p:cNvPr id="109597" name="Text Box 52"/>
          <p:cNvSpPr txBox="1">
            <a:spLocks noChangeArrowheads="1"/>
          </p:cNvSpPr>
          <p:nvPr/>
        </p:nvSpPr>
        <p:spPr bwMode="gray">
          <a:xfrm>
            <a:off x="6448425" y="3917950"/>
            <a:ext cx="2562225" cy="304800"/>
          </a:xfrm>
          <a:prstGeom prst="rect">
            <a:avLst/>
          </a:prstGeom>
          <a:noFill/>
          <a:ln w="9525">
            <a:noFill/>
            <a:miter lim="800000"/>
            <a:headEnd/>
            <a:tailEnd/>
          </a:ln>
        </p:spPr>
        <p:txBody>
          <a:bodyPr>
            <a:spAutoFit/>
          </a:bodyPr>
          <a:lstStyle/>
          <a:p>
            <a:pPr algn="r" defTabSz="801688">
              <a:spcBef>
                <a:spcPct val="20000"/>
              </a:spcBef>
            </a:pPr>
            <a:endParaRPr lang="en-US" sz="1400" noProof="1">
              <a:solidFill>
                <a:srgbClr val="080808"/>
              </a:solidFill>
              <a:latin typeface="Calibri" pitchFamily="34" charset="0"/>
            </a:endParaRPr>
          </a:p>
        </p:txBody>
      </p:sp>
      <p:sp>
        <p:nvSpPr>
          <p:cNvPr id="109598" name="Text Box 52"/>
          <p:cNvSpPr txBox="1">
            <a:spLocks noChangeArrowheads="1"/>
          </p:cNvSpPr>
          <p:nvPr/>
        </p:nvSpPr>
        <p:spPr bwMode="gray">
          <a:xfrm>
            <a:off x="2819400" y="5241925"/>
            <a:ext cx="4724400" cy="1006475"/>
          </a:xfrm>
          <a:prstGeom prst="rect">
            <a:avLst/>
          </a:prstGeom>
          <a:noFill/>
          <a:ln w="9525">
            <a:noFill/>
            <a:miter lim="800000"/>
            <a:headEnd/>
            <a:tailEnd/>
          </a:ln>
        </p:spPr>
        <p:txBody>
          <a:bodyPr>
            <a:spAutoFit/>
          </a:bodyPr>
          <a:lstStyle/>
          <a:p>
            <a:pPr defTabSz="801688">
              <a:spcBef>
                <a:spcPct val="20000"/>
              </a:spcBef>
            </a:pPr>
            <a:r>
              <a:rPr lang="en-US" sz="2900" noProof="1">
                <a:solidFill>
                  <a:srgbClr val="080808"/>
                </a:solidFill>
              </a:rPr>
              <a:t>UNDAF Guidelines </a:t>
            </a:r>
            <a:br>
              <a:rPr lang="en-US" sz="2900" noProof="1">
                <a:solidFill>
                  <a:srgbClr val="080808"/>
                </a:solidFill>
              </a:rPr>
            </a:br>
            <a:r>
              <a:rPr lang="en-US" sz="2900" noProof="1">
                <a:solidFill>
                  <a:srgbClr val="080808"/>
                </a:solidFill>
              </a:rPr>
              <a:t>&amp; Technical Guidance</a:t>
            </a:r>
          </a:p>
        </p:txBody>
      </p:sp>
      <p:sp>
        <p:nvSpPr>
          <p:cNvPr id="109599" name="Text Box 52"/>
          <p:cNvSpPr txBox="1">
            <a:spLocks noChangeArrowheads="1"/>
          </p:cNvSpPr>
          <p:nvPr/>
        </p:nvSpPr>
        <p:spPr bwMode="gray">
          <a:xfrm>
            <a:off x="4191000" y="3641725"/>
            <a:ext cx="3733800" cy="1006475"/>
          </a:xfrm>
          <a:prstGeom prst="rect">
            <a:avLst/>
          </a:prstGeom>
          <a:noFill/>
          <a:ln w="9525">
            <a:noFill/>
            <a:miter lim="800000"/>
            <a:headEnd/>
            <a:tailEnd/>
          </a:ln>
        </p:spPr>
        <p:txBody>
          <a:bodyPr>
            <a:spAutoFit/>
          </a:bodyPr>
          <a:lstStyle/>
          <a:p>
            <a:pPr defTabSz="801688">
              <a:spcBef>
                <a:spcPct val="20000"/>
              </a:spcBef>
            </a:pPr>
            <a:r>
              <a:rPr lang="en-US" sz="2900" noProof="1">
                <a:solidFill>
                  <a:srgbClr val="080808"/>
                </a:solidFill>
              </a:rPr>
              <a:t>UNDAF Action Plan Guidance</a:t>
            </a:r>
          </a:p>
        </p:txBody>
      </p:sp>
      <p:sp>
        <p:nvSpPr>
          <p:cNvPr id="109600" name="Text Box 52"/>
          <p:cNvSpPr txBox="1">
            <a:spLocks noChangeArrowheads="1"/>
          </p:cNvSpPr>
          <p:nvPr/>
        </p:nvSpPr>
        <p:spPr bwMode="gray">
          <a:xfrm>
            <a:off x="5257800" y="2270125"/>
            <a:ext cx="3581400" cy="1077218"/>
          </a:xfrm>
          <a:prstGeom prst="rect">
            <a:avLst/>
          </a:prstGeom>
          <a:noFill/>
          <a:ln w="9525">
            <a:noFill/>
            <a:miter lim="800000"/>
            <a:headEnd/>
            <a:tailEnd/>
          </a:ln>
        </p:spPr>
        <p:txBody>
          <a:bodyPr wrap="square">
            <a:spAutoFit/>
          </a:bodyPr>
          <a:lstStyle/>
          <a:p>
            <a:pPr defTabSz="801688">
              <a:spcBef>
                <a:spcPct val="20000"/>
              </a:spcBef>
            </a:pPr>
            <a:r>
              <a:rPr lang="en-US" sz="3200" b="1" noProof="1">
                <a:solidFill>
                  <a:srgbClr val="080808"/>
                </a:solidFill>
              </a:rPr>
              <a:t>UNDAF Progress </a:t>
            </a:r>
            <a:br>
              <a:rPr lang="en-US" sz="3200" b="1" noProof="1">
                <a:solidFill>
                  <a:srgbClr val="080808"/>
                </a:solidFill>
              </a:rPr>
            </a:br>
            <a:r>
              <a:rPr lang="en-US" sz="3200" b="1" noProof="1">
                <a:solidFill>
                  <a:srgbClr val="080808"/>
                </a:solidFill>
              </a:rPr>
              <a:t>Reporting</a:t>
            </a:r>
            <a:endParaRPr lang="en-US" sz="3200" noProof="1">
              <a:solidFill>
                <a:srgbClr val="080808"/>
              </a:solidFill>
            </a:endParaRPr>
          </a:p>
        </p:txBody>
      </p:sp>
      <p:sp>
        <p:nvSpPr>
          <p:cNvPr id="4" name="Title 1"/>
          <p:cNvSpPr txBox="1">
            <a:spLocks/>
          </p:cNvSpPr>
          <p:nvPr/>
        </p:nvSpPr>
        <p:spPr>
          <a:xfrm>
            <a:off x="0" y="0"/>
            <a:ext cx="9144000" cy="1295400"/>
          </a:xfrm>
          <a:prstGeom prst="rect">
            <a:avLst/>
          </a:prstGeom>
          <a:solidFill>
            <a:srgbClr val="184BB2"/>
          </a:solidFill>
        </p:spPr>
        <p:txBody>
          <a:bodyPr anchor="ctr">
            <a:normAutofit/>
          </a:bodyPr>
          <a:lstStyle/>
          <a:p>
            <a:pPr algn="ctr"/>
            <a:endParaRPr lang="en-US" sz="3700" b="1" dirty="0">
              <a:solidFill>
                <a:schemeClr val="bg1"/>
              </a:solidFill>
            </a:endParaRPr>
          </a:p>
        </p:txBody>
      </p:sp>
      <p:sp>
        <p:nvSpPr>
          <p:cNvPr id="109602" name="Title 1"/>
          <p:cNvSpPr>
            <a:spLocks/>
          </p:cNvSpPr>
          <p:nvPr/>
        </p:nvSpPr>
        <p:spPr bwMode="auto">
          <a:xfrm>
            <a:off x="457200" y="76200"/>
            <a:ext cx="8229600" cy="1143000"/>
          </a:xfrm>
          <a:prstGeom prst="rect">
            <a:avLst/>
          </a:prstGeom>
          <a:noFill/>
          <a:ln w="9525">
            <a:noFill/>
            <a:miter lim="800000"/>
            <a:headEnd/>
            <a:tailEnd/>
          </a:ln>
        </p:spPr>
        <p:txBody>
          <a:bodyPr anchor="ctr"/>
          <a:lstStyle/>
          <a:p>
            <a:pPr algn="ctr"/>
            <a:endParaRPr lang="en-US" sz="3200" b="1" dirty="0">
              <a:solidFill>
                <a:srgbClr val="184BB2"/>
              </a:solidFill>
            </a:endParaRPr>
          </a:p>
        </p:txBody>
      </p:sp>
      <p:sp>
        <p:nvSpPr>
          <p:cNvPr id="109603" name="Rectangle 35"/>
          <p:cNvSpPr>
            <a:spLocks noGrp="1"/>
          </p:cNvSpPr>
          <p:nvPr>
            <p:ph type="title" idx="4294967295"/>
          </p:nvPr>
        </p:nvSpPr>
        <p:spPr>
          <a:xfrm>
            <a:off x="609600" y="76200"/>
            <a:ext cx="8229600" cy="1143000"/>
          </a:xfrm>
        </p:spPr>
        <p:txBody>
          <a:bodyPr/>
          <a:lstStyle/>
          <a:p>
            <a:r>
              <a:rPr lang="en-US" sz="3500" dirty="0" smtClean="0">
                <a:solidFill>
                  <a:schemeClr val="bg1"/>
                </a:solidFill>
                <a:latin typeface="Arial" charset="0"/>
                <a:cs typeface="Arial" charset="0"/>
              </a:rPr>
              <a:t>What’s New in the </a:t>
            </a:r>
            <a:br>
              <a:rPr lang="en-US" sz="3500" dirty="0" smtClean="0">
                <a:solidFill>
                  <a:schemeClr val="bg1"/>
                </a:solidFill>
                <a:latin typeface="Arial" charset="0"/>
                <a:cs typeface="Arial" charset="0"/>
              </a:rPr>
            </a:br>
            <a:r>
              <a:rPr lang="en-US" sz="3500" dirty="0" smtClean="0">
                <a:solidFill>
                  <a:schemeClr val="bg1"/>
                </a:solidFill>
                <a:latin typeface="Arial" charset="0"/>
                <a:cs typeface="Arial" charset="0"/>
              </a:rPr>
              <a:t>UNDAF Guidance Package?</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838200"/>
          </a:xfrm>
          <a:solidFill>
            <a:srgbClr val="184BB2"/>
          </a:solidFill>
        </p:spPr>
        <p:txBody>
          <a:bodyPr/>
          <a:lstStyle/>
          <a:p>
            <a:pPr algn="r" eaLnBrk="1" hangingPunct="1"/>
            <a:r>
              <a:rPr lang="en-US" dirty="0" smtClean="0">
                <a:solidFill>
                  <a:schemeClr val="bg1"/>
                </a:solidFill>
                <a:latin typeface="Arial" charset="0"/>
                <a:cs typeface="Arial" charset="0"/>
              </a:rPr>
              <a:t>UNDAF Progress Reporting </a:t>
            </a:r>
          </a:p>
        </p:txBody>
      </p:sp>
      <p:sp>
        <p:nvSpPr>
          <p:cNvPr id="8195" name="Content Placeholder 2"/>
          <p:cNvSpPr>
            <a:spLocks noGrp="1"/>
          </p:cNvSpPr>
          <p:nvPr>
            <p:ph idx="1"/>
          </p:nvPr>
        </p:nvSpPr>
        <p:spPr>
          <a:xfrm>
            <a:off x="-76200" y="990600"/>
            <a:ext cx="5486400" cy="609600"/>
          </a:xfrm>
        </p:spPr>
        <p:txBody>
          <a:bodyPr>
            <a:normAutofit/>
          </a:bodyPr>
          <a:lstStyle/>
          <a:p>
            <a:pPr eaLnBrk="1" hangingPunct="1">
              <a:lnSpc>
                <a:spcPct val="90000"/>
              </a:lnSpc>
              <a:buFont typeface="Arial" charset="0"/>
              <a:buNone/>
            </a:pPr>
            <a:r>
              <a:rPr lang="en-US" b="1" dirty="0" smtClean="0">
                <a:latin typeface="Arial" charset="0"/>
                <a:cs typeface="Arial" charset="0"/>
              </a:rPr>
              <a:t>    Main Features</a:t>
            </a:r>
            <a:r>
              <a:rPr lang="en-US" dirty="0" smtClean="0">
                <a:latin typeface="Arial" charset="0"/>
                <a:cs typeface="Arial" charset="0"/>
              </a:rPr>
              <a:t>: </a:t>
            </a:r>
            <a:endParaRPr lang="en-US" sz="2400" b="1" dirty="0" smtClean="0">
              <a:latin typeface="Arial" charset="0"/>
              <a:cs typeface="Arial" charset="0"/>
            </a:endParaRPr>
          </a:p>
        </p:txBody>
      </p:sp>
      <p:pic>
        <p:nvPicPr>
          <p:cNvPr id="29701" name="Picture 5" descr="mainimage_originalbox"/>
          <p:cNvPicPr>
            <a:picLocks noChangeAspect="1" noChangeArrowheads="1"/>
          </p:cNvPicPr>
          <p:nvPr/>
        </p:nvPicPr>
        <p:blipFill>
          <a:blip r:embed="rId3" cstate="print"/>
          <a:srcRect/>
          <a:stretch>
            <a:fillRect/>
          </a:stretch>
        </p:blipFill>
        <p:spPr bwMode="auto">
          <a:xfrm>
            <a:off x="304800" y="1676399"/>
            <a:ext cx="8534400" cy="5007789"/>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57200" y="1752600"/>
            <a:ext cx="4876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fontAlgn="auto">
              <a:lnSpc>
                <a:spcPct val="110000"/>
              </a:lnSpc>
              <a:spcBef>
                <a:spcPts val="1200"/>
              </a:spcBef>
              <a:spcAft>
                <a:spcPts val="600"/>
              </a:spcAft>
              <a:buFont typeface="Wingdings" pitchFamily="2" charset="2"/>
              <a:buChar char="Ø"/>
              <a:defRPr/>
            </a:pPr>
            <a:r>
              <a:rPr lang="en-US" sz="2500" b="1" dirty="0" smtClean="0">
                <a:solidFill>
                  <a:schemeClr val="bg1"/>
                </a:solidFill>
              </a:rPr>
              <a:t> </a:t>
            </a:r>
            <a:r>
              <a:rPr lang="en-US" sz="2000" b="1" dirty="0" smtClean="0">
                <a:solidFill>
                  <a:schemeClr val="bg1"/>
                </a:solidFill>
              </a:rPr>
              <a:t>Responds </a:t>
            </a:r>
            <a:r>
              <a:rPr lang="en-US" sz="2000" b="1" dirty="0">
                <a:solidFill>
                  <a:schemeClr val="bg1"/>
                </a:solidFill>
              </a:rPr>
              <a:t>to GA and ECOSOC </a:t>
            </a:r>
            <a:r>
              <a:rPr lang="en-US" sz="2000" b="1" dirty="0" smtClean="0">
                <a:solidFill>
                  <a:schemeClr val="bg1"/>
                </a:solidFill>
              </a:rPr>
              <a:t>resolutions for RC/NCTs </a:t>
            </a:r>
            <a:r>
              <a:rPr lang="en-US" sz="2000" b="1" dirty="0">
                <a:solidFill>
                  <a:schemeClr val="bg1"/>
                </a:solidFill>
              </a:rPr>
              <a:t>to report progress on </a:t>
            </a:r>
            <a:r>
              <a:rPr lang="en-US" sz="2000" b="1" dirty="0" smtClean="0">
                <a:solidFill>
                  <a:schemeClr val="bg1"/>
                </a:solidFill>
              </a:rPr>
              <a:t>UNDAF</a:t>
            </a:r>
          </a:p>
          <a:p>
            <a:pPr fontAlgn="auto">
              <a:lnSpc>
                <a:spcPct val="110000"/>
              </a:lnSpc>
              <a:spcBef>
                <a:spcPts val="1200"/>
              </a:spcBef>
              <a:spcAft>
                <a:spcPts val="600"/>
              </a:spcAft>
              <a:buFont typeface="Wingdings" pitchFamily="2" charset="2"/>
              <a:buChar char="Ø"/>
              <a:defRPr/>
            </a:pPr>
            <a:r>
              <a:rPr lang="en-US" sz="2000" b="1" dirty="0" smtClean="0">
                <a:solidFill>
                  <a:schemeClr val="bg1"/>
                </a:solidFill>
              </a:rPr>
              <a:t> Provides </a:t>
            </a:r>
            <a:r>
              <a:rPr lang="en-US" sz="2000" b="1" dirty="0">
                <a:solidFill>
                  <a:schemeClr val="bg1"/>
                </a:solidFill>
              </a:rPr>
              <a:t>Standard Operational Format (reporting template) for developing UNDAF progress </a:t>
            </a:r>
            <a:r>
              <a:rPr lang="en-US" sz="2000" b="1" dirty="0" smtClean="0">
                <a:solidFill>
                  <a:schemeClr val="bg1"/>
                </a:solidFill>
              </a:rPr>
              <a:t>report at </a:t>
            </a:r>
            <a:r>
              <a:rPr lang="en-US" sz="2000" b="1" dirty="0">
                <a:solidFill>
                  <a:schemeClr val="bg1"/>
                </a:solidFill>
              </a:rPr>
              <a:t>the outcome </a:t>
            </a:r>
            <a:r>
              <a:rPr lang="en-US" sz="2000" b="1" dirty="0" smtClean="0">
                <a:solidFill>
                  <a:schemeClr val="bg1"/>
                </a:solidFill>
              </a:rPr>
              <a:t>level</a:t>
            </a:r>
          </a:p>
          <a:p>
            <a:pPr fontAlgn="auto">
              <a:lnSpc>
                <a:spcPct val="110000"/>
              </a:lnSpc>
              <a:spcBef>
                <a:spcPts val="1200"/>
              </a:spcBef>
              <a:spcAft>
                <a:spcPts val="600"/>
              </a:spcAft>
              <a:buFont typeface="Wingdings" pitchFamily="2" charset="2"/>
              <a:buChar char="Ø"/>
              <a:defRPr/>
            </a:pPr>
            <a:r>
              <a:rPr lang="en-US" sz="2000" b="1" dirty="0" smtClean="0">
                <a:solidFill>
                  <a:schemeClr val="bg1"/>
                </a:solidFill>
              </a:rPr>
              <a:t> Stipulates </a:t>
            </a:r>
            <a:r>
              <a:rPr lang="en-US" sz="2000" b="1" dirty="0">
                <a:solidFill>
                  <a:schemeClr val="bg1"/>
                </a:solidFill>
              </a:rPr>
              <a:t>that UNCTs must issue at least one UNDAF progress report per UNDAF </a:t>
            </a:r>
            <a:r>
              <a:rPr lang="en-US" sz="2000" b="1" dirty="0" smtClean="0">
                <a:solidFill>
                  <a:schemeClr val="bg1"/>
                </a:solidFill>
              </a:rPr>
              <a:t>cycle</a:t>
            </a:r>
            <a:endParaRPr lang="en-US" sz="2000" b="1" dirty="0">
              <a:solidFill>
                <a:schemeClr val="bg1"/>
              </a:solidFill>
            </a:endParaRPr>
          </a:p>
          <a:p>
            <a:pPr fontAlgn="auto">
              <a:lnSpc>
                <a:spcPct val="110000"/>
              </a:lnSpc>
              <a:spcBef>
                <a:spcPts val="1200"/>
              </a:spcBef>
              <a:spcAft>
                <a:spcPts val="600"/>
              </a:spcAft>
              <a:buFont typeface="Wingdings" pitchFamily="2" charset="2"/>
              <a:buChar char="Ø"/>
              <a:defRPr/>
            </a:pPr>
            <a:r>
              <a:rPr lang="en-US" sz="2000" b="1" dirty="0" smtClean="0">
                <a:solidFill>
                  <a:schemeClr val="bg1"/>
                </a:solidFill>
              </a:rPr>
              <a:t>Guides </a:t>
            </a:r>
            <a:r>
              <a:rPr lang="en-US" sz="2000" b="1" dirty="0">
                <a:solidFill>
                  <a:schemeClr val="bg1"/>
                </a:solidFill>
              </a:rPr>
              <a:t>UNCTs on how to conduct the mandatory UNDAF annual </a:t>
            </a:r>
            <a:r>
              <a:rPr lang="en-US" sz="2000" b="1" dirty="0" smtClean="0">
                <a:solidFill>
                  <a:schemeClr val="bg1"/>
                </a:solidFill>
              </a:rPr>
              <a:t>review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mainimage_originalbox"/>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04800" y="1600200"/>
            <a:ext cx="9144000" cy="5027613"/>
          </a:xfrm>
          <a:prstGeom prst="rect">
            <a:avLst/>
          </a:prstGeom>
          <a:ln>
            <a:noFill/>
          </a:ln>
          <a:effectLst>
            <a:softEdge rad="112500"/>
          </a:effectLst>
        </p:spPr>
      </p:pic>
      <p:sp>
        <p:nvSpPr>
          <p:cNvPr id="30722" name="Title 1"/>
          <p:cNvSpPr>
            <a:spLocks noGrp="1"/>
          </p:cNvSpPr>
          <p:nvPr>
            <p:ph type="title"/>
          </p:nvPr>
        </p:nvSpPr>
        <p:spPr>
          <a:xfrm>
            <a:off x="0" y="0"/>
            <a:ext cx="9144000" cy="838200"/>
          </a:xfrm>
          <a:solidFill>
            <a:srgbClr val="184BB2"/>
          </a:solidFill>
        </p:spPr>
        <p:txBody>
          <a:bodyPr/>
          <a:lstStyle/>
          <a:p>
            <a:pPr algn="r" eaLnBrk="1" hangingPunct="1"/>
            <a:r>
              <a:rPr lang="en-US" dirty="0" smtClean="0">
                <a:solidFill>
                  <a:schemeClr val="bg1"/>
                </a:solidFill>
                <a:latin typeface="Arial" charset="0"/>
                <a:cs typeface="Arial" charset="0"/>
              </a:rPr>
              <a:t>UNDAF Progress Reporting </a:t>
            </a:r>
          </a:p>
        </p:txBody>
      </p:sp>
      <p:sp>
        <p:nvSpPr>
          <p:cNvPr id="8195" name="Content Placeholder 2"/>
          <p:cNvSpPr>
            <a:spLocks noGrp="1"/>
          </p:cNvSpPr>
          <p:nvPr>
            <p:ph idx="1"/>
          </p:nvPr>
        </p:nvSpPr>
        <p:spPr>
          <a:xfrm>
            <a:off x="457200" y="1143000"/>
            <a:ext cx="7086600" cy="5105400"/>
          </a:xfrm>
        </p:spPr>
        <p:txBody>
          <a:bodyPr>
            <a:normAutofit fontScale="92500" lnSpcReduction="10000"/>
          </a:bodyPr>
          <a:lstStyle/>
          <a:p>
            <a:pPr marL="342900" lvl="1" indent="-342900" eaLnBrk="1" hangingPunct="1">
              <a:lnSpc>
                <a:spcPct val="80000"/>
              </a:lnSpc>
              <a:buFont typeface="Arial" charset="0"/>
              <a:buNone/>
            </a:pPr>
            <a:r>
              <a:rPr lang="en-GB" b="1" dirty="0" smtClean="0">
                <a:latin typeface="Arial" charset="0"/>
                <a:cs typeface="Arial" charset="0"/>
              </a:rPr>
              <a:t>Implications:</a:t>
            </a:r>
          </a:p>
          <a:p>
            <a:pPr marL="342900" lvl="1" indent="-342900" eaLnBrk="1" hangingPunct="1">
              <a:lnSpc>
                <a:spcPct val="80000"/>
              </a:lnSpc>
              <a:buFont typeface="Arial" charset="0"/>
              <a:buNone/>
            </a:pPr>
            <a:endParaRPr lang="en-GB" b="1" dirty="0" smtClean="0">
              <a:latin typeface="Arial" charset="0"/>
              <a:cs typeface="Arial" charset="0"/>
            </a:endParaRPr>
          </a:p>
          <a:p>
            <a:pPr lvl="1" eaLnBrk="1" fontAlgn="auto" hangingPunct="1">
              <a:spcBef>
                <a:spcPts val="1200"/>
              </a:spcBef>
              <a:spcAft>
                <a:spcPts val="1800"/>
              </a:spcAft>
              <a:buFont typeface="Arial" pitchFamily="34" charset="0"/>
              <a:buChar char="•"/>
              <a:defRPr/>
            </a:pPr>
            <a:r>
              <a:rPr lang="en-GB" sz="3000" dirty="0" smtClean="0"/>
              <a:t>Standard Operational Format is a tool to enhance mutual accountability</a:t>
            </a:r>
          </a:p>
          <a:p>
            <a:pPr lvl="1" eaLnBrk="1" fontAlgn="auto" hangingPunct="1">
              <a:spcBef>
                <a:spcPts val="1200"/>
              </a:spcBef>
              <a:spcAft>
                <a:spcPts val="1800"/>
              </a:spcAft>
              <a:buFont typeface="Arial" pitchFamily="34" charset="0"/>
              <a:buChar char="•"/>
              <a:defRPr/>
            </a:pPr>
            <a:r>
              <a:rPr lang="en-GB" sz="3000" dirty="0" smtClean="0"/>
              <a:t>Maximizes use of existing data and reporting systems</a:t>
            </a:r>
          </a:p>
          <a:p>
            <a:pPr lvl="1" eaLnBrk="1" fontAlgn="auto" hangingPunct="1">
              <a:spcBef>
                <a:spcPts val="1200"/>
              </a:spcBef>
              <a:spcAft>
                <a:spcPts val="1800"/>
              </a:spcAft>
              <a:buFont typeface="Arial" pitchFamily="34" charset="0"/>
              <a:buChar char="•"/>
              <a:defRPr/>
            </a:pPr>
            <a:r>
              <a:rPr lang="en-GB" sz="3000" dirty="0" smtClean="0"/>
              <a:t>Provides format for reporting and describes how to conduct an annual review</a:t>
            </a:r>
          </a:p>
          <a:p>
            <a:pPr lvl="1" eaLnBrk="1" fontAlgn="auto" hangingPunct="1">
              <a:spcBef>
                <a:spcPts val="1200"/>
              </a:spcBef>
              <a:spcAft>
                <a:spcPts val="1800"/>
              </a:spcAft>
              <a:buFont typeface="Arial" pitchFamily="34" charset="0"/>
              <a:buChar char="•"/>
              <a:defRPr/>
            </a:pPr>
            <a:r>
              <a:rPr lang="en-GB" sz="3000" dirty="0" smtClean="0"/>
              <a:t>Opportunity for advocacy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point-n-click.co.uk/images/man_support.jpg"/>
          <p:cNvPicPr>
            <a:picLocks noChangeAspect="1" noChangeArrowheads="1"/>
          </p:cNvPicPr>
          <p:nvPr/>
        </p:nvPicPr>
        <p:blipFill>
          <a:blip r:embed="rId3">
            <a:duotone>
              <a:schemeClr val="accent1">
                <a:shade val="45000"/>
                <a:satMod val="135000"/>
              </a:schemeClr>
              <a:prstClr val="white"/>
            </a:duotone>
          </a:blip>
          <a:srcRect t="4761" b="4845"/>
          <a:stretch>
            <a:fillRect/>
          </a:stretch>
        </p:blipFill>
        <p:spPr bwMode="auto">
          <a:xfrm>
            <a:off x="1447800" y="990600"/>
            <a:ext cx="6705600" cy="5791200"/>
          </a:xfrm>
          <a:prstGeom prst="rect">
            <a:avLst/>
          </a:prstGeom>
          <a:noFill/>
        </p:spPr>
      </p:pic>
      <p:sp>
        <p:nvSpPr>
          <p:cNvPr id="31747" name="Content Placeholder 2"/>
          <p:cNvSpPr>
            <a:spLocks noGrp="1"/>
          </p:cNvSpPr>
          <p:nvPr>
            <p:ph idx="1"/>
          </p:nvPr>
        </p:nvSpPr>
        <p:spPr>
          <a:xfrm>
            <a:off x="609600" y="1295400"/>
            <a:ext cx="8229600" cy="4724400"/>
          </a:xfrm>
        </p:spPr>
        <p:txBody>
          <a:bodyPr/>
          <a:lstStyle/>
          <a:p>
            <a:pPr algn="ctr">
              <a:buNone/>
            </a:pPr>
            <a:endParaRPr lang="en-US" sz="2800" b="1" dirty="0" smtClean="0">
              <a:latin typeface="Arial" charset="0"/>
              <a:cs typeface="Arial" charset="0"/>
            </a:endParaRPr>
          </a:p>
          <a:p>
            <a:pPr algn="ctr">
              <a:buNone/>
            </a:pPr>
            <a:endParaRPr lang="en-US" sz="2800" b="1" dirty="0" smtClean="0">
              <a:latin typeface="Arial" charset="0"/>
              <a:cs typeface="Arial" charset="0"/>
            </a:endParaRPr>
          </a:p>
          <a:p>
            <a:pPr algn="ctr">
              <a:buNone/>
            </a:pPr>
            <a:endParaRPr lang="en-US" sz="2800" b="1" dirty="0" smtClean="0">
              <a:latin typeface="Arial" charset="0"/>
              <a:cs typeface="Arial" charset="0"/>
            </a:endParaRPr>
          </a:p>
          <a:p>
            <a:pPr algn="ctr">
              <a:buNone/>
            </a:pPr>
            <a:endParaRPr lang="en-US" sz="2800" b="1" dirty="0" smtClean="0">
              <a:latin typeface="Arial" charset="0"/>
              <a:cs typeface="Arial" charset="0"/>
            </a:endParaRPr>
          </a:p>
          <a:p>
            <a:pPr algn="ctr">
              <a:buNone/>
            </a:pPr>
            <a:r>
              <a:rPr lang="en-US" sz="2800" b="1" dirty="0" smtClean="0">
                <a:latin typeface="Arial" charset="0"/>
                <a:cs typeface="Arial" charset="0"/>
              </a:rPr>
              <a:t>What does it all add up to?</a:t>
            </a:r>
          </a:p>
        </p:txBody>
      </p:sp>
      <p:sp>
        <p:nvSpPr>
          <p:cNvPr id="5" name="Title 1"/>
          <p:cNvSpPr txBox="1">
            <a:spLocks/>
          </p:cNvSpPr>
          <p:nvPr/>
        </p:nvSpPr>
        <p:spPr>
          <a:xfrm>
            <a:off x="0" y="0"/>
            <a:ext cx="9144000" cy="990600"/>
          </a:xfrm>
          <a:prstGeom prst="rect">
            <a:avLst/>
          </a:prstGeom>
          <a:solidFill>
            <a:srgbClr val="184BB2"/>
          </a:solidFill>
        </p:spPr>
        <p:txBody>
          <a:bodyPr anchor="ctr">
            <a:normAutofit/>
          </a:bodyPr>
          <a:lstStyle/>
          <a:p>
            <a:pPr algn="r" fontAlgn="auto">
              <a:spcAft>
                <a:spcPts val="0"/>
              </a:spcAft>
              <a:defRPr/>
            </a:pPr>
            <a:endParaRPr lang="en-US" sz="3200" b="1" dirty="0">
              <a:solidFill>
                <a:schemeClr val="bg1"/>
              </a:solidFill>
              <a:latin typeface="Arial" pitchFamily="34" charset="0"/>
              <a:ea typeface="+mj-ea"/>
              <a:cs typeface="Arial" pitchFamily="34" charset="0"/>
            </a:endParaRPr>
          </a:p>
        </p:txBody>
      </p:sp>
      <p:sp>
        <p:nvSpPr>
          <p:cNvPr id="31746" name="Title 1"/>
          <p:cNvSpPr>
            <a:spLocks noGrp="1"/>
          </p:cNvSpPr>
          <p:nvPr>
            <p:ph type="title"/>
          </p:nvPr>
        </p:nvSpPr>
        <p:spPr>
          <a:xfrm>
            <a:off x="457200" y="122238"/>
            <a:ext cx="8229600" cy="792162"/>
          </a:xfrm>
        </p:spPr>
        <p:txBody>
          <a:bodyPr/>
          <a:lstStyle/>
          <a:p>
            <a:r>
              <a:rPr lang="en-US" dirty="0" smtClean="0">
                <a:solidFill>
                  <a:schemeClr val="bg1"/>
                </a:solidFill>
                <a:latin typeface="Arial" charset="0"/>
                <a:cs typeface="Arial" charset="0"/>
              </a:rPr>
              <a:t>Summary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0" y="0"/>
          <a:ext cx="9144000" cy="6724650"/>
        </p:xfrm>
        <a:graphic>
          <a:graphicData uri="http://schemas.openxmlformats.org/presentationml/2006/ole">
            <p:oleObj spid="_x0000_s1025" name="Visio" r:id="rId4" imgW="11064600" imgH="7935763" progId="Visio.Drawing.11">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point-n-click.co.uk/images/man_support.jpg"/>
          <p:cNvPicPr>
            <a:picLocks noChangeAspect="1" noChangeArrowheads="1"/>
          </p:cNvPicPr>
          <p:nvPr/>
        </p:nvPicPr>
        <p:blipFill>
          <a:blip r:embed="rId3">
            <a:duotone>
              <a:schemeClr val="accent1">
                <a:shade val="45000"/>
                <a:satMod val="135000"/>
              </a:schemeClr>
              <a:prstClr val="white"/>
            </a:duotone>
          </a:blip>
          <a:srcRect t="4761" b="4845"/>
          <a:stretch>
            <a:fillRect/>
          </a:stretch>
        </p:blipFill>
        <p:spPr bwMode="auto">
          <a:xfrm>
            <a:off x="1447800" y="990600"/>
            <a:ext cx="6705600" cy="5791200"/>
          </a:xfrm>
          <a:prstGeom prst="rect">
            <a:avLst/>
          </a:prstGeom>
          <a:noFill/>
        </p:spPr>
      </p:pic>
      <p:sp>
        <p:nvSpPr>
          <p:cNvPr id="31747" name="Content Placeholder 2"/>
          <p:cNvSpPr>
            <a:spLocks noGrp="1"/>
          </p:cNvSpPr>
          <p:nvPr>
            <p:ph idx="1"/>
          </p:nvPr>
        </p:nvSpPr>
        <p:spPr>
          <a:xfrm>
            <a:off x="609600" y="1295400"/>
            <a:ext cx="8229600" cy="4724400"/>
          </a:xfrm>
        </p:spPr>
        <p:txBody>
          <a:bodyPr/>
          <a:lstStyle/>
          <a:p>
            <a:r>
              <a:rPr lang="en-US" sz="2800" b="1" dirty="0" smtClean="0">
                <a:latin typeface="Arial" charset="0"/>
                <a:cs typeface="Arial" charset="0"/>
              </a:rPr>
              <a:t>Regional UNDG Team: </a:t>
            </a:r>
            <a:r>
              <a:rPr lang="en-US" sz="2800" dirty="0" smtClean="0">
                <a:latin typeface="Arial" charset="0"/>
                <a:cs typeface="Arial" charset="0"/>
              </a:rPr>
              <a:t>Guidance on regional context</a:t>
            </a:r>
          </a:p>
          <a:p>
            <a:r>
              <a:rPr lang="en-US" sz="2800" b="1" dirty="0" smtClean="0">
                <a:latin typeface="Arial" charset="0"/>
                <a:cs typeface="Arial" charset="0"/>
              </a:rPr>
              <a:t>Regional Peer Support Group (PSG): </a:t>
            </a:r>
            <a:r>
              <a:rPr lang="en-US" sz="2800" dirty="0" smtClean="0">
                <a:latin typeface="Arial" charset="0"/>
                <a:cs typeface="Arial" charset="0"/>
              </a:rPr>
              <a:t>Provide technical support and oversight of quality</a:t>
            </a:r>
          </a:p>
          <a:p>
            <a:r>
              <a:rPr lang="en-US" sz="2800" b="1" dirty="0" smtClean="0">
                <a:latin typeface="Arial" charset="0"/>
                <a:cs typeface="Arial" charset="0"/>
              </a:rPr>
              <a:t>UNSSC (Staff College): </a:t>
            </a:r>
            <a:r>
              <a:rPr lang="en-US" sz="2800" dirty="0" smtClean="0">
                <a:latin typeface="Arial" charset="0"/>
                <a:cs typeface="Arial" charset="0"/>
              </a:rPr>
              <a:t>Training methodology, train trainers and resource persons, prepare and support teams for UNDAF workshops</a:t>
            </a:r>
          </a:p>
          <a:p>
            <a:r>
              <a:rPr lang="en-US" sz="2800" b="1" dirty="0" smtClean="0">
                <a:latin typeface="Arial" charset="0"/>
                <a:cs typeface="Arial" charset="0"/>
              </a:rPr>
              <a:t>UNDOCO</a:t>
            </a:r>
            <a:r>
              <a:rPr lang="en-US" sz="2800" dirty="0" smtClean="0">
                <a:latin typeface="Arial" charset="0"/>
                <a:cs typeface="Arial" charset="0"/>
              </a:rPr>
              <a:t>: Policy guidance, overall strategy for support, respond to country requests for support, consolidate lessons, financial support </a:t>
            </a:r>
          </a:p>
          <a:p>
            <a:endParaRPr lang="en-US" sz="2800" dirty="0" smtClean="0">
              <a:latin typeface="Arial" charset="0"/>
              <a:cs typeface="Arial" charset="0"/>
            </a:endParaRPr>
          </a:p>
        </p:txBody>
      </p:sp>
      <p:sp>
        <p:nvSpPr>
          <p:cNvPr id="5" name="Title 1"/>
          <p:cNvSpPr txBox="1">
            <a:spLocks/>
          </p:cNvSpPr>
          <p:nvPr/>
        </p:nvSpPr>
        <p:spPr>
          <a:xfrm>
            <a:off x="0" y="0"/>
            <a:ext cx="9144000" cy="990600"/>
          </a:xfrm>
          <a:prstGeom prst="rect">
            <a:avLst/>
          </a:prstGeom>
          <a:solidFill>
            <a:srgbClr val="184BB2"/>
          </a:solidFill>
        </p:spPr>
        <p:txBody>
          <a:bodyPr anchor="ctr">
            <a:normAutofit/>
          </a:bodyPr>
          <a:lstStyle/>
          <a:p>
            <a:pPr algn="r" fontAlgn="auto">
              <a:spcAft>
                <a:spcPts val="0"/>
              </a:spcAft>
              <a:defRPr/>
            </a:pPr>
            <a:endParaRPr lang="en-US" sz="3200" b="1" dirty="0">
              <a:solidFill>
                <a:schemeClr val="bg1"/>
              </a:solidFill>
              <a:latin typeface="Arial" pitchFamily="34" charset="0"/>
              <a:ea typeface="+mj-ea"/>
              <a:cs typeface="Arial" pitchFamily="34" charset="0"/>
            </a:endParaRPr>
          </a:p>
        </p:txBody>
      </p:sp>
      <p:sp>
        <p:nvSpPr>
          <p:cNvPr id="31746" name="Title 1"/>
          <p:cNvSpPr>
            <a:spLocks noGrp="1"/>
          </p:cNvSpPr>
          <p:nvPr>
            <p:ph type="title"/>
          </p:nvPr>
        </p:nvSpPr>
        <p:spPr>
          <a:xfrm>
            <a:off x="457200" y="122238"/>
            <a:ext cx="8229600" cy="792162"/>
          </a:xfrm>
        </p:spPr>
        <p:txBody>
          <a:bodyPr/>
          <a:lstStyle/>
          <a:p>
            <a:r>
              <a:rPr lang="en-US" dirty="0" smtClean="0">
                <a:solidFill>
                  <a:schemeClr val="bg1"/>
                </a:solidFill>
                <a:latin typeface="Arial" charset="0"/>
                <a:cs typeface="Arial" charset="0"/>
              </a:rPr>
              <a:t>Support to UN country teams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a:solidFill>
            <a:srgbClr val="184BB2"/>
          </a:solidFill>
        </p:spPr>
        <p:txBody>
          <a:bodyPr anchor="ctr">
            <a:normAutofit/>
          </a:bodyPr>
          <a:lstStyle/>
          <a:p>
            <a:pPr algn="r" fontAlgn="auto">
              <a:spcAft>
                <a:spcPts val="0"/>
              </a:spcAft>
              <a:defRPr/>
            </a:pPr>
            <a:r>
              <a:rPr lang="en-US" sz="3200" b="1" dirty="0">
                <a:solidFill>
                  <a:schemeClr val="bg1"/>
                </a:solidFill>
                <a:latin typeface="Arial" pitchFamily="34" charset="0"/>
                <a:ea typeface="+mj-ea"/>
                <a:cs typeface="Arial" pitchFamily="34" charset="0"/>
              </a:rPr>
              <a:t>UNDAF Guidelines</a:t>
            </a:r>
          </a:p>
        </p:txBody>
      </p:sp>
      <p:sp>
        <p:nvSpPr>
          <p:cNvPr id="31747" name="Content Placeholder 13"/>
          <p:cNvSpPr>
            <a:spLocks noGrp="1"/>
          </p:cNvSpPr>
          <p:nvPr>
            <p:ph idx="1"/>
          </p:nvPr>
        </p:nvSpPr>
        <p:spPr>
          <a:xfrm>
            <a:off x="381000" y="2514600"/>
            <a:ext cx="3810000" cy="2971800"/>
          </a:xfrm>
        </p:spPr>
        <p:txBody>
          <a:bodyPr/>
          <a:lstStyle/>
          <a:p>
            <a:pPr marL="0" lvl="1" indent="0" eaLnBrk="1" hangingPunct="1">
              <a:buFont typeface="Arial" charset="0"/>
              <a:buNone/>
            </a:pPr>
            <a:r>
              <a:rPr lang="en-US" sz="3000" dirty="0" smtClean="0">
                <a:latin typeface="Arial" charset="0"/>
                <a:cs typeface="Arial" charset="0"/>
              </a:rPr>
              <a:t>UN country teams can follow through on each step of their UNDAF in a flexible way to respond to their national context.</a:t>
            </a:r>
          </a:p>
        </p:txBody>
      </p:sp>
      <p:sp>
        <p:nvSpPr>
          <p:cNvPr id="31748" name="Title 4"/>
          <p:cNvSpPr>
            <a:spLocks noGrp="1"/>
          </p:cNvSpPr>
          <p:nvPr>
            <p:ph type="title"/>
          </p:nvPr>
        </p:nvSpPr>
        <p:spPr>
          <a:xfrm>
            <a:off x="381000" y="990600"/>
            <a:ext cx="8229600" cy="990600"/>
          </a:xfrm>
        </p:spPr>
        <p:txBody>
          <a:bodyPr/>
          <a:lstStyle/>
          <a:p>
            <a:pPr algn="l" eaLnBrk="1" hangingPunct="1"/>
            <a:r>
              <a:rPr lang="en-US" sz="3800" dirty="0" smtClean="0">
                <a:latin typeface="Arial" charset="0"/>
                <a:cs typeface="Arial" charset="0"/>
              </a:rPr>
              <a:t>Flexibility and Coherence</a:t>
            </a:r>
            <a:endParaRPr lang="en-US" dirty="0" smtClean="0">
              <a:latin typeface="Arial" charset="0"/>
              <a:cs typeface="Arial" charset="0"/>
            </a:endParaRPr>
          </a:p>
        </p:txBody>
      </p:sp>
      <p:pic>
        <p:nvPicPr>
          <p:cNvPr id="31750" name="Picture 6" descr="10000079n"/>
          <p:cNvPicPr>
            <a:picLocks noChangeAspect="1" noChangeArrowheads="1"/>
          </p:cNvPicPr>
          <p:nvPr/>
        </p:nvPicPr>
        <p:blipFill>
          <a:blip r:embed="rId3" cstate="print"/>
          <a:srcRect/>
          <a:stretch>
            <a:fillRect/>
          </a:stretch>
        </p:blipFill>
        <p:spPr bwMode="auto">
          <a:xfrm>
            <a:off x="4514850" y="1828800"/>
            <a:ext cx="4324350" cy="434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524000"/>
            <a:ext cx="8229600" cy="715963"/>
          </a:xfrm>
        </p:spPr>
        <p:txBody>
          <a:bodyPr/>
          <a:lstStyle/>
          <a:p>
            <a:r>
              <a:rPr lang="en-US" dirty="0" smtClean="0">
                <a:solidFill>
                  <a:schemeClr val="bg1"/>
                </a:solidFill>
                <a:latin typeface="Arial" charset="0"/>
                <a:cs typeface="Arial" charset="0"/>
              </a:rPr>
              <a:t>Feedback Overview</a:t>
            </a:r>
            <a:endParaRPr lang="en-US" dirty="0" smtClean="0">
              <a:latin typeface="Arial" charset="0"/>
              <a:cs typeface="Arial" charset="0"/>
            </a:endParaRPr>
          </a:p>
        </p:txBody>
      </p:sp>
      <p:sp>
        <p:nvSpPr>
          <p:cNvPr id="7171" name="Content Placeholder 2"/>
          <p:cNvSpPr>
            <a:spLocks noGrp="1"/>
          </p:cNvSpPr>
          <p:nvPr>
            <p:ph idx="1"/>
          </p:nvPr>
        </p:nvSpPr>
        <p:spPr/>
        <p:txBody>
          <a:bodyPr/>
          <a:lstStyle/>
          <a:p>
            <a:endParaRPr lang="en-US" sz="3200" b="1" dirty="0" smtClean="0">
              <a:latin typeface="Arial" charset="0"/>
              <a:cs typeface="Arial" charset="0"/>
            </a:endParaRPr>
          </a:p>
          <a:p>
            <a:endParaRPr lang="en-US" dirty="0" smtClean="0">
              <a:latin typeface="Arial" charset="0"/>
              <a:cs typeface="Arial" charset="0"/>
            </a:endParaRPr>
          </a:p>
        </p:txBody>
      </p:sp>
      <p:pic>
        <p:nvPicPr>
          <p:cNvPr id="7172" name="Content Placeholder 3" descr="people-704452-questionnaire2_600x473.jpg"/>
          <p:cNvPicPr>
            <a:picLocks noChangeAspect="1"/>
          </p:cNvPicPr>
          <p:nvPr/>
        </p:nvPicPr>
        <p:blipFill>
          <a:blip r:embed="rId3" cstate="print">
            <a:lum bright="50000" contrast="-54000"/>
          </a:blip>
          <a:srcRect r="12000" b="5328"/>
          <a:stretch>
            <a:fillRect/>
          </a:stretch>
        </p:blipFill>
        <p:spPr bwMode="auto">
          <a:xfrm>
            <a:off x="0" y="1147763"/>
            <a:ext cx="9144000" cy="5710237"/>
          </a:xfrm>
          <a:prstGeom prst="rect">
            <a:avLst/>
          </a:prstGeom>
          <a:noFill/>
          <a:ln w="9525">
            <a:noFill/>
            <a:miter lim="800000"/>
            <a:headEnd/>
            <a:tailEnd/>
          </a:ln>
        </p:spPr>
      </p:pic>
      <p:sp>
        <p:nvSpPr>
          <p:cNvPr id="7173" name="Text Box 5"/>
          <p:cNvSpPr txBox="1">
            <a:spLocks noChangeArrowheads="1"/>
          </p:cNvSpPr>
          <p:nvPr/>
        </p:nvSpPr>
        <p:spPr bwMode="auto">
          <a:xfrm>
            <a:off x="457200" y="1143000"/>
            <a:ext cx="3048000" cy="6002338"/>
          </a:xfrm>
          <a:prstGeom prst="rect">
            <a:avLst/>
          </a:prstGeom>
          <a:noFill/>
          <a:ln w="9525">
            <a:noFill/>
            <a:miter lim="800000"/>
            <a:headEnd/>
            <a:tailEnd/>
          </a:ln>
          <a:effectLst/>
        </p:spPr>
        <p:txBody>
          <a:bodyPr>
            <a:spAutoFit/>
          </a:bodyPr>
          <a:lstStyle/>
          <a:p>
            <a:pPr>
              <a:spcBef>
                <a:spcPct val="50000"/>
              </a:spcBef>
            </a:pPr>
            <a:endParaRPr lang="en-US" dirty="0"/>
          </a:p>
          <a:p>
            <a:pPr>
              <a:spcBef>
                <a:spcPct val="50000"/>
              </a:spcBef>
              <a:buFont typeface="Wingdings" pitchFamily="28" charset="2"/>
              <a:buChar char="ü"/>
            </a:pPr>
            <a:r>
              <a:rPr lang="en-US" dirty="0"/>
              <a:t> </a:t>
            </a:r>
            <a:r>
              <a:rPr lang="en-US" sz="2100" dirty="0"/>
              <a:t>UNDAFs often </a:t>
            </a:r>
            <a:r>
              <a:rPr lang="en-US" sz="2100" b="1" dirty="0"/>
              <a:t>lack focus</a:t>
            </a:r>
            <a:r>
              <a:rPr lang="en-US" sz="2100" dirty="0"/>
              <a:t> and strategic prioritization</a:t>
            </a:r>
          </a:p>
          <a:p>
            <a:pPr>
              <a:spcBef>
                <a:spcPct val="50000"/>
              </a:spcBef>
              <a:buFont typeface="Wingdings" pitchFamily="28" charset="2"/>
              <a:buNone/>
            </a:pPr>
            <a:endParaRPr lang="en-US" sz="2100" dirty="0"/>
          </a:p>
          <a:p>
            <a:pPr>
              <a:spcBef>
                <a:spcPct val="50000"/>
              </a:spcBef>
              <a:buFont typeface="Wingdings" pitchFamily="28" charset="2"/>
              <a:buChar char="ü"/>
            </a:pPr>
            <a:r>
              <a:rPr lang="en-US" sz="2100" dirty="0"/>
              <a:t> Process to prepare an UNDAF is a </a:t>
            </a:r>
            <a:r>
              <a:rPr lang="en-US" sz="2100" b="1" dirty="0"/>
              <a:t>lengthy and inflexible</a:t>
            </a:r>
          </a:p>
          <a:p>
            <a:pPr>
              <a:spcBef>
                <a:spcPct val="50000"/>
              </a:spcBef>
              <a:buFont typeface="Wingdings" pitchFamily="28" charset="2"/>
              <a:buNone/>
            </a:pPr>
            <a:endParaRPr lang="en-US" sz="2100" dirty="0"/>
          </a:p>
          <a:p>
            <a:pPr>
              <a:spcBef>
                <a:spcPct val="50000"/>
              </a:spcBef>
              <a:buFont typeface="Wingdings" pitchFamily="28" charset="2"/>
              <a:buChar char="ü"/>
            </a:pPr>
            <a:r>
              <a:rPr lang="en-US" sz="2100" dirty="0"/>
              <a:t> Comparative advantage of the UN  in-country is </a:t>
            </a:r>
            <a:r>
              <a:rPr lang="en-US" sz="2100" b="1" dirty="0"/>
              <a:t>vague</a:t>
            </a:r>
          </a:p>
          <a:p>
            <a:pPr>
              <a:spcBef>
                <a:spcPct val="50000"/>
              </a:spcBef>
              <a:buFont typeface="Wingdings" pitchFamily="28" charset="2"/>
              <a:buNone/>
            </a:pPr>
            <a:endParaRPr lang="en-US" sz="2100" dirty="0"/>
          </a:p>
          <a:p>
            <a:pPr>
              <a:spcBef>
                <a:spcPct val="50000"/>
              </a:spcBef>
            </a:pPr>
            <a:endParaRPr lang="en-US" dirty="0"/>
          </a:p>
          <a:p>
            <a:pPr>
              <a:spcBef>
                <a:spcPct val="50000"/>
              </a:spcBef>
            </a:pPr>
            <a:endParaRPr lang="en-US" dirty="0"/>
          </a:p>
        </p:txBody>
      </p:sp>
      <p:sp>
        <p:nvSpPr>
          <p:cNvPr id="4" name="Title 1"/>
          <p:cNvSpPr txBox="1">
            <a:spLocks/>
          </p:cNvSpPr>
          <p:nvPr/>
        </p:nvSpPr>
        <p:spPr>
          <a:xfrm>
            <a:off x="0" y="0"/>
            <a:ext cx="9144000" cy="990600"/>
          </a:xfrm>
          <a:prstGeom prst="rect">
            <a:avLst/>
          </a:prstGeom>
          <a:solidFill>
            <a:srgbClr val="184BB2"/>
          </a:solidFill>
        </p:spPr>
        <p:txBody>
          <a:bodyPr anchor="ctr">
            <a:normAutofit/>
          </a:bodyPr>
          <a:lstStyle/>
          <a:p>
            <a:pPr algn="ctr"/>
            <a:endParaRPr lang="en-US" sz="3200" b="1" dirty="0">
              <a:solidFill>
                <a:schemeClr val="bg1"/>
              </a:solidFill>
            </a:endParaRPr>
          </a:p>
        </p:txBody>
      </p:sp>
      <p:sp>
        <p:nvSpPr>
          <p:cNvPr id="7175" name="Text Box 7"/>
          <p:cNvSpPr txBox="1">
            <a:spLocks noChangeArrowheads="1"/>
          </p:cNvSpPr>
          <p:nvPr/>
        </p:nvSpPr>
        <p:spPr bwMode="auto">
          <a:xfrm>
            <a:off x="685800" y="228600"/>
            <a:ext cx="7696200" cy="701675"/>
          </a:xfrm>
          <a:prstGeom prst="rect">
            <a:avLst/>
          </a:prstGeom>
          <a:noFill/>
          <a:ln w="9525">
            <a:noFill/>
            <a:miter lim="800000"/>
            <a:headEnd/>
            <a:tailEnd/>
          </a:ln>
          <a:effectLst/>
        </p:spPr>
        <p:txBody>
          <a:bodyPr>
            <a:spAutoFit/>
          </a:bodyPr>
          <a:lstStyle/>
          <a:p>
            <a:pPr algn="ctr">
              <a:spcBef>
                <a:spcPct val="50000"/>
              </a:spcBef>
            </a:pPr>
            <a:r>
              <a:rPr lang="en-US" sz="4000" b="1" dirty="0">
                <a:solidFill>
                  <a:schemeClr val="bg1"/>
                </a:solidFill>
              </a:rPr>
              <a:t>Feedback Overview</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ctrTitle"/>
          </p:nvPr>
        </p:nvSpPr>
        <p:spPr>
          <a:xfrm>
            <a:off x="685800" y="2644775"/>
            <a:ext cx="7772400" cy="1470025"/>
          </a:xfrm>
        </p:spPr>
        <p:txBody>
          <a:bodyPr/>
          <a:lstStyle/>
          <a:p>
            <a:r>
              <a:rPr lang="en-US" sz="4500" dirty="0" smtClean="0">
                <a:latin typeface="Arial" charset="0"/>
                <a:cs typeface="Arial" charset="0"/>
              </a:rPr>
              <a:t>Thank you</a:t>
            </a:r>
            <a:r>
              <a:rPr lang="en-US" dirty="0" smtClean="0">
                <a:latin typeface="Arial" charset="0"/>
                <a:cs typeface="Arial" charset="0"/>
              </a:rPr>
              <a:t> </a:t>
            </a:r>
          </a:p>
        </p:txBody>
      </p:sp>
      <p:grpSp>
        <p:nvGrpSpPr>
          <p:cNvPr id="32771" name="Group 5"/>
          <p:cNvGrpSpPr>
            <a:grpSpLocks/>
          </p:cNvGrpSpPr>
          <p:nvPr/>
        </p:nvGrpSpPr>
        <p:grpSpPr bwMode="auto">
          <a:xfrm>
            <a:off x="0" y="0"/>
            <a:ext cx="9144000" cy="922338"/>
            <a:chOff x="0" y="0"/>
            <a:chExt cx="9144000" cy="922004"/>
          </a:xfrm>
        </p:grpSpPr>
        <p:pic>
          <p:nvPicPr>
            <p:cNvPr id="32772" name="Picture 6" descr="powerpoint-banner.gif"/>
            <p:cNvPicPr>
              <a:picLocks noChangeAspect="1"/>
            </p:cNvPicPr>
            <p:nvPr/>
          </p:nvPicPr>
          <p:blipFill>
            <a:blip r:embed="rId3" cstate="print"/>
            <a:srcRect/>
            <a:stretch>
              <a:fillRect/>
            </a:stretch>
          </p:blipFill>
          <p:spPr bwMode="auto">
            <a:xfrm>
              <a:off x="0" y="0"/>
              <a:ext cx="9144000" cy="922004"/>
            </a:xfrm>
            <a:prstGeom prst="rect">
              <a:avLst/>
            </a:prstGeom>
            <a:noFill/>
            <a:ln w="9525">
              <a:noFill/>
              <a:miter lim="800000"/>
              <a:headEnd/>
              <a:tailEnd/>
            </a:ln>
          </p:spPr>
        </p:pic>
        <p:sp>
          <p:nvSpPr>
            <p:cNvPr id="32773" name="TextBox 7"/>
            <p:cNvSpPr txBox="1">
              <a:spLocks noChangeArrowheads="1"/>
            </p:cNvSpPr>
            <p:nvPr/>
          </p:nvSpPr>
          <p:spPr bwMode="auto">
            <a:xfrm>
              <a:off x="3124200" y="380862"/>
              <a:ext cx="5029200" cy="274538"/>
            </a:xfrm>
            <a:prstGeom prst="rect">
              <a:avLst/>
            </a:prstGeom>
            <a:noFill/>
            <a:ln w="9525">
              <a:noFill/>
              <a:miter lim="800000"/>
              <a:headEnd/>
              <a:tailEnd/>
            </a:ln>
          </p:spPr>
          <p:txBody>
            <a:bodyPr>
              <a:spAutoFit/>
            </a:bodyPr>
            <a:lstStyle/>
            <a:p>
              <a:r>
                <a:rPr lang="en-US" sz="1200" b="1" i="1" dirty="0">
                  <a:solidFill>
                    <a:schemeClr val="bg1"/>
                  </a:solidFill>
                  <a:latin typeface="Calibri" pitchFamily="34" charset="0"/>
                </a:rPr>
                <a:t>u</a:t>
              </a:r>
              <a:r>
                <a:rPr lang="en-US" sz="1200" b="1" i="1" dirty="0">
                  <a:solidFill>
                    <a:schemeClr val="bg1"/>
                  </a:solidFill>
                </a:rPr>
                <a:t>nite and deliver effective support for countries</a:t>
              </a:r>
            </a:p>
          </p:txBody>
        </p:sp>
      </p:grpSp>
      <p:pic>
        <p:nvPicPr>
          <p:cNvPr id="6" name="Picture 5" descr="thumbnail.jpg"/>
          <p:cNvPicPr>
            <a:picLocks noChangeAspect="1"/>
          </p:cNvPicPr>
          <p:nvPr/>
        </p:nvPicPr>
        <p:blipFill>
          <a:blip r:embed="rId4" cstate="email">
            <a:duotone>
              <a:schemeClr val="accent1">
                <a:shade val="45000"/>
                <a:satMod val="135000"/>
              </a:schemeClr>
              <a:prstClr val="white"/>
            </a:duotone>
            <a:lum bright="25000" contrast="-21000"/>
          </a:blip>
          <a:srcRect/>
          <a:stretch>
            <a:fillRect/>
          </a:stretch>
        </p:blipFill>
        <p:spPr>
          <a:xfrm>
            <a:off x="0" y="838200"/>
            <a:ext cx="9144000" cy="6019800"/>
          </a:xfrm>
          <a:prstGeom prst="rect">
            <a:avLst/>
          </a:prstGeom>
          <a:effectLst>
            <a:softEdge rad="127000"/>
          </a:effectLst>
        </p:spPr>
      </p:pic>
      <p:sp>
        <p:nvSpPr>
          <p:cNvPr id="7" name="Title 7"/>
          <p:cNvSpPr txBox="1">
            <a:spLocks/>
          </p:cNvSpPr>
          <p:nvPr/>
        </p:nvSpPr>
        <p:spPr bwMode="auto">
          <a:xfrm>
            <a:off x="533400" y="3482975"/>
            <a:ext cx="7772400" cy="1470025"/>
          </a:xfrm>
          <a:prstGeom prst="rect">
            <a:avLst/>
          </a:prstGeom>
          <a:noFill/>
          <a:ln w="9525">
            <a:noFill/>
            <a:miter lim="800000"/>
            <a:headEnd/>
            <a:tailEnd/>
          </a:ln>
        </p:spPr>
        <p:txBody>
          <a:bodyPr anchor="ctr"/>
          <a:lstStyle/>
          <a:p>
            <a:pPr eaLnBrk="0" hangingPunct="0"/>
            <a:r>
              <a:rPr lang="en-US" sz="6000" b="1" dirty="0">
                <a:solidFill>
                  <a:srgbClr val="184BB2"/>
                </a:solidFill>
              </a:rPr>
              <a:t>Unite and Deliver</a:t>
            </a:r>
          </a:p>
        </p:txBody>
      </p:sp>
      <p:sp>
        <p:nvSpPr>
          <p:cNvPr id="8" name="Rectangle 4"/>
          <p:cNvSpPr txBox="1">
            <a:spLocks/>
          </p:cNvSpPr>
          <p:nvPr/>
        </p:nvSpPr>
        <p:spPr bwMode="auto">
          <a:xfrm>
            <a:off x="533400" y="4648200"/>
            <a:ext cx="82296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66675" marR="0" lvl="0" indent="-11113"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184BB2"/>
                </a:solidFill>
                <a:effectLst/>
                <a:uLnTx/>
                <a:uFillTx/>
                <a:latin typeface="Arial" pitchFamily="34" charset="0"/>
                <a:ea typeface="ＭＳ Ｐゴシック" pitchFamily="34" charset="-128"/>
                <a:cs typeface="Arial" pitchFamily="34" charset="0"/>
              </a:rPr>
              <a:t>Thank You</a:t>
            </a:r>
            <a:br>
              <a:rPr kumimoji="0" lang="en-US" sz="2800" b="1" i="0" u="none" strike="noStrike" kern="1200" cap="none" spc="0" normalizeH="0" baseline="0" noProof="0" dirty="0" smtClean="0">
                <a:ln>
                  <a:noFill/>
                </a:ln>
                <a:solidFill>
                  <a:srgbClr val="184BB2"/>
                </a:solidFill>
                <a:effectLst/>
                <a:uLnTx/>
                <a:uFillTx/>
                <a:latin typeface="Arial" pitchFamily="34" charset="0"/>
                <a:ea typeface="ＭＳ Ｐゴシック" pitchFamily="34" charset="-128"/>
                <a:cs typeface="Arial" pitchFamily="34" charset="0"/>
              </a:rPr>
            </a:br>
            <a:r>
              <a:rPr kumimoji="0" lang="en-US" sz="2800" b="1" i="0" u="none" strike="noStrike" kern="1200" cap="none" spc="0" normalizeH="0" baseline="0" noProof="0" dirty="0" smtClean="0">
                <a:ln>
                  <a:noFill/>
                </a:ln>
                <a:solidFill>
                  <a:srgbClr val="184BB2"/>
                </a:solidFill>
                <a:effectLst/>
                <a:uLnTx/>
                <a:uFillTx/>
                <a:latin typeface="Arial" pitchFamily="34" charset="0"/>
                <a:ea typeface="ＭＳ Ｐゴシック" pitchFamily="34" charset="-128"/>
                <a:cs typeface="Arial" pitchFamily="34" charset="0"/>
              </a:rPr>
              <a:t/>
            </a:r>
            <a:br>
              <a:rPr kumimoji="0" lang="en-US" sz="2800" b="1" i="0" u="none" strike="noStrike" kern="1200" cap="none" spc="0" normalizeH="0" baseline="0" noProof="0" dirty="0" smtClean="0">
                <a:ln>
                  <a:noFill/>
                </a:ln>
                <a:solidFill>
                  <a:srgbClr val="184BB2"/>
                </a:solidFill>
                <a:effectLst/>
                <a:uLnTx/>
                <a:uFillTx/>
                <a:latin typeface="Arial" pitchFamily="34" charset="0"/>
                <a:ea typeface="ＭＳ Ｐゴシック" pitchFamily="34" charset="-128"/>
                <a:cs typeface="Arial" pitchFamily="34" charset="0"/>
              </a:rPr>
            </a:br>
            <a:endParaRPr kumimoji="0" lang="en-US" sz="2800" b="1" i="0" u="none" strike="noStrike" kern="1200" cap="none" spc="0" normalizeH="0" baseline="0" noProof="0" dirty="0" smtClean="0">
              <a:ln>
                <a:noFill/>
              </a:ln>
              <a:solidFill>
                <a:srgbClr val="184BB2"/>
              </a:solidFill>
              <a:effectLst/>
              <a:uLnTx/>
              <a:uFillTx/>
              <a:latin typeface="Arial" pitchFamily="34" charset="0"/>
              <a:ea typeface="ＭＳ Ｐゴシック" pitchFamily="34" charset="-128"/>
              <a:cs typeface="Arial" pitchFamily="34" charset="0"/>
            </a:endParaRPr>
          </a:p>
        </p:txBody>
      </p:sp>
      <p:cxnSp>
        <p:nvCxnSpPr>
          <p:cNvPr id="10" name="Straight Connector 9"/>
          <p:cNvCxnSpPr/>
          <p:nvPr/>
        </p:nvCxnSpPr>
        <p:spPr>
          <a:xfrm>
            <a:off x="685800" y="4724400"/>
            <a:ext cx="7010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iStock_000008674333Medium.jpg"/>
          <p:cNvPicPr>
            <a:picLocks noChangeAspect="1"/>
          </p:cNvPicPr>
          <p:nvPr/>
        </p:nvPicPr>
        <p:blipFill>
          <a:blip r:embed="rId3" cstate="print"/>
          <a:srcRect/>
          <a:stretch>
            <a:fillRect/>
          </a:stretch>
        </p:blipFill>
        <p:spPr bwMode="auto">
          <a:xfrm rot="1211560">
            <a:off x="-1003300" y="1435100"/>
            <a:ext cx="5410200" cy="5405438"/>
          </a:xfrm>
          <a:prstGeom prst="rect">
            <a:avLst/>
          </a:prstGeom>
          <a:noFill/>
          <a:ln w="9525">
            <a:noFill/>
            <a:miter lim="800000"/>
            <a:headEnd/>
            <a:tailEnd/>
          </a:ln>
        </p:spPr>
      </p:pic>
      <p:sp>
        <p:nvSpPr>
          <p:cNvPr id="8195" name="Title 1"/>
          <p:cNvSpPr>
            <a:spLocks noGrp="1"/>
          </p:cNvSpPr>
          <p:nvPr>
            <p:ph type="title"/>
          </p:nvPr>
        </p:nvSpPr>
        <p:spPr>
          <a:xfrm>
            <a:off x="457200" y="304800"/>
            <a:ext cx="8229600" cy="1143000"/>
          </a:xfrm>
        </p:spPr>
        <p:txBody>
          <a:bodyPr>
            <a:noAutofit/>
          </a:bodyPr>
          <a:lstStyle/>
          <a:p>
            <a:pPr eaLnBrk="1" hangingPunct="1"/>
            <a:r>
              <a:rPr lang="en-US" sz="3600" dirty="0" smtClean="0">
                <a:latin typeface="Arial" charset="0"/>
                <a:cs typeface="Arial" charset="0"/>
              </a:rPr>
              <a:t>What is expected of the Simplified </a:t>
            </a:r>
            <a:br>
              <a:rPr lang="en-US" sz="3600" dirty="0" smtClean="0">
                <a:latin typeface="Arial" charset="0"/>
                <a:cs typeface="Arial" charset="0"/>
              </a:rPr>
            </a:br>
            <a:r>
              <a:rPr lang="en-US" sz="3600" dirty="0" smtClean="0">
                <a:latin typeface="Arial" charset="0"/>
                <a:cs typeface="Arial" charset="0"/>
              </a:rPr>
              <a:t>UNDAF Guidelines?</a:t>
            </a:r>
          </a:p>
        </p:txBody>
      </p:sp>
      <p:sp>
        <p:nvSpPr>
          <p:cNvPr id="8196" name="Content Placeholder 2"/>
          <p:cNvSpPr>
            <a:spLocks noGrp="1"/>
          </p:cNvSpPr>
          <p:nvPr>
            <p:ph idx="1"/>
          </p:nvPr>
        </p:nvSpPr>
        <p:spPr>
          <a:xfrm>
            <a:off x="3124200" y="1524000"/>
            <a:ext cx="6019800" cy="1371600"/>
          </a:xfrm>
        </p:spPr>
        <p:txBody>
          <a:bodyPr/>
          <a:lstStyle/>
          <a:p>
            <a:pPr marL="0" lvl="1" eaLnBrk="1" hangingPunct="1">
              <a:spcBef>
                <a:spcPts val="1200"/>
              </a:spcBef>
              <a:buFont typeface="Arial" charset="0"/>
              <a:buNone/>
            </a:pPr>
            <a:r>
              <a:rPr lang="en-US" sz="2400" dirty="0" smtClean="0">
                <a:latin typeface="Arial" charset="0"/>
                <a:cs typeface="Arial" charset="0"/>
              </a:rPr>
              <a:t>Empower UNCTs to engage in programming processes in a </a:t>
            </a:r>
            <a:r>
              <a:rPr lang="en-US" sz="2400" b="1" dirty="0" smtClean="0">
                <a:latin typeface="Arial" charset="0"/>
                <a:cs typeface="Arial" charset="0"/>
              </a:rPr>
              <a:t>flexible</a:t>
            </a:r>
            <a:r>
              <a:rPr lang="en-US" sz="2400" dirty="0" smtClean="0">
                <a:latin typeface="Arial" charset="0"/>
                <a:cs typeface="Arial" charset="0"/>
              </a:rPr>
              <a:t> way that responds to local realities</a:t>
            </a:r>
          </a:p>
        </p:txBody>
      </p:sp>
      <p:sp>
        <p:nvSpPr>
          <p:cNvPr id="8197" name="Content Placeholder 2"/>
          <p:cNvSpPr txBox="1">
            <a:spLocks/>
          </p:cNvSpPr>
          <p:nvPr/>
        </p:nvSpPr>
        <p:spPr bwMode="auto">
          <a:xfrm>
            <a:off x="3124200" y="2895600"/>
            <a:ext cx="6172200" cy="990600"/>
          </a:xfrm>
          <a:prstGeom prst="rect">
            <a:avLst/>
          </a:prstGeom>
          <a:noFill/>
          <a:ln w="9525">
            <a:noFill/>
            <a:miter lim="800000"/>
            <a:headEnd/>
            <a:tailEnd/>
          </a:ln>
        </p:spPr>
        <p:txBody>
          <a:bodyPr/>
          <a:lstStyle/>
          <a:p>
            <a:pPr marL="0" lvl="1" indent="-285750">
              <a:spcBef>
                <a:spcPts val="1200"/>
              </a:spcBef>
            </a:pPr>
            <a:r>
              <a:rPr lang="en-US" sz="2400" dirty="0"/>
              <a:t>Closely </a:t>
            </a:r>
            <a:r>
              <a:rPr lang="en-US" sz="2400" b="1" dirty="0"/>
              <a:t>align</a:t>
            </a:r>
            <a:r>
              <a:rPr lang="en-US" sz="2400" dirty="0"/>
              <a:t> the UNDAF with national planning, as required by the TCPR 2007</a:t>
            </a:r>
          </a:p>
        </p:txBody>
      </p:sp>
      <p:sp>
        <p:nvSpPr>
          <p:cNvPr id="8198" name="Content Placeholder 2"/>
          <p:cNvSpPr txBox="1">
            <a:spLocks/>
          </p:cNvSpPr>
          <p:nvPr/>
        </p:nvSpPr>
        <p:spPr bwMode="auto">
          <a:xfrm>
            <a:off x="3124200" y="5638800"/>
            <a:ext cx="6019800" cy="838200"/>
          </a:xfrm>
          <a:prstGeom prst="rect">
            <a:avLst/>
          </a:prstGeom>
          <a:noFill/>
          <a:ln w="9525">
            <a:noFill/>
            <a:miter lim="800000"/>
            <a:headEnd/>
            <a:tailEnd/>
          </a:ln>
        </p:spPr>
        <p:txBody>
          <a:bodyPr/>
          <a:lstStyle/>
          <a:p>
            <a:pPr marL="0" lvl="1" indent="-285750">
              <a:spcBef>
                <a:spcPts val="1200"/>
              </a:spcBef>
            </a:pPr>
            <a:r>
              <a:rPr lang="en-US" sz="2400" dirty="0"/>
              <a:t>Lighter process is a </a:t>
            </a:r>
            <a:r>
              <a:rPr lang="en-US" sz="2400" b="1" dirty="0"/>
              <a:t>timely</a:t>
            </a:r>
            <a:r>
              <a:rPr lang="en-US" sz="2400" dirty="0"/>
              <a:t> input for the </a:t>
            </a:r>
            <a:br>
              <a:rPr lang="en-US" sz="2400" dirty="0"/>
            </a:br>
            <a:r>
              <a:rPr lang="en-US" sz="2400" dirty="0"/>
              <a:t>46 UNDAF roll-out countries in 2010</a:t>
            </a:r>
          </a:p>
        </p:txBody>
      </p:sp>
      <p:sp>
        <p:nvSpPr>
          <p:cNvPr id="7" name="Content Placeholder 2"/>
          <p:cNvSpPr txBox="1">
            <a:spLocks/>
          </p:cNvSpPr>
          <p:nvPr/>
        </p:nvSpPr>
        <p:spPr bwMode="auto">
          <a:xfrm>
            <a:off x="3124200" y="3962400"/>
            <a:ext cx="6172200" cy="990600"/>
          </a:xfrm>
          <a:prstGeom prst="rect">
            <a:avLst/>
          </a:prstGeom>
          <a:noFill/>
          <a:ln w="9525">
            <a:noFill/>
            <a:miter lim="800000"/>
            <a:headEnd/>
            <a:tailEnd/>
          </a:ln>
        </p:spPr>
        <p:txBody>
          <a:bodyPr/>
          <a:lstStyle/>
          <a:p>
            <a:pPr marL="0" lvl="1" indent="-285750">
              <a:spcBef>
                <a:spcPts val="1200"/>
              </a:spcBef>
            </a:pPr>
            <a:r>
              <a:rPr lang="en-US" sz="2400" dirty="0" smtClean="0"/>
              <a:t>Additional mechanisms for </a:t>
            </a:r>
            <a:r>
              <a:rPr lang="en-US" sz="2400" b="1" dirty="0" smtClean="0"/>
              <a:t>accountability </a:t>
            </a:r>
            <a:r>
              <a:rPr lang="en-US" sz="2400" dirty="0" smtClean="0"/>
              <a:t>and </a:t>
            </a:r>
            <a:r>
              <a:rPr lang="en-US" sz="2400" b="1" dirty="0" smtClean="0"/>
              <a:t>transparency </a:t>
            </a:r>
            <a:r>
              <a:rPr lang="en-US" sz="2400" dirty="0" smtClean="0"/>
              <a:t>among agencies</a:t>
            </a:r>
            <a:endParaRPr lang="en-US" sz="2400" dirty="0"/>
          </a:p>
        </p:txBody>
      </p:sp>
      <p:sp>
        <p:nvSpPr>
          <p:cNvPr id="8" name="Content Placeholder 2"/>
          <p:cNvSpPr txBox="1">
            <a:spLocks/>
          </p:cNvSpPr>
          <p:nvPr/>
        </p:nvSpPr>
        <p:spPr bwMode="auto">
          <a:xfrm>
            <a:off x="3124200" y="4953000"/>
            <a:ext cx="6172200" cy="609600"/>
          </a:xfrm>
          <a:prstGeom prst="rect">
            <a:avLst/>
          </a:prstGeom>
          <a:noFill/>
          <a:ln w="9525">
            <a:noFill/>
            <a:miter lim="800000"/>
            <a:headEnd/>
            <a:tailEnd/>
          </a:ln>
        </p:spPr>
        <p:txBody>
          <a:bodyPr/>
          <a:lstStyle/>
          <a:p>
            <a:pPr marL="0" lvl="1" indent="-285750">
              <a:spcBef>
                <a:spcPts val="1200"/>
              </a:spcBef>
            </a:pPr>
            <a:r>
              <a:rPr lang="en-US" sz="2400" dirty="0" smtClean="0"/>
              <a:t>Greater </a:t>
            </a:r>
            <a:r>
              <a:rPr lang="en-US" sz="2400" b="1" dirty="0" smtClean="0"/>
              <a:t>coherence</a:t>
            </a:r>
            <a:r>
              <a:rPr lang="en-US" sz="2400" dirty="0" smtClean="0"/>
              <a:t> at the operational level</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3037856420_d5cfa5c623"/>
          <p:cNvPicPr>
            <a:picLocks noChangeAspect="1" noChangeArrowheads="1"/>
          </p:cNvPicPr>
          <p:nvPr/>
        </p:nvPicPr>
        <p:blipFill>
          <a:blip r:embed="rId3" cstate="print"/>
          <a:srcRect/>
          <a:stretch>
            <a:fillRect/>
          </a:stretch>
        </p:blipFill>
        <p:spPr bwMode="auto">
          <a:xfrm>
            <a:off x="2628900" y="1447800"/>
            <a:ext cx="3886200" cy="5181600"/>
          </a:xfrm>
          <a:prstGeom prst="rect">
            <a:avLst/>
          </a:prstGeom>
          <a:noFill/>
          <a:ln w="76200">
            <a:solidFill>
              <a:schemeClr val="tx1"/>
            </a:solidFill>
            <a:miter lim="800000"/>
            <a:headEnd/>
            <a:tailEnd/>
          </a:ln>
        </p:spPr>
      </p:pic>
      <p:sp>
        <p:nvSpPr>
          <p:cNvPr id="4" name="Title 1"/>
          <p:cNvSpPr txBox="1">
            <a:spLocks/>
          </p:cNvSpPr>
          <p:nvPr/>
        </p:nvSpPr>
        <p:spPr>
          <a:xfrm>
            <a:off x="0" y="0"/>
            <a:ext cx="9144000" cy="1219200"/>
          </a:xfrm>
          <a:prstGeom prst="rect">
            <a:avLst/>
          </a:prstGeom>
          <a:solidFill>
            <a:srgbClr val="184BB2"/>
          </a:solidFill>
        </p:spPr>
        <p:txBody>
          <a:bodyPr anchor="ctr">
            <a:normAutofit/>
          </a:bodyPr>
          <a:lstStyle/>
          <a:p>
            <a:pPr algn="ctr"/>
            <a:endParaRPr lang="en-US" sz="3700" b="1" dirty="0">
              <a:solidFill>
                <a:schemeClr val="bg1"/>
              </a:solidFill>
            </a:endParaRPr>
          </a:p>
        </p:txBody>
      </p:sp>
      <p:sp>
        <p:nvSpPr>
          <p:cNvPr id="105476" name="Rectangle 4"/>
          <p:cNvSpPr>
            <a:spLocks noGrp="1"/>
          </p:cNvSpPr>
          <p:nvPr>
            <p:ph type="title" idx="4294967295"/>
          </p:nvPr>
        </p:nvSpPr>
        <p:spPr>
          <a:xfrm>
            <a:off x="457200" y="228600"/>
            <a:ext cx="8229600" cy="762000"/>
          </a:xfrm>
        </p:spPr>
        <p:txBody>
          <a:bodyPr/>
          <a:lstStyle/>
          <a:p>
            <a:r>
              <a:rPr lang="en-US" dirty="0" smtClean="0">
                <a:solidFill>
                  <a:schemeClr val="bg1"/>
                </a:solidFill>
                <a:latin typeface="Arial" charset="0"/>
                <a:cs typeface="Arial" charset="0"/>
              </a:rPr>
              <a:t>Any </a:t>
            </a:r>
            <a:r>
              <a:rPr lang="en-US" sz="3700" dirty="0" smtClean="0">
                <a:solidFill>
                  <a:schemeClr val="bg1"/>
                </a:solidFill>
                <a:latin typeface="Arial" charset="0"/>
                <a:cs typeface="Arial" charset="0"/>
              </a:rPr>
              <a:t>questions until now</a:t>
            </a:r>
            <a:r>
              <a:rPr lang="en-US" dirty="0" smtClean="0">
                <a:solidFill>
                  <a:schemeClr val="bg1"/>
                </a:solidFill>
                <a:latin typeface="Arial" charset="0"/>
                <a:cs typeface="Arial" charset="0"/>
              </a:rPr>
              <a:t>?</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uppe 36"/>
          <p:cNvGrpSpPr>
            <a:grpSpLocks/>
          </p:cNvGrpSpPr>
          <p:nvPr/>
        </p:nvGrpSpPr>
        <p:grpSpPr bwMode="auto">
          <a:xfrm>
            <a:off x="457200" y="1752600"/>
            <a:ext cx="5508625" cy="4162425"/>
            <a:chOff x="601980" y="1924843"/>
            <a:chExt cx="6141720" cy="4567397"/>
          </a:xfrm>
        </p:grpSpPr>
        <p:grpSp>
          <p:nvGrpSpPr>
            <p:cNvPr id="5" name="Ellipse 21"/>
            <p:cNvGrpSpPr>
              <a:grpSpLocks/>
            </p:cNvGrpSpPr>
            <p:nvPr/>
          </p:nvGrpSpPr>
          <p:grpSpPr bwMode="auto">
            <a:xfrm>
              <a:off x="4429457" y="2754291"/>
              <a:ext cx="2324437" cy="347833"/>
              <a:chOff x="3944112" y="2889504"/>
              <a:chExt cx="2084832" cy="316992"/>
            </a:xfrm>
          </p:grpSpPr>
          <p:pic>
            <p:nvPicPr>
              <p:cNvPr id="9224" name="Ellipse 21"/>
              <p:cNvPicPr>
                <a:picLocks noChangeArrowheads="1"/>
              </p:cNvPicPr>
              <p:nvPr/>
            </p:nvPicPr>
            <p:blipFill>
              <a:blip r:embed="rId3" cstate="print"/>
              <a:srcRect/>
              <a:stretch>
                <a:fillRect/>
              </a:stretch>
            </p:blipFill>
            <p:spPr bwMode="auto">
              <a:xfrm>
                <a:off x="3944112" y="2889504"/>
                <a:ext cx="2084832" cy="316992"/>
              </a:xfrm>
              <a:prstGeom prst="rect">
                <a:avLst/>
              </a:prstGeom>
              <a:noFill/>
            </p:spPr>
          </p:pic>
          <p:sp>
            <p:nvSpPr>
              <p:cNvPr id="9225" name="Text Box 9"/>
              <p:cNvSpPr txBox="1">
                <a:spLocks noChangeArrowheads="1"/>
              </p:cNvSpPr>
              <p:nvPr/>
            </p:nvSpPr>
            <p:spPr bwMode="auto">
              <a:xfrm rot="5400000">
                <a:off x="4877991" y="2315434"/>
                <a:ext cx="215037" cy="1462708"/>
              </a:xfrm>
              <a:prstGeom prst="rect">
                <a:avLst/>
              </a:prstGeom>
              <a:noFill/>
              <a:ln w="9525">
                <a:noFill/>
                <a:miter lim="800000"/>
                <a:headEnd/>
                <a:tailEnd/>
              </a:ln>
            </p:spPr>
            <p:txBody>
              <a:bodyPr rot="10800000" vert="eaVert" anchor="ctr"/>
              <a:lstStyle/>
              <a:p>
                <a:pPr algn="ctr"/>
                <a:endParaRPr lang="en-US" dirty="0">
                  <a:solidFill>
                    <a:srgbClr val="FFFFFF"/>
                  </a:solidFill>
                  <a:latin typeface="Calibri" pitchFamily="34" charset="0"/>
                </a:endParaRPr>
              </a:p>
            </p:txBody>
          </p:sp>
        </p:grpSp>
        <p:sp>
          <p:nvSpPr>
            <p:cNvPr id="6" name="Terning 22"/>
            <p:cNvSpPr/>
            <p:nvPr/>
          </p:nvSpPr>
          <p:spPr>
            <a:xfrm>
              <a:off x="5083493" y="1924843"/>
              <a:ext cx="1142047" cy="1142047"/>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cxnSp>
          <p:nvCxnSpPr>
            <p:cNvPr id="7" name="Lige forbindelse 23"/>
            <p:cNvCxnSpPr/>
            <p:nvPr/>
          </p:nvCxnSpPr>
          <p:spPr bwMode="auto">
            <a:xfrm flipV="1">
              <a:off x="4439490" y="2670810"/>
              <a:ext cx="1039290" cy="723410"/>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nvGrpSpPr>
            <p:cNvPr id="8" name="Ellipse 24"/>
            <p:cNvGrpSpPr>
              <a:grpSpLocks/>
            </p:cNvGrpSpPr>
            <p:nvPr/>
          </p:nvGrpSpPr>
          <p:grpSpPr bwMode="auto">
            <a:xfrm>
              <a:off x="2825460" y="3924882"/>
              <a:ext cx="3207996" cy="488304"/>
              <a:chOff x="2505456" y="3956304"/>
              <a:chExt cx="2877312" cy="445008"/>
            </a:xfrm>
          </p:grpSpPr>
          <p:pic>
            <p:nvPicPr>
              <p:cNvPr id="9231" name="Ellipse 24"/>
              <p:cNvPicPr>
                <a:picLocks noChangeArrowheads="1"/>
              </p:cNvPicPr>
              <p:nvPr/>
            </p:nvPicPr>
            <p:blipFill>
              <a:blip r:embed="rId4" cstate="print"/>
              <a:srcRect/>
              <a:stretch>
                <a:fillRect/>
              </a:stretch>
            </p:blipFill>
            <p:spPr bwMode="auto">
              <a:xfrm>
                <a:off x="2505456" y="3956304"/>
                <a:ext cx="2877312" cy="445008"/>
              </a:xfrm>
              <a:prstGeom prst="rect">
                <a:avLst/>
              </a:prstGeom>
              <a:noFill/>
            </p:spPr>
          </p:pic>
          <p:sp>
            <p:nvSpPr>
              <p:cNvPr id="9232" name="Text Box 16"/>
              <p:cNvSpPr txBox="1">
                <a:spLocks noChangeArrowheads="1"/>
              </p:cNvSpPr>
              <p:nvPr/>
            </p:nvSpPr>
            <p:spPr bwMode="auto">
              <a:xfrm rot="5400000">
                <a:off x="3794154" y="3166068"/>
                <a:ext cx="303015" cy="2024720"/>
              </a:xfrm>
              <a:prstGeom prst="rect">
                <a:avLst/>
              </a:prstGeom>
              <a:noFill/>
              <a:ln w="9525">
                <a:noFill/>
                <a:miter lim="800000"/>
                <a:headEnd/>
                <a:tailEnd/>
              </a:ln>
            </p:spPr>
            <p:txBody>
              <a:bodyPr rot="10800000" vert="eaVert" anchor="ctr"/>
              <a:lstStyle/>
              <a:p>
                <a:pPr indent="-342900" algn="ctr">
                  <a:buFont typeface="Calibri" pitchFamily="34" charset="0"/>
                  <a:buAutoNum type="arabicPeriod"/>
                </a:pPr>
                <a:endParaRPr lang="en-US" noProof="1">
                  <a:solidFill>
                    <a:srgbClr val="FFFFFF"/>
                  </a:solidFill>
                  <a:latin typeface="Calibri" pitchFamily="34" charset="0"/>
                </a:endParaRPr>
              </a:p>
            </p:txBody>
          </p:sp>
        </p:grpSp>
        <p:sp>
          <p:nvSpPr>
            <p:cNvPr id="9" name="Terning 25"/>
            <p:cNvSpPr/>
            <p:nvPr/>
          </p:nvSpPr>
          <p:spPr>
            <a:xfrm>
              <a:off x="3330893" y="2725260"/>
              <a:ext cx="1589087" cy="1589087"/>
            </a:xfrm>
            <a:prstGeom prst="cube">
              <a:avLst>
                <a:gd name="adj" fmla="val 18174"/>
              </a:avLst>
            </a:prstGeom>
            <a:gradFill flip="none" rotWithShape="1">
              <a:gsLst>
                <a:gs pos="19000">
                  <a:sysClr val="window" lastClr="FFFFFF">
                    <a:lumMod val="65000"/>
                    <a:shade val="30000"/>
                    <a:satMod val="115000"/>
                  </a:sysClr>
                </a:gs>
                <a:gs pos="93000">
                  <a:sysClr val="window" lastClr="FFFFFF">
                    <a:lumMod val="65000"/>
                    <a:shade val="67500"/>
                    <a:satMod val="115000"/>
                    <a:alpha val="99000"/>
                  </a:sysClr>
                </a:gs>
                <a:gs pos="100000">
                  <a:sysClr val="window" lastClr="FFFFFF">
                    <a:lumMod val="65000"/>
                    <a:shade val="100000"/>
                    <a:satMod val="115000"/>
                  </a:sysClr>
                </a:gs>
              </a:gsLst>
              <a:lin ang="5400000" scaled="1"/>
              <a:tileRect/>
            </a:gradFill>
            <a:ln w="25400" cap="flat" cmpd="sng" algn="ctr">
              <a:noFill/>
              <a:prstDash val="solid"/>
            </a:ln>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grpSp>
          <p:nvGrpSpPr>
            <p:cNvPr id="10" name="Ellipse 26"/>
            <p:cNvGrpSpPr>
              <a:grpSpLocks/>
            </p:cNvGrpSpPr>
            <p:nvPr/>
          </p:nvGrpSpPr>
          <p:grpSpPr bwMode="auto">
            <a:xfrm>
              <a:off x="868039" y="5530265"/>
              <a:ext cx="4234282" cy="969919"/>
              <a:chOff x="749808" y="5419344"/>
              <a:chExt cx="3797808" cy="883920"/>
            </a:xfrm>
          </p:grpSpPr>
          <p:pic>
            <p:nvPicPr>
              <p:cNvPr id="9237" name="Ellipse 26"/>
              <p:cNvPicPr>
                <a:picLocks noChangeArrowheads="1"/>
              </p:cNvPicPr>
              <p:nvPr/>
            </p:nvPicPr>
            <p:blipFill>
              <a:blip r:embed="rId5" cstate="print"/>
              <a:srcRect/>
              <a:stretch>
                <a:fillRect/>
              </a:stretch>
            </p:blipFill>
            <p:spPr bwMode="auto">
              <a:xfrm>
                <a:off x="749808" y="5419344"/>
                <a:ext cx="3797808" cy="883920"/>
              </a:xfrm>
              <a:prstGeom prst="rect">
                <a:avLst/>
              </a:prstGeom>
              <a:noFill/>
            </p:spPr>
          </p:pic>
          <p:sp>
            <p:nvSpPr>
              <p:cNvPr id="9238" name="Text Box 22"/>
              <p:cNvSpPr txBox="1">
                <a:spLocks noChangeArrowheads="1"/>
              </p:cNvSpPr>
              <p:nvPr/>
            </p:nvSpPr>
            <p:spPr bwMode="auto">
              <a:xfrm rot="5400000">
                <a:off x="2341962" y="4521278"/>
                <a:ext cx="616576" cy="2677523"/>
              </a:xfrm>
              <a:prstGeom prst="rect">
                <a:avLst/>
              </a:prstGeom>
              <a:noFill/>
              <a:ln w="9525">
                <a:noFill/>
                <a:miter lim="800000"/>
                <a:headEnd/>
                <a:tailEnd/>
              </a:ln>
            </p:spPr>
            <p:txBody>
              <a:bodyPr rot="10800000" vert="eaVert" anchor="ctr"/>
              <a:lstStyle/>
              <a:p>
                <a:pPr algn="ctr"/>
                <a:endParaRPr lang="en-US" dirty="0">
                  <a:solidFill>
                    <a:srgbClr val="FFFFFF"/>
                  </a:solidFill>
                  <a:latin typeface="Calibri" pitchFamily="34" charset="0"/>
                </a:endParaRPr>
              </a:p>
            </p:txBody>
          </p:sp>
        </p:grpSp>
        <p:cxnSp>
          <p:nvCxnSpPr>
            <p:cNvPr id="11" name="Lige forbindelse 27"/>
            <p:cNvCxnSpPr/>
            <p:nvPr/>
          </p:nvCxnSpPr>
          <p:spPr bwMode="auto">
            <a:xfrm flipV="1">
              <a:off x="2477797" y="3661410"/>
              <a:ext cx="1446503" cy="1010081"/>
            </a:xfrm>
            <a:prstGeom prst="line">
              <a:avLst/>
            </a:prstGeom>
            <a:ln w="127000" cap="rnd">
              <a:solidFill>
                <a:schemeClr val="tx1">
                  <a:lumMod val="85000"/>
                </a:schemeClr>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2" name="Terning 28"/>
            <p:cNvSpPr/>
            <p:nvPr/>
          </p:nvSpPr>
          <p:spPr>
            <a:xfrm>
              <a:off x="601980" y="3661166"/>
              <a:ext cx="2657760" cy="2657759"/>
            </a:xfrm>
            <a:prstGeom prst="cube">
              <a:avLst>
                <a:gd name="adj" fmla="val 18174"/>
              </a:avLst>
            </a:prstGeom>
            <a:gradFill flip="none" rotWithShape="1">
              <a:gsLst>
                <a:gs pos="0">
                  <a:srgbClr val="74F4FF"/>
                </a:gs>
                <a:gs pos="100000">
                  <a:srgbClr val="208ECD"/>
                </a:gs>
              </a:gsLst>
              <a:lin ang="16200000" scaled="1"/>
              <a:tileRect/>
            </a:gradFill>
            <a:ln>
              <a:noFill/>
            </a:ln>
            <a:effectLst>
              <a:innerShdw blurRad="190500" dist="114300" dir="5640000">
                <a:srgbClr val="000000">
                  <a:alpha val="37000"/>
                </a:srgb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fontAlgn="auto">
                <a:spcBef>
                  <a:spcPts val="0"/>
                </a:spcBef>
                <a:spcAft>
                  <a:spcPts val="0"/>
                </a:spcAft>
                <a:buFont typeface="Calibri" charset="0"/>
                <a:buAutoNum type="arabicPeriod"/>
                <a:defRPr/>
              </a:pPr>
              <a:endParaRPr noProof="1">
                <a:solidFill>
                  <a:srgbClr val="FFFFFF"/>
                </a:solidFill>
                <a:ea typeface="ＭＳ Ｐゴシック" charset="-128"/>
                <a:cs typeface="ＭＳ Ｐゴシック" charset="-128"/>
              </a:endParaRPr>
            </a:p>
          </p:txBody>
        </p:sp>
        <p:sp>
          <p:nvSpPr>
            <p:cNvPr id="13" name="Rektangel 29"/>
            <p:cNvSpPr/>
            <p:nvPr/>
          </p:nvSpPr>
          <p:spPr>
            <a:xfrm>
              <a:off x="5314950" y="2495550"/>
              <a:ext cx="371475" cy="628650"/>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sp>
          <p:nvSpPr>
            <p:cNvPr id="14" name="Rektangel 30"/>
            <p:cNvSpPr/>
            <p:nvPr/>
          </p:nvSpPr>
          <p:spPr>
            <a:xfrm>
              <a:off x="3752850" y="3514724"/>
              <a:ext cx="323851" cy="904875"/>
            </a:xfrm>
            <a:prstGeom prst="rect">
              <a:avLst/>
            </a:prstGeom>
            <a:gradFill flip="none" rotWithShape="1">
              <a:gsLst>
                <a:gs pos="24000">
                  <a:sysClr val="windowText" lastClr="000000">
                    <a:alpha val="24000"/>
                  </a:sysClr>
                </a:gs>
                <a:gs pos="100000">
                  <a:sysClr val="window" lastClr="FFFFFF">
                    <a:alpha val="0"/>
                  </a:sysClr>
                </a:gs>
              </a:gsLst>
              <a:lin ang="5400000" scaled="1"/>
              <a:tileRect/>
            </a:gradFill>
            <a:ln w="9525" cap="flat" cmpd="sng" algn="ctr">
              <a:noFill/>
              <a:prstDash val="solid"/>
            </a:ln>
            <a:effectLst>
              <a:softEdge rad="127000"/>
            </a:effectLst>
          </p:spPr>
          <p:txBody>
            <a:bodyPr anchor="ctr"/>
            <a:lstStyle/>
            <a:p>
              <a:pPr indent="-342900" algn="ctr" fontAlgn="auto">
                <a:spcBef>
                  <a:spcPts val="0"/>
                </a:spcBef>
                <a:spcAft>
                  <a:spcPts val="0"/>
                </a:spcAft>
                <a:buFont typeface="Calibri" charset="0"/>
                <a:buAutoNum type="arabicPeriod"/>
                <a:defRPr/>
              </a:pPr>
              <a:endParaRPr noProof="1">
                <a:solidFill>
                  <a:srgbClr val="FFFFFF"/>
                </a:solidFill>
                <a:latin typeface="Calibri" charset="0"/>
                <a:cs typeface="+mn-cs"/>
              </a:endParaRPr>
            </a:p>
          </p:txBody>
        </p:sp>
      </p:grpSp>
      <p:sp>
        <p:nvSpPr>
          <p:cNvPr id="9220" name="Text Box 52"/>
          <p:cNvSpPr txBox="1">
            <a:spLocks noChangeArrowheads="1"/>
          </p:cNvSpPr>
          <p:nvPr/>
        </p:nvSpPr>
        <p:spPr bwMode="gray">
          <a:xfrm>
            <a:off x="6448425" y="3917950"/>
            <a:ext cx="2562225" cy="304800"/>
          </a:xfrm>
          <a:prstGeom prst="rect">
            <a:avLst/>
          </a:prstGeom>
          <a:noFill/>
          <a:ln w="9525">
            <a:noFill/>
            <a:miter lim="800000"/>
            <a:headEnd/>
            <a:tailEnd/>
          </a:ln>
        </p:spPr>
        <p:txBody>
          <a:bodyPr>
            <a:spAutoFit/>
          </a:bodyPr>
          <a:lstStyle/>
          <a:p>
            <a:pPr algn="r" defTabSz="801688">
              <a:spcBef>
                <a:spcPct val="20000"/>
              </a:spcBef>
            </a:pPr>
            <a:endParaRPr lang="en-US" sz="1400" noProof="1">
              <a:solidFill>
                <a:srgbClr val="080808"/>
              </a:solidFill>
              <a:latin typeface="Calibri" pitchFamily="34" charset="0"/>
            </a:endParaRPr>
          </a:p>
        </p:txBody>
      </p:sp>
      <p:sp>
        <p:nvSpPr>
          <p:cNvPr id="9221" name="Text Box 52"/>
          <p:cNvSpPr txBox="1">
            <a:spLocks noChangeArrowheads="1"/>
          </p:cNvSpPr>
          <p:nvPr/>
        </p:nvSpPr>
        <p:spPr bwMode="gray">
          <a:xfrm>
            <a:off x="3124200" y="4648200"/>
            <a:ext cx="5562600" cy="1279525"/>
          </a:xfrm>
          <a:prstGeom prst="rect">
            <a:avLst/>
          </a:prstGeom>
          <a:noFill/>
          <a:ln w="9525">
            <a:noFill/>
            <a:miter lim="800000"/>
            <a:headEnd/>
            <a:tailEnd/>
          </a:ln>
        </p:spPr>
        <p:txBody>
          <a:bodyPr>
            <a:spAutoFit/>
          </a:bodyPr>
          <a:lstStyle/>
          <a:p>
            <a:pPr defTabSz="801688">
              <a:spcBef>
                <a:spcPct val="20000"/>
              </a:spcBef>
            </a:pPr>
            <a:r>
              <a:rPr lang="en-US" sz="3900" b="1" noProof="1">
                <a:solidFill>
                  <a:srgbClr val="080808"/>
                </a:solidFill>
              </a:rPr>
              <a:t>UNDAF Guidelines </a:t>
            </a:r>
            <a:br>
              <a:rPr lang="en-US" sz="3900" b="1" noProof="1">
                <a:solidFill>
                  <a:srgbClr val="080808"/>
                </a:solidFill>
              </a:rPr>
            </a:br>
            <a:r>
              <a:rPr lang="en-US" sz="3900" b="1" noProof="1">
                <a:solidFill>
                  <a:srgbClr val="080808"/>
                </a:solidFill>
              </a:rPr>
              <a:t>&amp; Technical Guidance</a:t>
            </a:r>
            <a:endParaRPr lang="en-US" sz="3000" noProof="1">
              <a:solidFill>
                <a:srgbClr val="080808"/>
              </a:solidFill>
            </a:endParaRPr>
          </a:p>
        </p:txBody>
      </p:sp>
      <p:sp>
        <p:nvSpPr>
          <p:cNvPr id="9222" name="Text Box 52"/>
          <p:cNvSpPr txBox="1">
            <a:spLocks noChangeArrowheads="1"/>
          </p:cNvSpPr>
          <p:nvPr/>
        </p:nvSpPr>
        <p:spPr bwMode="gray">
          <a:xfrm>
            <a:off x="4800600" y="3124200"/>
            <a:ext cx="3733800" cy="1066800"/>
          </a:xfrm>
          <a:prstGeom prst="rect">
            <a:avLst/>
          </a:prstGeom>
          <a:noFill/>
          <a:ln w="9525">
            <a:noFill/>
            <a:miter lim="800000"/>
            <a:headEnd/>
            <a:tailEnd/>
          </a:ln>
        </p:spPr>
        <p:txBody>
          <a:bodyPr>
            <a:spAutoFit/>
          </a:bodyPr>
          <a:lstStyle/>
          <a:p>
            <a:pPr defTabSz="801688">
              <a:spcBef>
                <a:spcPct val="20000"/>
              </a:spcBef>
            </a:pPr>
            <a:r>
              <a:rPr lang="en-US" sz="3200" noProof="1">
                <a:solidFill>
                  <a:srgbClr val="080808"/>
                </a:solidFill>
              </a:rPr>
              <a:t>UNDAF Action Plan Guidance</a:t>
            </a:r>
            <a:endParaRPr lang="en-US" sz="3000" noProof="1">
              <a:solidFill>
                <a:srgbClr val="080808"/>
              </a:solidFill>
            </a:endParaRPr>
          </a:p>
        </p:txBody>
      </p:sp>
      <p:sp>
        <p:nvSpPr>
          <p:cNvPr id="9223" name="Text Box 52"/>
          <p:cNvSpPr txBox="1">
            <a:spLocks noChangeArrowheads="1"/>
          </p:cNvSpPr>
          <p:nvPr/>
        </p:nvSpPr>
        <p:spPr bwMode="gray">
          <a:xfrm>
            <a:off x="6019800" y="1905000"/>
            <a:ext cx="3124200" cy="914400"/>
          </a:xfrm>
          <a:prstGeom prst="rect">
            <a:avLst/>
          </a:prstGeom>
          <a:noFill/>
          <a:ln w="9525">
            <a:noFill/>
            <a:miter lim="800000"/>
            <a:headEnd/>
            <a:tailEnd/>
          </a:ln>
        </p:spPr>
        <p:txBody>
          <a:bodyPr>
            <a:spAutoFit/>
          </a:bodyPr>
          <a:lstStyle/>
          <a:p>
            <a:pPr defTabSz="801688">
              <a:spcBef>
                <a:spcPct val="20000"/>
              </a:spcBef>
            </a:pPr>
            <a:r>
              <a:rPr lang="en-US" sz="2700" noProof="1">
                <a:solidFill>
                  <a:srgbClr val="080808"/>
                </a:solidFill>
              </a:rPr>
              <a:t>UNDAF Progress </a:t>
            </a:r>
            <a:br>
              <a:rPr lang="en-US" sz="2700" noProof="1">
                <a:solidFill>
                  <a:srgbClr val="080808"/>
                </a:solidFill>
              </a:rPr>
            </a:br>
            <a:r>
              <a:rPr lang="en-US" sz="2700" noProof="1">
                <a:solidFill>
                  <a:srgbClr val="080808"/>
                </a:solidFill>
              </a:rPr>
              <a:t>Reporting</a:t>
            </a:r>
          </a:p>
        </p:txBody>
      </p:sp>
      <p:sp>
        <p:nvSpPr>
          <p:cNvPr id="4" name="Title 1"/>
          <p:cNvSpPr txBox="1">
            <a:spLocks/>
          </p:cNvSpPr>
          <p:nvPr/>
        </p:nvSpPr>
        <p:spPr>
          <a:xfrm>
            <a:off x="0" y="0"/>
            <a:ext cx="9144000" cy="1295400"/>
          </a:xfrm>
          <a:prstGeom prst="rect">
            <a:avLst/>
          </a:prstGeom>
          <a:solidFill>
            <a:srgbClr val="184BB2"/>
          </a:solidFill>
        </p:spPr>
        <p:txBody>
          <a:bodyPr anchor="ctr">
            <a:normAutofit/>
          </a:bodyPr>
          <a:lstStyle/>
          <a:p>
            <a:pPr algn="ctr"/>
            <a:endParaRPr lang="en-US" sz="3200" b="1" dirty="0">
              <a:solidFill>
                <a:schemeClr val="bg1"/>
              </a:solidFill>
            </a:endParaRPr>
          </a:p>
        </p:txBody>
      </p:sp>
      <p:sp>
        <p:nvSpPr>
          <p:cNvPr id="9252" name="Rectangle 36"/>
          <p:cNvSpPr>
            <a:spLocks noGrp="1"/>
          </p:cNvSpPr>
          <p:nvPr>
            <p:ph type="title" idx="4294967295"/>
          </p:nvPr>
        </p:nvSpPr>
        <p:spPr>
          <a:xfrm>
            <a:off x="609600" y="76200"/>
            <a:ext cx="8229600" cy="1143000"/>
          </a:xfrm>
        </p:spPr>
        <p:txBody>
          <a:bodyPr/>
          <a:lstStyle/>
          <a:p>
            <a:r>
              <a:rPr lang="en-US" sz="3600" dirty="0" smtClean="0">
                <a:solidFill>
                  <a:schemeClr val="bg1"/>
                </a:solidFill>
                <a:latin typeface="Arial" charset="0"/>
                <a:cs typeface="Arial" charset="0"/>
              </a:rPr>
              <a:t>The three parts of the 2010</a:t>
            </a:r>
            <a:br>
              <a:rPr lang="en-US" sz="3600" dirty="0" smtClean="0">
                <a:solidFill>
                  <a:schemeClr val="bg1"/>
                </a:solidFill>
                <a:latin typeface="Arial" charset="0"/>
                <a:cs typeface="Arial" charset="0"/>
              </a:rPr>
            </a:br>
            <a:r>
              <a:rPr lang="en-US" sz="3600" dirty="0" smtClean="0">
                <a:solidFill>
                  <a:schemeClr val="bg1"/>
                </a:solidFill>
                <a:latin typeface="Arial" charset="0"/>
                <a:cs typeface="Arial" charset="0"/>
              </a:rPr>
              <a:t>UNDAF Guidance Package</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noChangeArrowheads="1"/>
          </p:cNvSpPr>
          <p:nvPr/>
        </p:nvSpPr>
        <p:spPr bwMode="auto">
          <a:xfrm>
            <a:off x="0" y="0"/>
            <a:ext cx="4267200" cy="6858000"/>
          </a:xfrm>
          <a:custGeom>
            <a:avLst/>
            <a:gdLst>
              <a:gd name="T0" fmla="*/ 9265 w 4956464"/>
              <a:gd name="T1" fmla="*/ 0 h 6889173"/>
              <a:gd name="T2" fmla="*/ 4419600 w 4956464"/>
              <a:gd name="T3" fmla="*/ 6847654 h 6889173"/>
              <a:gd name="T4" fmla="*/ 0 w 4956464"/>
              <a:gd name="T5" fmla="*/ 6857999 h 6889173"/>
              <a:gd name="T6" fmla="*/ 9265 w 4956464"/>
              <a:gd name="T7" fmla="*/ 0 h 6889173"/>
              <a:gd name="T8" fmla="*/ 0 60000 65536"/>
              <a:gd name="T9" fmla="*/ 0 60000 65536"/>
              <a:gd name="T10" fmla="*/ 0 60000 65536"/>
              <a:gd name="T11" fmla="*/ 0 60000 65536"/>
              <a:gd name="T12" fmla="*/ 0 w 4956464"/>
              <a:gd name="T13" fmla="*/ 0 h 6889173"/>
              <a:gd name="T14" fmla="*/ 4956464 w 4956464"/>
              <a:gd name="T15" fmla="*/ 6889173 h 6889173"/>
            </a:gdLst>
            <a:ahLst/>
            <a:cxnLst>
              <a:cxn ang="T8">
                <a:pos x="T0" y="T1"/>
              </a:cxn>
              <a:cxn ang="T9">
                <a:pos x="T2" y="T3"/>
              </a:cxn>
              <a:cxn ang="T10">
                <a:pos x="T4" y="T5"/>
              </a:cxn>
              <a:cxn ang="T11">
                <a:pos x="T6" y="T7"/>
              </a:cxn>
            </a:cxnLst>
            <a:rect l="T12" t="T13" r="T14" b="T15"/>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C0C0C0">
              <a:alpha val="32001"/>
            </a:srgbClr>
          </a:solidFill>
          <a:ln w="9525" algn="ctr">
            <a:noFill/>
            <a:miter lim="800000"/>
            <a:headEnd/>
            <a:tailEnd/>
          </a:ln>
          <a:effectLst/>
        </p:spPr>
        <p:txBody>
          <a:bodyPr anchor="ctr"/>
          <a:lstStyle/>
          <a:p>
            <a:pPr algn="ctr">
              <a:defRPr/>
            </a:pPr>
            <a:endParaRPr lang="en-US" sz="2400" dirty="0">
              <a:solidFill>
                <a:prstClr val="black"/>
              </a:solidFill>
              <a:latin typeface="+mn-lt"/>
              <a:cs typeface="+mn-cs"/>
            </a:endParaRPr>
          </a:p>
        </p:txBody>
      </p:sp>
      <p:pic>
        <p:nvPicPr>
          <p:cNvPr id="3" name="Picture 2" descr="10738245_daisycopy.jpg"/>
          <p:cNvPicPr>
            <a:picLocks noChangeAspect="1"/>
          </p:cNvPicPr>
          <p:nvPr/>
        </p:nvPicPr>
        <p:blipFill>
          <a:blip r:embed="rId3" cstate="print"/>
          <a:stretch>
            <a:fillRect/>
          </a:stretch>
        </p:blipFill>
        <p:spPr>
          <a:xfrm>
            <a:off x="1600200" y="1054521"/>
            <a:ext cx="1097280" cy="931337"/>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10738245_daisycopy.jpg"/>
          <p:cNvPicPr>
            <a:picLocks noChangeAspect="1"/>
          </p:cNvPicPr>
          <p:nvPr/>
        </p:nvPicPr>
        <p:blipFill>
          <a:blip r:embed="rId3" cstate="print"/>
          <a:stretch>
            <a:fillRect/>
          </a:stretch>
        </p:blipFill>
        <p:spPr>
          <a:xfrm>
            <a:off x="2289175" y="2051471"/>
            <a:ext cx="1097280" cy="931337"/>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10738245_daisycopy.jpg"/>
          <p:cNvPicPr>
            <a:picLocks noChangeAspect="1"/>
          </p:cNvPicPr>
          <p:nvPr/>
        </p:nvPicPr>
        <p:blipFill>
          <a:blip r:embed="rId3" cstate="print"/>
          <a:stretch>
            <a:fillRect/>
          </a:stretch>
        </p:blipFill>
        <p:spPr>
          <a:xfrm>
            <a:off x="2822575" y="3111921"/>
            <a:ext cx="1097280" cy="931337"/>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a:spLocks noChangeArrowheads="1"/>
          </p:cNvSpPr>
          <p:nvPr/>
        </p:nvSpPr>
        <p:spPr bwMode="auto">
          <a:xfrm flipH="1">
            <a:off x="2819400" y="1219200"/>
            <a:ext cx="5943600" cy="503238"/>
          </a:xfrm>
          <a:prstGeom prst="rect">
            <a:avLst/>
          </a:prstGeom>
          <a:noFill/>
          <a:ln w="9525">
            <a:noFill/>
            <a:miter lim="800000"/>
            <a:headEnd/>
            <a:tailEnd/>
          </a:ln>
        </p:spPr>
        <p:txBody>
          <a:bodyPr>
            <a:spAutoFit/>
          </a:bodyPr>
          <a:lstStyle/>
          <a:p>
            <a:r>
              <a:rPr lang="en-US" sz="2700" dirty="0">
                <a:solidFill>
                  <a:srgbClr val="7F7F7F"/>
                </a:solidFill>
              </a:rPr>
              <a:t>National Ownership</a:t>
            </a:r>
          </a:p>
        </p:txBody>
      </p:sp>
      <p:sp>
        <p:nvSpPr>
          <p:cNvPr id="9" name="TextBox 8"/>
          <p:cNvSpPr txBox="1">
            <a:spLocks noChangeArrowheads="1"/>
          </p:cNvSpPr>
          <p:nvPr/>
        </p:nvSpPr>
        <p:spPr bwMode="auto">
          <a:xfrm flipH="1">
            <a:off x="3505200" y="1981200"/>
            <a:ext cx="4572000" cy="914400"/>
          </a:xfrm>
          <a:prstGeom prst="rect">
            <a:avLst/>
          </a:prstGeom>
          <a:noFill/>
          <a:ln w="9525">
            <a:noFill/>
            <a:miter lim="800000"/>
            <a:headEnd/>
            <a:tailEnd/>
          </a:ln>
        </p:spPr>
        <p:txBody>
          <a:bodyPr>
            <a:spAutoFit/>
          </a:bodyPr>
          <a:lstStyle/>
          <a:p>
            <a:r>
              <a:rPr lang="en-US" sz="2700" dirty="0">
                <a:solidFill>
                  <a:srgbClr val="7F7F7F"/>
                </a:solidFill>
              </a:rPr>
              <a:t>Alignment with national </a:t>
            </a:r>
            <a:r>
              <a:rPr lang="en-US" sz="2500" dirty="0">
                <a:solidFill>
                  <a:srgbClr val="7F7F7F"/>
                </a:solidFill>
              </a:rPr>
              <a:t>development</a:t>
            </a:r>
            <a:r>
              <a:rPr lang="en-US" sz="2700" dirty="0">
                <a:solidFill>
                  <a:srgbClr val="7F7F7F"/>
                </a:solidFill>
              </a:rPr>
              <a:t> priorities</a:t>
            </a:r>
            <a:endParaRPr lang="en-US" sz="2800" dirty="0">
              <a:solidFill>
                <a:srgbClr val="7F7F7F"/>
              </a:solidFill>
            </a:endParaRPr>
          </a:p>
        </p:txBody>
      </p:sp>
      <p:sp>
        <p:nvSpPr>
          <p:cNvPr id="10" name="TextBox 9"/>
          <p:cNvSpPr txBox="1">
            <a:spLocks noChangeArrowheads="1"/>
          </p:cNvSpPr>
          <p:nvPr/>
        </p:nvSpPr>
        <p:spPr bwMode="auto">
          <a:xfrm flipH="1">
            <a:off x="4084638" y="3124200"/>
            <a:ext cx="3840162" cy="914400"/>
          </a:xfrm>
          <a:prstGeom prst="rect">
            <a:avLst/>
          </a:prstGeom>
          <a:noFill/>
          <a:ln w="9525">
            <a:noFill/>
            <a:miter lim="800000"/>
            <a:headEnd/>
            <a:tailEnd/>
          </a:ln>
        </p:spPr>
        <p:txBody>
          <a:bodyPr>
            <a:spAutoFit/>
          </a:bodyPr>
          <a:lstStyle/>
          <a:p>
            <a:r>
              <a:rPr lang="en-US" sz="2500" dirty="0">
                <a:solidFill>
                  <a:srgbClr val="7F7F7F"/>
                </a:solidFill>
              </a:rPr>
              <a:t>Inclusiveness</a:t>
            </a:r>
            <a:r>
              <a:rPr lang="en-US" sz="2700" dirty="0">
                <a:solidFill>
                  <a:srgbClr val="7F7F7F"/>
                </a:solidFill>
              </a:rPr>
              <a:t> of UN system, including NRAs</a:t>
            </a:r>
            <a:endParaRPr lang="en-US" sz="2600" dirty="0"/>
          </a:p>
        </p:txBody>
      </p:sp>
      <p:pic>
        <p:nvPicPr>
          <p:cNvPr id="11" name="Picture 10" descr="10738245_daisycopy.jpg"/>
          <p:cNvPicPr>
            <a:picLocks noChangeAspect="1"/>
          </p:cNvPicPr>
          <p:nvPr/>
        </p:nvPicPr>
        <p:blipFill>
          <a:blip r:embed="rId3" cstate="print"/>
          <a:stretch>
            <a:fillRect/>
          </a:stretch>
        </p:blipFill>
        <p:spPr>
          <a:xfrm>
            <a:off x="3200081" y="4337218"/>
            <a:ext cx="1100870" cy="934384"/>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2" name="TextBox 11"/>
          <p:cNvSpPr txBox="1">
            <a:spLocks noChangeArrowheads="1"/>
          </p:cNvSpPr>
          <p:nvPr/>
        </p:nvSpPr>
        <p:spPr bwMode="auto">
          <a:xfrm flipH="1">
            <a:off x="4465638" y="4295775"/>
            <a:ext cx="3840162" cy="914400"/>
          </a:xfrm>
          <a:prstGeom prst="rect">
            <a:avLst/>
          </a:prstGeom>
          <a:noFill/>
          <a:ln w="9525">
            <a:noFill/>
            <a:miter lim="800000"/>
            <a:headEnd/>
            <a:tailEnd/>
          </a:ln>
        </p:spPr>
        <p:txBody>
          <a:bodyPr>
            <a:spAutoFit/>
          </a:bodyPr>
          <a:lstStyle/>
          <a:p>
            <a:r>
              <a:rPr lang="en-US" sz="2500" dirty="0">
                <a:solidFill>
                  <a:srgbClr val="7F7F7F"/>
                </a:solidFill>
              </a:rPr>
              <a:t>Integration</a:t>
            </a:r>
            <a:r>
              <a:rPr lang="en-US" sz="2700" dirty="0">
                <a:solidFill>
                  <a:srgbClr val="7F7F7F"/>
                </a:solidFill>
              </a:rPr>
              <a:t> of the five programming principles</a:t>
            </a:r>
            <a:endParaRPr lang="en-US" sz="2700" dirty="0"/>
          </a:p>
        </p:txBody>
      </p:sp>
      <p:sp>
        <p:nvSpPr>
          <p:cNvPr id="4" name="Title 1"/>
          <p:cNvSpPr txBox="1">
            <a:spLocks/>
          </p:cNvSpPr>
          <p:nvPr/>
        </p:nvSpPr>
        <p:spPr>
          <a:xfrm>
            <a:off x="0" y="0"/>
            <a:ext cx="9144000" cy="990600"/>
          </a:xfrm>
          <a:prstGeom prst="rect">
            <a:avLst/>
          </a:prstGeom>
          <a:solidFill>
            <a:srgbClr val="184BB2"/>
          </a:solidFill>
        </p:spPr>
        <p:txBody>
          <a:bodyPr anchor="ctr">
            <a:normAutofit/>
          </a:bodyPr>
          <a:lstStyle/>
          <a:p>
            <a:pPr algn="ctr"/>
            <a:endParaRPr lang="en-US" sz="3200" b="1" dirty="0">
              <a:solidFill>
                <a:schemeClr val="bg1"/>
              </a:solidFill>
            </a:endParaRPr>
          </a:p>
        </p:txBody>
      </p:sp>
      <p:pic>
        <p:nvPicPr>
          <p:cNvPr id="2" name="Picture 10" descr="10738245_daisycopy.jpg"/>
          <p:cNvPicPr>
            <a:picLocks noChangeAspect="1"/>
          </p:cNvPicPr>
          <p:nvPr/>
        </p:nvPicPr>
        <p:blipFill>
          <a:blip r:embed="rId3" cstate="print"/>
          <a:stretch>
            <a:fillRect/>
          </a:stretch>
        </p:blipFill>
        <p:spPr>
          <a:xfrm>
            <a:off x="3504881" y="5550068"/>
            <a:ext cx="1100870" cy="934384"/>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93199" name="Rectangle 15"/>
          <p:cNvSpPr>
            <a:spLocks noChangeArrowheads="1"/>
          </p:cNvSpPr>
          <p:nvPr/>
        </p:nvSpPr>
        <p:spPr bwMode="auto">
          <a:xfrm>
            <a:off x="4800600" y="5562600"/>
            <a:ext cx="3962400" cy="854075"/>
          </a:xfrm>
          <a:prstGeom prst="rect">
            <a:avLst/>
          </a:prstGeom>
          <a:noFill/>
          <a:ln w="9525">
            <a:noFill/>
            <a:miter lim="800000"/>
            <a:headEnd/>
            <a:tailEnd/>
          </a:ln>
          <a:effectLst/>
        </p:spPr>
        <p:txBody>
          <a:bodyPr>
            <a:spAutoFit/>
          </a:bodyPr>
          <a:lstStyle/>
          <a:p>
            <a:r>
              <a:rPr lang="en-US" sz="2500" dirty="0">
                <a:solidFill>
                  <a:srgbClr val="7F7F7F"/>
                </a:solidFill>
              </a:rPr>
              <a:t>Mutual accountability for development results</a:t>
            </a:r>
            <a:endParaRPr lang="en-US" sz="2500" dirty="0"/>
          </a:p>
        </p:txBody>
      </p:sp>
      <p:sp>
        <p:nvSpPr>
          <p:cNvPr id="93200" name="Rectangle 16"/>
          <p:cNvSpPr>
            <a:spLocks noGrp="1"/>
          </p:cNvSpPr>
          <p:nvPr>
            <p:ph type="title" idx="4294967295"/>
          </p:nvPr>
        </p:nvSpPr>
        <p:spPr>
          <a:xfrm>
            <a:off x="457200" y="152400"/>
            <a:ext cx="8229600" cy="762000"/>
          </a:xfrm>
        </p:spPr>
        <p:txBody>
          <a:bodyPr/>
          <a:lstStyle/>
          <a:p>
            <a:r>
              <a:rPr lang="en-US" sz="3600" dirty="0" smtClean="0">
                <a:solidFill>
                  <a:schemeClr val="bg1"/>
                </a:solidFill>
                <a:latin typeface="Arial" charset="0"/>
                <a:cs typeface="Arial" charset="0"/>
              </a:rPr>
              <a:t>Elements of Strategic 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 y="473"/>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4" dur="1000" spd="-100000" fill="hold"/>
                                        <p:tgtEl>
                                          <p:spTgt spid="5"/>
                                        </p:tgtEl>
                                        <p:attrNameLst>
                                          <p:attrName>ppt_x</p:attrName>
                                          <p:attrName>ppt_y</p:attrName>
                                        </p:attrNameLst>
                                      </p:cBhvr>
                                      <p:rCtr x="102" y="390"/>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36" dur="1000" spd="-100000" fill="hold"/>
                                        <p:tgtEl>
                                          <p:spTgt spid="6"/>
                                        </p:tgtEl>
                                        <p:attrNameLst>
                                          <p:attrName>ppt_x</p:attrName>
                                          <p:attrName>ppt_y</p:attrName>
                                        </p:attrNameLst>
                                      </p:cBhvr>
                                    </p:animMotion>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48" dur="1000" spd="-100000" fill="hold"/>
                                        <p:tgtEl>
                                          <p:spTgt spid="11"/>
                                        </p:tgtEl>
                                        <p:attrNameLst>
                                          <p:attrName>ppt_x</p:attrName>
                                          <p:attrName>ppt_y</p:attrName>
                                        </p:attrNameLst>
                                      </p:cBhvr>
                                    </p:animMotion>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90"/>
                                          </p:val>
                                        </p:tav>
                                        <p:tav tm="100000">
                                          <p:val>
                                            <p:fltVal val="0"/>
                                          </p:val>
                                        </p:tav>
                                      </p:tavLst>
                                    </p:anim>
                                    <p:animEffect transition="in" filter="fade">
                                      <p:cBhvr>
                                        <p:cTn id="58" dur="1000"/>
                                        <p:tgtEl>
                                          <p:spTgt spid="2"/>
                                        </p:tgtEl>
                                      </p:cBhvr>
                                    </p:animEffect>
                                  </p:childTnLst>
                                </p:cTn>
                              </p:par>
                              <p:par>
                                <p:cTn id="59"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60" dur="1000" spd="-10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257800" y="1600200"/>
            <a:ext cx="3657600" cy="4800600"/>
          </a:xfrm>
        </p:spPr>
        <p:txBody>
          <a:bodyPr/>
          <a:lstStyle/>
          <a:p>
            <a:pPr>
              <a:buFont typeface="Times" pitchFamily="28" charset="0"/>
              <a:buNone/>
            </a:pPr>
            <a:r>
              <a:rPr lang="en-US" sz="3300" b="1" dirty="0" smtClean="0">
                <a:latin typeface="Arial" charset="0"/>
                <a:cs typeface="Arial" charset="0"/>
              </a:rPr>
              <a:t>The fab five</a:t>
            </a:r>
            <a:r>
              <a:rPr lang="en-US" dirty="0" smtClean="0">
                <a:latin typeface="Arial" charset="0"/>
                <a:cs typeface="Arial" charset="0"/>
              </a:rPr>
              <a:t>:</a:t>
            </a:r>
          </a:p>
          <a:p>
            <a:pPr>
              <a:buFont typeface="Times" pitchFamily="28" charset="0"/>
              <a:buChar char="•"/>
            </a:pPr>
            <a:r>
              <a:rPr lang="en-US" dirty="0" smtClean="0">
                <a:latin typeface="Arial" charset="0"/>
                <a:cs typeface="Arial" charset="0"/>
              </a:rPr>
              <a:t>HRBM</a:t>
            </a:r>
          </a:p>
          <a:p>
            <a:pPr>
              <a:buFont typeface="Times" pitchFamily="28" charset="0"/>
              <a:buChar char="•"/>
            </a:pPr>
            <a:r>
              <a:rPr lang="en-US" dirty="0" smtClean="0">
                <a:latin typeface="Arial" charset="0"/>
                <a:cs typeface="Arial" charset="0"/>
              </a:rPr>
              <a:t>Gender equality</a:t>
            </a:r>
          </a:p>
          <a:p>
            <a:pPr>
              <a:buFont typeface="Times" pitchFamily="28" charset="0"/>
              <a:buChar char="•"/>
            </a:pPr>
            <a:r>
              <a:rPr lang="en-US" dirty="0" smtClean="0">
                <a:latin typeface="Arial" charset="0"/>
                <a:cs typeface="Arial" charset="0"/>
              </a:rPr>
              <a:t>Environmental sustainability</a:t>
            </a:r>
          </a:p>
          <a:p>
            <a:pPr>
              <a:buFont typeface="Times" pitchFamily="28" charset="0"/>
              <a:buChar char="•"/>
            </a:pPr>
            <a:r>
              <a:rPr lang="en-US" dirty="0" smtClean="0">
                <a:latin typeface="Arial" charset="0"/>
                <a:cs typeface="Arial" charset="0"/>
              </a:rPr>
              <a:t>Results-based Management </a:t>
            </a:r>
          </a:p>
          <a:p>
            <a:pPr>
              <a:buFont typeface="Times" pitchFamily="28" charset="0"/>
              <a:buChar char="•"/>
            </a:pPr>
            <a:r>
              <a:rPr lang="en-US" dirty="0" smtClean="0">
                <a:latin typeface="Arial" charset="0"/>
                <a:cs typeface="Arial" charset="0"/>
              </a:rPr>
              <a:t>Capacity development</a:t>
            </a:r>
          </a:p>
        </p:txBody>
      </p:sp>
      <p:sp>
        <p:nvSpPr>
          <p:cNvPr id="4" name="Title 1"/>
          <p:cNvSpPr txBox="1">
            <a:spLocks/>
          </p:cNvSpPr>
          <p:nvPr/>
        </p:nvSpPr>
        <p:spPr>
          <a:xfrm>
            <a:off x="0" y="0"/>
            <a:ext cx="9144000" cy="1219200"/>
          </a:xfrm>
          <a:prstGeom prst="rect">
            <a:avLst/>
          </a:prstGeom>
          <a:solidFill>
            <a:srgbClr val="184BB2"/>
          </a:solidFill>
        </p:spPr>
        <p:txBody>
          <a:bodyPr anchor="ctr">
            <a:normAutofit/>
          </a:bodyPr>
          <a:lstStyle/>
          <a:p>
            <a:pPr algn="ctr"/>
            <a:endParaRPr lang="en-US" sz="3200" b="1" dirty="0">
              <a:solidFill>
                <a:schemeClr val="bg1"/>
              </a:solidFill>
            </a:endParaRPr>
          </a:p>
        </p:txBody>
      </p:sp>
      <p:sp>
        <p:nvSpPr>
          <p:cNvPr id="2" name="Title 1"/>
          <p:cNvSpPr>
            <a:spLocks noGrp="1"/>
          </p:cNvSpPr>
          <p:nvPr>
            <p:ph type="title"/>
          </p:nvPr>
        </p:nvSpPr>
        <p:spPr>
          <a:xfrm>
            <a:off x="457200" y="76200"/>
            <a:ext cx="8229600" cy="1143000"/>
          </a:xfrm>
        </p:spPr>
        <p:txBody>
          <a:bodyPr/>
          <a:lstStyle/>
          <a:p>
            <a:r>
              <a:rPr lang="en-US" sz="2900" dirty="0" smtClean="0">
                <a:solidFill>
                  <a:schemeClr val="bg1"/>
                </a:solidFill>
                <a:latin typeface="Arial" charset="0"/>
                <a:cs typeface="Arial" charset="0"/>
              </a:rPr>
              <a:t>Programming principles &amp; thematic guidance notes for country analysis and UNDAF</a:t>
            </a:r>
            <a:endParaRPr lang="en-US" dirty="0" smtClean="0">
              <a:latin typeface="Arial" charset="0"/>
              <a:cs typeface="Arial" charset="0"/>
            </a:endParaRPr>
          </a:p>
        </p:txBody>
      </p:sp>
      <p:pic>
        <p:nvPicPr>
          <p:cNvPr id="1026" name="Picture 2"/>
          <p:cNvPicPr>
            <a:picLocks noChangeAspect="1" noChangeArrowheads="1"/>
          </p:cNvPicPr>
          <p:nvPr/>
        </p:nvPicPr>
        <p:blipFill>
          <a:blip r:embed="rId3">
            <a:duotone>
              <a:schemeClr val="accent1">
                <a:shade val="45000"/>
                <a:satMod val="135000"/>
              </a:schemeClr>
              <a:prstClr val="white"/>
            </a:duotone>
            <a:lum bright="-13000" contrast="16000"/>
          </a:blip>
          <a:srcRect/>
          <a:stretch>
            <a:fillRect/>
          </a:stretch>
        </p:blipFill>
        <p:spPr bwMode="auto">
          <a:xfrm>
            <a:off x="354012" y="1369734"/>
            <a:ext cx="4751388" cy="5183466"/>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D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UNDG PowerPoint Template</Template>
  <TotalTime>3950</TotalTime>
  <Words>6892</Words>
  <Application>Microsoft Office PowerPoint</Application>
  <PresentationFormat>On-screen Show (4:3)</PresentationFormat>
  <Paragraphs>518</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UNDG PowerPoint Template</vt:lpstr>
      <vt:lpstr>Visio</vt:lpstr>
      <vt:lpstr>Overview of UNDAF process and new guidance package</vt:lpstr>
      <vt:lpstr>Picking up from UN Reform</vt:lpstr>
      <vt:lpstr>Why new UNDAF Guidance?</vt:lpstr>
      <vt:lpstr>Feedback Overview</vt:lpstr>
      <vt:lpstr>What is expected of the Simplified  UNDAF Guidelines?</vt:lpstr>
      <vt:lpstr>Any questions until now?</vt:lpstr>
      <vt:lpstr>The three parts of the 2010 UNDAF Guidance Package</vt:lpstr>
      <vt:lpstr>Elements of Strategic Focus</vt:lpstr>
      <vt:lpstr>Programming principles &amp; thematic guidance notes for country analysis and UNDAF</vt:lpstr>
      <vt:lpstr>Clarity of Roles and Responsibilities for an UNDAF</vt:lpstr>
      <vt:lpstr>Mandatory Steps</vt:lpstr>
      <vt:lpstr>Road Map</vt:lpstr>
      <vt:lpstr>Road Map</vt:lpstr>
      <vt:lpstr>Slide 14</vt:lpstr>
      <vt:lpstr>Slide 15</vt:lpstr>
      <vt:lpstr>Slide 16</vt:lpstr>
      <vt:lpstr>Country Analysis</vt:lpstr>
      <vt:lpstr>Slide 18</vt:lpstr>
      <vt:lpstr>Slide 19</vt:lpstr>
      <vt:lpstr>Strategic Planning</vt:lpstr>
      <vt:lpstr>Results Matrix</vt:lpstr>
      <vt:lpstr>Results Matrix</vt:lpstr>
      <vt:lpstr>Monitoring and Evaluation…</vt:lpstr>
      <vt:lpstr>Slide 24</vt:lpstr>
      <vt:lpstr>M&amp;E</vt:lpstr>
      <vt:lpstr>Any questions until now?</vt:lpstr>
      <vt:lpstr>What’s New in the  UNDAF Guidance Package?</vt:lpstr>
      <vt:lpstr>UNDAF Action Plan</vt:lpstr>
      <vt:lpstr>UNDAF Action Plan</vt:lpstr>
      <vt:lpstr>UNDAF Action Plan</vt:lpstr>
      <vt:lpstr>UNDAF Action Plan Matrix</vt:lpstr>
      <vt:lpstr>Feedback Overview</vt:lpstr>
      <vt:lpstr>What’s New in the  UNDAF Guidance Package?</vt:lpstr>
      <vt:lpstr>UNDAF Progress Reporting </vt:lpstr>
      <vt:lpstr>UNDAF Progress Reporting </vt:lpstr>
      <vt:lpstr>Summary</vt:lpstr>
      <vt:lpstr>Slide 37</vt:lpstr>
      <vt:lpstr>Support to UN country teams</vt:lpstr>
      <vt:lpstr>Flexibility and Coherence</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michael.kovrig</dc:creator>
  <cp:lastModifiedBy>Julie Payne</cp:lastModifiedBy>
  <cp:revision>307</cp:revision>
  <dcterms:created xsi:type="dcterms:W3CDTF">2009-12-10T05:20:38Z</dcterms:created>
  <dcterms:modified xsi:type="dcterms:W3CDTF">2010-06-08T16:51:52Z</dcterms:modified>
</cp:coreProperties>
</file>