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diagrams/colors2.xml" ContentType="application/vnd.openxmlformats-officedocument.drawingml.diagramColors+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diagrams/colors3.xml" ContentType="application/vnd.openxmlformats-officedocument.drawingml.diagramColors+xml"/>
  <Override PartName="/ppt/notesSlides/notesSlide56.xml" ContentType="application/vnd.openxmlformats-officedocument.presentationml.notesSlide+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tableStyles.xml" ContentType="application/vnd.openxmlformats-officedocument.presentationml.tableStyles+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Default Extension="png" ContentType="image/png"/>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1.xml" ContentType="application/vnd.openxmlformats-officedocument.presentationml.notesSlid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Lst>
  <p:notesMasterIdLst>
    <p:notesMasterId r:id="rId59"/>
  </p:notesMasterIdLst>
  <p:handoutMasterIdLst>
    <p:handoutMasterId r:id="rId60"/>
  </p:handoutMasterIdLst>
  <p:sldIdLst>
    <p:sldId id="257" r:id="rId3"/>
    <p:sldId id="321" r:id="rId4"/>
    <p:sldId id="259" r:id="rId5"/>
    <p:sldId id="260" r:id="rId6"/>
    <p:sldId id="261" r:id="rId7"/>
    <p:sldId id="258" r:id="rId8"/>
    <p:sldId id="262" r:id="rId9"/>
    <p:sldId id="323" r:id="rId10"/>
    <p:sldId id="324" r:id="rId11"/>
    <p:sldId id="265" r:id="rId12"/>
    <p:sldId id="266" r:id="rId13"/>
    <p:sldId id="267" r:id="rId14"/>
    <p:sldId id="275" r:id="rId15"/>
    <p:sldId id="277" r:id="rId16"/>
    <p:sldId id="278" r:id="rId17"/>
    <p:sldId id="279" r:id="rId18"/>
    <p:sldId id="281" r:id="rId19"/>
    <p:sldId id="282" r:id="rId20"/>
    <p:sldId id="283" r:id="rId21"/>
    <p:sldId id="285" r:id="rId22"/>
    <p:sldId id="288" r:id="rId23"/>
    <p:sldId id="289" r:id="rId24"/>
    <p:sldId id="328" r:id="rId25"/>
    <p:sldId id="290" r:id="rId26"/>
    <p:sldId id="291" r:id="rId27"/>
    <p:sldId id="292" r:id="rId28"/>
    <p:sldId id="293" r:id="rId29"/>
    <p:sldId id="294" r:id="rId30"/>
    <p:sldId id="295" r:id="rId31"/>
    <p:sldId id="296" r:id="rId32"/>
    <p:sldId id="297" r:id="rId33"/>
    <p:sldId id="298" r:id="rId34"/>
    <p:sldId id="299" r:id="rId35"/>
    <p:sldId id="300" r:id="rId36"/>
    <p:sldId id="302" r:id="rId37"/>
    <p:sldId id="325" r:id="rId38"/>
    <p:sldId id="303" r:id="rId39"/>
    <p:sldId id="304" r:id="rId40"/>
    <p:sldId id="305" r:id="rId41"/>
    <p:sldId id="306" r:id="rId42"/>
    <p:sldId id="307" r:id="rId43"/>
    <p:sldId id="308" r:id="rId44"/>
    <p:sldId id="309" r:id="rId45"/>
    <p:sldId id="310" r:id="rId46"/>
    <p:sldId id="315" r:id="rId47"/>
    <p:sldId id="311" r:id="rId48"/>
    <p:sldId id="312" r:id="rId49"/>
    <p:sldId id="326" r:id="rId50"/>
    <p:sldId id="327" r:id="rId51"/>
    <p:sldId id="313" r:id="rId52"/>
    <p:sldId id="314" r:id="rId53"/>
    <p:sldId id="316" r:id="rId54"/>
    <p:sldId id="317" r:id="rId55"/>
    <p:sldId id="318" r:id="rId56"/>
    <p:sldId id="319" r:id="rId57"/>
    <p:sldId id="322"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F2F2"/>
    <a:srgbClr val="184B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358" autoAdjust="0"/>
    <p:restoredTop sz="88856" autoAdjust="0"/>
  </p:normalViewPr>
  <p:slideViewPr>
    <p:cSldViewPr>
      <p:cViewPr>
        <p:scale>
          <a:sx n="80" d="100"/>
          <a:sy n="80" d="100"/>
        </p:scale>
        <p:origin x="-552" y="-48"/>
      </p:cViewPr>
      <p:guideLst>
        <p:guide orient="horz" pos="2160"/>
        <p:guide pos="2880"/>
      </p:guideLst>
    </p:cSldViewPr>
  </p:slideViewPr>
  <p:outlineViewPr>
    <p:cViewPr>
      <p:scale>
        <a:sx n="33" d="100"/>
        <a:sy n="33" d="100"/>
      </p:scale>
      <p:origin x="0" y="72"/>
    </p:cViewPr>
  </p:outlineViewPr>
  <p:notesTextViewPr>
    <p:cViewPr>
      <p:scale>
        <a:sx n="200" d="100"/>
        <a:sy n="200" d="100"/>
      </p:scale>
      <p:origin x="0" y="0"/>
    </p:cViewPr>
  </p:notesTextViewPr>
  <p:sorterViewPr>
    <p:cViewPr>
      <p:scale>
        <a:sx n="66" d="100"/>
        <a:sy n="66" d="100"/>
      </p:scale>
      <p:origin x="0" y="0"/>
    </p:cViewPr>
  </p:sorterViewPr>
  <p:notesViewPr>
    <p:cSldViewPr>
      <p:cViewPr>
        <p:scale>
          <a:sx n="100" d="100"/>
          <a:sy n="100" d="100"/>
        </p:scale>
        <p:origin x="-2000" y="-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B6503-0B21-4ADE-BC81-A5AD4DE09B04}" type="doc">
      <dgm:prSet loTypeId="urn:microsoft.com/office/officeart/2005/8/layout/venn1" loCatId="relationship" qsTypeId="urn:microsoft.com/office/officeart/2005/8/quickstyle/simple1#1" qsCatId="simple" csTypeId="urn:microsoft.com/office/officeart/2005/8/colors/accent1_2#1" csCatId="accent1" phldr="1"/>
      <dgm:spPr/>
    </dgm:pt>
    <dgm:pt modelId="{BF475C85-D626-4DBA-873C-FD4BECCD2664}">
      <dgm:prSet phldrT="[Text]" custT="1"/>
      <dgm:spPr>
        <a:solidFill>
          <a:schemeClr val="accent2">
            <a:lumMod val="40000"/>
            <a:lumOff val="60000"/>
            <a:alpha val="50000"/>
          </a:schemeClr>
        </a:solidFill>
      </dgm:spPr>
      <dgm:t>
        <a:bodyPr/>
        <a:lstStyle/>
        <a:p>
          <a:r>
            <a:rPr lang="fr-FR" sz="2400" b="1" noProof="0" dirty="0" smtClean="0">
              <a:solidFill>
                <a:schemeClr val="tx2"/>
              </a:solidFill>
            </a:rPr>
            <a:t>Pouvoir</a:t>
          </a:r>
          <a:endParaRPr lang="fr-FR" sz="2400" b="1" noProof="0" dirty="0">
            <a:solidFill>
              <a:schemeClr val="tx2"/>
            </a:solidFill>
          </a:endParaRPr>
        </a:p>
      </dgm:t>
    </dgm:pt>
    <dgm:pt modelId="{46CD2807-D786-4685-97FC-B608D756958C}" type="parTrans" cxnId="{7CB19B06-9E90-42C6-B8D8-195B23B8AFBE}">
      <dgm:prSet/>
      <dgm:spPr/>
      <dgm:t>
        <a:bodyPr/>
        <a:lstStyle/>
        <a:p>
          <a:endParaRPr lang="en-US"/>
        </a:p>
      </dgm:t>
    </dgm:pt>
    <dgm:pt modelId="{64AAA348-2AA1-446D-B789-8B08D8E14610}" type="sibTrans" cxnId="{7CB19B06-9E90-42C6-B8D8-195B23B8AFBE}">
      <dgm:prSet/>
      <dgm:spPr/>
      <dgm:t>
        <a:bodyPr/>
        <a:lstStyle/>
        <a:p>
          <a:endParaRPr lang="en-US"/>
        </a:p>
      </dgm:t>
    </dgm:pt>
    <dgm:pt modelId="{5C2F7B7F-2193-4DD9-9DCA-F2A0CF61C835}">
      <dgm:prSet phldrT="[Text]" custT="1"/>
      <dgm:spPr/>
      <dgm:t>
        <a:bodyPr/>
        <a:lstStyle/>
        <a:p>
          <a:r>
            <a:rPr lang="fr-FR" sz="2400" b="1" noProof="0" dirty="0" smtClean="0">
              <a:solidFill>
                <a:schemeClr val="tx2"/>
              </a:solidFill>
            </a:rPr>
            <a:t>Urgence</a:t>
          </a:r>
          <a:endParaRPr lang="fr-FR" sz="2400" b="1" noProof="0" dirty="0">
            <a:solidFill>
              <a:schemeClr val="tx2"/>
            </a:solidFill>
          </a:endParaRPr>
        </a:p>
      </dgm:t>
    </dgm:pt>
    <dgm:pt modelId="{C3BFAD51-DE18-4EBD-9FD7-2BA80B38167B}" type="parTrans" cxnId="{A1F6C259-0B86-4F46-9999-0C63A3490B6C}">
      <dgm:prSet/>
      <dgm:spPr/>
      <dgm:t>
        <a:bodyPr/>
        <a:lstStyle/>
        <a:p>
          <a:endParaRPr lang="en-US"/>
        </a:p>
      </dgm:t>
    </dgm:pt>
    <dgm:pt modelId="{8BE58EBE-399A-453A-81B4-E108B31D24DB}" type="sibTrans" cxnId="{A1F6C259-0B86-4F46-9999-0C63A3490B6C}">
      <dgm:prSet/>
      <dgm:spPr/>
      <dgm:t>
        <a:bodyPr/>
        <a:lstStyle/>
        <a:p>
          <a:endParaRPr lang="en-US"/>
        </a:p>
      </dgm:t>
    </dgm:pt>
    <dgm:pt modelId="{BAB9F826-B97C-4F8F-966F-DD1FAD0F1B84}">
      <dgm:prSet phldrT="[Text]" custT="1"/>
      <dgm:spPr>
        <a:solidFill>
          <a:schemeClr val="bg2">
            <a:lumMod val="90000"/>
            <a:alpha val="50000"/>
          </a:schemeClr>
        </a:solidFill>
      </dgm:spPr>
      <dgm:t>
        <a:bodyPr/>
        <a:lstStyle/>
        <a:p>
          <a:r>
            <a:rPr lang="fr-FR" sz="2400" b="1" noProof="0" dirty="0" smtClean="0">
              <a:solidFill>
                <a:schemeClr val="tx2"/>
              </a:solidFill>
            </a:rPr>
            <a:t>Légitimité</a:t>
          </a:r>
          <a:endParaRPr lang="fr-FR" sz="2400" b="1" noProof="0" dirty="0">
            <a:solidFill>
              <a:schemeClr val="tx2"/>
            </a:solidFill>
          </a:endParaRPr>
        </a:p>
      </dgm:t>
    </dgm:pt>
    <dgm:pt modelId="{DD975431-188E-408C-B3C5-9F13F76AFFDB}" type="parTrans" cxnId="{6370CCDE-9CDD-4B4B-B613-1D07F6EEB8A6}">
      <dgm:prSet/>
      <dgm:spPr/>
      <dgm:t>
        <a:bodyPr/>
        <a:lstStyle/>
        <a:p>
          <a:endParaRPr lang="en-US"/>
        </a:p>
      </dgm:t>
    </dgm:pt>
    <dgm:pt modelId="{07F238A2-A911-49B3-A45D-FFF696BAB8DB}" type="sibTrans" cxnId="{6370CCDE-9CDD-4B4B-B613-1D07F6EEB8A6}">
      <dgm:prSet/>
      <dgm:spPr/>
      <dgm:t>
        <a:bodyPr/>
        <a:lstStyle/>
        <a:p>
          <a:endParaRPr lang="en-US"/>
        </a:p>
      </dgm:t>
    </dgm:pt>
    <dgm:pt modelId="{5B734536-BB37-4AD8-A206-F2930C9594E3}" type="pres">
      <dgm:prSet presAssocID="{C01B6503-0B21-4ADE-BC81-A5AD4DE09B04}" presName="compositeShape" presStyleCnt="0">
        <dgm:presLayoutVars>
          <dgm:chMax val="7"/>
          <dgm:dir/>
          <dgm:resizeHandles val="exact"/>
        </dgm:presLayoutVars>
      </dgm:prSet>
      <dgm:spPr/>
    </dgm:pt>
    <dgm:pt modelId="{2BC07CF3-5CB2-45CA-B311-49381AC9F6C5}" type="pres">
      <dgm:prSet presAssocID="{BF475C85-D626-4DBA-873C-FD4BECCD2664}" presName="circ1" presStyleLbl="vennNode1" presStyleIdx="0" presStyleCnt="3"/>
      <dgm:spPr/>
      <dgm:t>
        <a:bodyPr/>
        <a:lstStyle/>
        <a:p>
          <a:endParaRPr lang="en-US"/>
        </a:p>
      </dgm:t>
    </dgm:pt>
    <dgm:pt modelId="{1C56C798-DF96-4CF0-9ABF-039D65757D52}" type="pres">
      <dgm:prSet presAssocID="{BF475C85-D626-4DBA-873C-FD4BECCD2664}" presName="circ1Tx" presStyleLbl="revTx" presStyleIdx="0" presStyleCnt="0">
        <dgm:presLayoutVars>
          <dgm:chMax val="0"/>
          <dgm:chPref val="0"/>
          <dgm:bulletEnabled val="1"/>
        </dgm:presLayoutVars>
      </dgm:prSet>
      <dgm:spPr/>
      <dgm:t>
        <a:bodyPr/>
        <a:lstStyle/>
        <a:p>
          <a:endParaRPr lang="en-US"/>
        </a:p>
      </dgm:t>
    </dgm:pt>
    <dgm:pt modelId="{127AF718-9FA4-4088-838C-69638EE2D469}" type="pres">
      <dgm:prSet presAssocID="{5C2F7B7F-2193-4DD9-9DCA-F2A0CF61C835}" presName="circ2" presStyleLbl="vennNode1" presStyleIdx="1" presStyleCnt="3"/>
      <dgm:spPr/>
      <dgm:t>
        <a:bodyPr/>
        <a:lstStyle/>
        <a:p>
          <a:endParaRPr lang="en-US"/>
        </a:p>
      </dgm:t>
    </dgm:pt>
    <dgm:pt modelId="{A0E1C318-422C-4E10-8522-4C99C45B6442}" type="pres">
      <dgm:prSet presAssocID="{5C2F7B7F-2193-4DD9-9DCA-F2A0CF61C835}" presName="circ2Tx" presStyleLbl="revTx" presStyleIdx="0" presStyleCnt="0">
        <dgm:presLayoutVars>
          <dgm:chMax val="0"/>
          <dgm:chPref val="0"/>
          <dgm:bulletEnabled val="1"/>
        </dgm:presLayoutVars>
      </dgm:prSet>
      <dgm:spPr/>
      <dgm:t>
        <a:bodyPr/>
        <a:lstStyle/>
        <a:p>
          <a:endParaRPr lang="en-US"/>
        </a:p>
      </dgm:t>
    </dgm:pt>
    <dgm:pt modelId="{3CFF272A-F315-428B-B439-A1A76BB0075D}" type="pres">
      <dgm:prSet presAssocID="{BAB9F826-B97C-4F8F-966F-DD1FAD0F1B84}" presName="circ3" presStyleLbl="vennNode1" presStyleIdx="2" presStyleCnt="3"/>
      <dgm:spPr/>
      <dgm:t>
        <a:bodyPr/>
        <a:lstStyle/>
        <a:p>
          <a:endParaRPr lang="en-US"/>
        </a:p>
      </dgm:t>
    </dgm:pt>
    <dgm:pt modelId="{C19620A2-6582-4F42-8773-C4E25A1F39F1}" type="pres">
      <dgm:prSet presAssocID="{BAB9F826-B97C-4F8F-966F-DD1FAD0F1B84}" presName="circ3Tx" presStyleLbl="revTx" presStyleIdx="0" presStyleCnt="0">
        <dgm:presLayoutVars>
          <dgm:chMax val="0"/>
          <dgm:chPref val="0"/>
          <dgm:bulletEnabled val="1"/>
        </dgm:presLayoutVars>
      </dgm:prSet>
      <dgm:spPr/>
      <dgm:t>
        <a:bodyPr/>
        <a:lstStyle/>
        <a:p>
          <a:endParaRPr lang="en-US"/>
        </a:p>
      </dgm:t>
    </dgm:pt>
  </dgm:ptLst>
  <dgm:cxnLst>
    <dgm:cxn modelId="{9736B811-936B-49AD-8A50-84FF16290DE2}" type="presOf" srcId="{BF475C85-D626-4DBA-873C-FD4BECCD2664}" destId="{2BC07CF3-5CB2-45CA-B311-49381AC9F6C5}" srcOrd="0" destOrd="0" presId="urn:microsoft.com/office/officeart/2005/8/layout/venn1"/>
    <dgm:cxn modelId="{37DF97AF-48EA-43BC-A167-68B1A30553B8}" type="presOf" srcId="{5C2F7B7F-2193-4DD9-9DCA-F2A0CF61C835}" destId="{A0E1C318-422C-4E10-8522-4C99C45B6442}" srcOrd="1" destOrd="0" presId="urn:microsoft.com/office/officeart/2005/8/layout/venn1"/>
    <dgm:cxn modelId="{BD2B0F6A-BD8C-491A-B6D6-EA4A0F574195}" type="presOf" srcId="{BAB9F826-B97C-4F8F-966F-DD1FAD0F1B84}" destId="{3CFF272A-F315-428B-B439-A1A76BB0075D}" srcOrd="0" destOrd="0" presId="urn:microsoft.com/office/officeart/2005/8/layout/venn1"/>
    <dgm:cxn modelId="{533C547C-E681-4EA6-945F-9F633F13BD32}" type="presOf" srcId="{5C2F7B7F-2193-4DD9-9DCA-F2A0CF61C835}" destId="{127AF718-9FA4-4088-838C-69638EE2D469}" srcOrd="0" destOrd="0" presId="urn:microsoft.com/office/officeart/2005/8/layout/venn1"/>
    <dgm:cxn modelId="{6370CCDE-9CDD-4B4B-B613-1D07F6EEB8A6}" srcId="{C01B6503-0B21-4ADE-BC81-A5AD4DE09B04}" destId="{BAB9F826-B97C-4F8F-966F-DD1FAD0F1B84}" srcOrd="2" destOrd="0" parTransId="{DD975431-188E-408C-B3C5-9F13F76AFFDB}" sibTransId="{07F238A2-A911-49B3-A45D-FFF696BAB8DB}"/>
    <dgm:cxn modelId="{7CB19B06-9E90-42C6-B8D8-195B23B8AFBE}" srcId="{C01B6503-0B21-4ADE-BC81-A5AD4DE09B04}" destId="{BF475C85-D626-4DBA-873C-FD4BECCD2664}" srcOrd="0" destOrd="0" parTransId="{46CD2807-D786-4685-97FC-B608D756958C}" sibTransId="{64AAA348-2AA1-446D-B789-8B08D8E14610}"/>
    <dgm:cxn modelId="{4693B1F5-8DD6-44A6-AE70-0646E20DB396}" type="presOf" srcId="{C01B6503-0B21-4ADE-BC81-A5AD4DE09B04}" destId="{5B734536-BB37-4AD8-A206-F2930C9594E3}" srcOrd="0" destOrd="0" presId="urn:microsoft.com/office/officeart/2005/8/layout/venn1"/>
    <dgm:cxn modelId="{A1F6C259-0B86-4F46-9999-0C63A3490B6C}" srcId="{C01B6503-0B21-4ADE-BC81-A5AD4DE09B04}" destId="{5C2F7B7F-2193-4DD9-9DCA-F2A0CF61C835}" srcOrd="1" destOrd="0" parTransId="{C3BFAD51-DE18-4EBD-9FD7-2BA80B38167B}" sibTransId="{8BE58EBE-399A-453A-81B4-E108B31D24DB}"/>
    <dgm:cxn modelId="{C90368B9-98A2-454F-8570-87D65E5554AA}" type="presOf" srcId="{BAB9F826-B97C-4F8F-966F-DD1FAD0F1B84}" destId="{C19620A2-6582-4F42-8773-C4E25A1F39F1}" srcOrd="1" destOrd="0" presId="urn:microsoft.com/office/officeart/2005/8/layout/venn1"/>
    <dgm:cxn modelId="{21DDCEE2-1D63-49B8-BD35-CD5195E01EAF}" type="presOf" srcId="{BF475C85-D626-4DBA-873C-FD4BECCD2664}" destId="{1C56C798-DF96-4CF0-9ABF-039D65757D52}" srcOrd="1" destOrd="0" presId="urn:microsoft.com/office/officeart/2005/8/layout/venn1"/>
    <dgm:cxn modelId="{4B4BCEE8-9D9F-4D81-923E-51FCA441BDF3}" type="presParOf" srcId="{5B734536-BB37-4AD8-A206-F2930C9594E3}" destId="{2BC07CF3-5CB2-45CA-B311-49381AC9F6C5}" srcOrd="0" destOrd="0" presId="urn:microsoft.com/office/officeart/2005/8/layout/venn1"/>
    <dgm:cxn modelId="{14A350A1-50E6-4242-8615-D2A55796E119}" type="presParOf" srcId="{5B734536-BB37-4AD8-A206-F2930C9594E3}" destId="{1C56C798-DF96-4CF0-9ABF-039D65757D52}" srcOrd="1" destOrd="0" presId="urn:microsoft.com/office/officeart/2005/8/layout/venn1"/>
    <dgm:cxn modelId="{618F0E09-8BE4-40FB-834D-1E17D8421B5F}" type="presParOf" srcId="{5B734536-BB37-4AD8-A206-F2930C9594E3}" destId="{127AF718-9FA4-4088-838C-69638EE2D469}" srcOrd="2" destOrd="0" presId="urn:microsoft.com/office/officeart/2005/8/layout/venn1"/>
    <dgm:cxn modelId="{EFDAAD9C-2C73-438B-8997-3192DF1BE1DB}" type="presParOf" srcId="{5B734536-BB37-4AD8-A206-F2930C9594E3}" destId="{A0E1C318-422C-4E10-8522-4C99C45B6442}" srcOrd="3" destOrd="0" presId="urn:microsoft.com/office/officeart/2005/8/layout/venn1"/>
    <dgm:cxn modelId="{DDE7E211-A7B7-4106-80ED-A18411E8FDC6}" type="presParOf" srcId="{5B734536-BB37-4AD8-A206-F2930C9594E3}" destId="{3CFF272A-F315-428B-B439-A1A76BB0075D}" srcOrd="4" destOrd="0" presId="urn:microsoft.com/office/officeart/2005/8/layout/venn1"/>
    <dgm:cxn modelId="{3F7B5468-77AE-4122-BFB3-25F46FCCE3BD}" type="presParOf" srcId="{5B734536-BB37-4AD8-A206-F2930C9594E3}" destId="{C19620A2-6582-4F42-8773-C4E25A1F39F1}"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A1995-E635-094E-B1B4-0AEB111A74B0}" type="doc">
      <dgm:prSet loTypeId="urn:microsoft.com/office/officeart/2005/8/layout/default" loCatId="list" qsTypeId="urn:microsoft.com/office/officeart/2005/8/quickstyle/simple4" qsCatId="simple" csTypeId="urn:microsoft.com/office/officeart/2005/8/colors/accent1_2#2" csCatId="accent1" phldr="1"/>
      <dgm:spPr/>
      <dgm:t>
        <a:bodyPr/>
        <a:lstStyle/>
        <a:p>
          <a:endParaRPr lang="en-US"/>
        </a:p>
      </dgm:t>
    </dgm:pt>
    <dgm:pt modelId="{28F5CD29-C83E-C54E-812B-AD130813F256}">
      <dgm:prSet custT="1"/>
      <dgm:spPr/>
      <dgm:t>
        <a:bodyPr/>
        <a:lstStyle/>
        <a:p>
          <a:pPr rtl="0"/>
          <a:r>
            <a:rPr lang="fr-FR" sz="2400" b="0" i="0" baseline="0" noProof="0" dirty="0" smtClean="0">
              <a:latin typeface="Arial"/>
              <a:cs typeface="Arial"/>
            </a:rPr>
            <a:t>Pays donateurs étrangers </a:t>
          </a:r>
          <a:endParaRPr lang="fr-FR" sz="2400" b="0" noProof="0" dirty="0">
            <a:latin typeface="Arial"/>
            <a:cs typeface="Arial"/>
          </a:endParaRPr>
        </a:p>
      </dgm:t>
    </dgm:pt>
    <dgm:pt modelId="{EABA433C-5A60-2F4E-90DE-DC1193100E68}" type="parTrans" cxnId="{F3264A7B-7DDC-024D-8685-1E322811098A}">
      <dgm:prSet/>
      <dgm:spPr/>
      <dgm:t>
        <a:bodyPr/>
        <a:lstStyle/>
        <a:p>
          <a:endParaRPr lang="en-US" sz="2400" b="0">
            <a:latin typeface="Arial"/>
            <a:cs typeface="Arial"/>
          </a:endParaRPr>
        </a:p>
      </dgm:t>
    </dgm:pt>
    <dgm:pt modelId="{07A69B13-5D46-574F-92E8-8793093C502E}" type="sibTrans" cxnId="{F3264A7B-7DDC-024D-8685-1E322811098A}">
      <dgm:prSet/>
      <dgm:spPr/>
      <dgm:t>
        <a:bodyPr/>
        <a:lstStyle/>
        <a:p>
          <a:endParaRPr lang="en-US" sz="2400" b="0">
            <a:latin typeface="Arial"/>
            <a:cs typeface="Arial"/>
          </a:endParaRPr>
        </a:p>
      </dgm:t>
    </dgm:pt>
    <dgm:pt modelId="{2B2A2E17-CE8A-A44F-AC65-316D8E792EFD}">
      <dgm:prSet custT="1"/>
      <dgm:spPr/>
      <dgm:t>
        <a:bodyPr/>
        <a:lstStyle/>
        <a:p>
          <a:pPr rtl="0"/>
          <a:r>
            <a:rPr lang="fr-FR" sz="2400" b="0" i="0" baseline="0" noProof="0" dirty="0" smtClean="0">
              <a:latin typeface="Arial"/>
              <a:cs typeface="Arial"/>
            </a:rPr>
            <a:t>Ministres du gouvernement national</a:t>
          </a:r>
          <a:endParaRPr lang="fr-FR" sz="2400" b="0" noProof="0" dirty="0">
            <a:latin typeface="Arial"/>
            <a:cs typeface="Arial"/>
          </a:endParaRPr>
        </a:p>
      </dgm:t>
    </dgm:pt>
    <dgm:pt modelId="{EEE73307-02FE-5248-AACD-20F7C5DEF3D9}" type="parTrans" cxnId="{6CEAF4D0-750C-4C46-8D71-46BD8279E31F}">
      <dgm:prSet/>
      <dgm:spPr/>
      <dgm:t>
        <a:bodyPr/>
        <a:lstStyle/>
        <a:p>
          <a:endParaRPr lang="en-US" sz="2400" b="0">
            <a:latin typeface="Arial"/>
            <a:cs typeface="Arial"/>
          </a:endParaRPr>
        </a:p>
      </dgm:t>
    </dgm:pt>
    <dgm:pt modelId="{AC52B4EB-6106-364C-B43C-48C1B0A8E1D8}" type="sibTrans" cxnId="{6CEAF4D0-750C-4C46-8D71-46BD8279E31F}">
      <dgm:prSet/>
      <dgm:spPr/>
      <dgm:t>
        <a:bodyPr/>
        <a:lstStyle/>
        <a:p>
          <a:endParaRPr lang="en-US" sz="2400" b="0">
            <a:latin typeface="Arial"/>
            <a:cs typeface="Arial"/>
          </a:endParaRPr>
        </a:p>
      </dgm:t>
    </dgm:pt>
    <dgm:pt modelId="{E43B67F2-FC08-4841-A047-C4778CB965FD}">
      <dgm:prSet custT="1"/>
      <dgm:spPr/>
      <dgm:t>
        <a:bodyPr/>
        <a:lstStyle/>
        <a:p>
          <a:pPr rtl="0"/>
          <a:r>
            <a:rPr lang="fr-FR" sz="2400" b="0" i="0" baseline="0" noProof="0" dirty="0" smtClean="0">
              <a:latin typeface="Arial"/>
              <a:cs typeface="Arial"/>
            </a:rPr>
            <a:t>Parlementaires nationaux</a:t>
          </a:r>
          <a:endParaRPr lang="fr-FR" sz="2400" b="0" noProof="0" dirty="0">
            <a:latin typeface="Arial"/>
            <a:cs typeface="Arial"/>
          </a:endParaRPr>
        </a:p>
      </dgm:t>
    </dgm:pt>
    <dgm:pt modelId="{989BCA4B-3E7E-1A4C-8ED8-BBF6E9BFF315}" type="parTrans" cxnId="{B4FD20AD-C28B-CE49-A2F8-47FDCB890FCC}">
      <dgm:prSet/>
      <dgm:spPr/>
      <dgm:t>
        <a:bodyPr/>
        <a:lstStyle/>
        <a:p>
          <a:endParaRPr lang="en-US" sz="2400" b="0">
            <a:latin typeface="Arial"/>
            <a:cs typeface="Arial"/>
          </a:endParaRPr>
        </a:p>
      </dgm:t>
    </dgm:pt>
    <dgm:pt modelId="{44248C08-227E-3141-A9D7-55E8DFDEB239}" type="sibTrans" cxnId="{B4FD20AD-C28B-CE49-A2F8-47FDCB890FCC}">
      <dgm:prSet/>
      <dgm:spPr/>
      <dgm:t>
        <a:bodyPr/>
        <a:lstStyle/>
        <a:p>
          <a:endParaRPr lang="en-US" sz="2400" b="0">
            <a:latin typeface="Arial"/>
            <a:cs typeface="Arial"/>
          </a:endParaRPr>
        </a:p>
      </dgm:t>
    </dgm:pt>
    <dgm:pt modelId="{793A58B9-6DCF-4E4A-BFEC-D32C3A6136CE}">
      <dgm:prSet custT="1"/>
      <dgm:spPr/>
      <dgm:t>
        <a:bodyPr/>
        <a:lstStyle/>
        <a:p>
          <a:pPr rtl="0"/>
          <a:r>
            <a:rPr lang="fr-FR" sz="2400" b="0" i="0" baseline="0" noProof="0" dirty="0" smtClean="0">
              <a:latin typeface="Arial"/>
              <a:cs typeface="Arial"/>
            </a:rPr>
            <a:t>Fonctionnaires nationaux</a:t>
          </a:r>
          <a:endParaRPr lang="fr-FR" sz="2400" b="0" noProof="0" dirty="0">
            <a:latin typeface="Arial"/>
            <a:cs typeface="Arial"/>
          </a:endParaRPr>
        </a:p>
      </dgm:t>
    </dgm:pt>
    <dgm:pt modelId="{29DDA3B9-4261-6D4E-B7FD-D0C004B24DD4}" type="parTrans" cxnId="{19039569-172E-5441-B6AB-EF307BFE56BF}">
      <dgm:prSet/>
      <dgm:spPr/>
      <dgm:t>
        <a:bodyPr/>
        <a:lstStyle/>
        <a:p>
          <a:endParaRPr lang="en-US" sz="2400" b="0">
            <a:latin typeface="Arial"/>
            <a:cs typeface="Arial"/>
          </a:endParaRPr>
        </a:p>
      </dgm:t>
    </dgm:pt>
    <dgm:pt modelId="{229BAD0D-10CF-5041-AAEE-401244F1A476}" type="sibTrans" cxnId="{19039569-172E-5441-B6AB-EF307BFE56BF}">
      <dgm:prSet/>
      <dgm:spPr/>
      <dgm:t>
        <a:bodyPr/>
        <a:lstStyle/>
        <a:p>
          <a:endParaRPr lang="en-US" sz="2400" b="0">
            <a:latin typeface="Arial"/>
            <a:cs typeface="Arial"/>
          </a:endParaRPr>
        </a:p>
      </dgm:t>
    </dgm:pt>
    <dgm:pt modelId="{C55A6287-CEDE-534D-81BF-FE59BC6CF7E6}">
      <dgm:prSet custT="1"/>
      <dgm:spPr/>
      <dgm:t>
        <a:bodyPr/>
        <a:lstStyle/>
        <a:p>
          <a:pPr rtl="0"/>
          <a:r>
            <a:rPr lang="fr-FR" sz="2400" b="0" i="0" baseline="0" noProof="0" dirty="0" smtClean="0">
              <a:latin typeface="Arial"/>
              <a:cs typeface="Arial"/>
            </a:rPr>
            <a:t>Personnalités politiques régionales/locales</a:t>
          </a:r>
          <a:endParaRPr lang="fr-FR" sz="2400" b="0" noProof="0" dirty="0">
            <a:latin typeface="Arial"/>
            <a:cs typeface="Arial"/>
          </a:endParaRPr>
        </a:p>
      </dgm:t>
    </dgm:pt>
    <dgm:pt modelId="{0394DDC8-0911-1040-A97F-FC62D5288BBD}" type="parTrans" cxnId="{08D20486-1597-0B41-8B42-DC2B13F182A7}">
      <dgm:prSet/>
      <dgm:spPr/>
      <dgm:t>
        <a:bodyPr/>
        <a:lstStyle/>
        <a:p>
          <a:endParaRPr lang="en-US" sz="2400" b="0">
            <a:latin typeface="Arial"/>
            <a:cs typeface="Arial"/>
          </a:endParaRPr>
        </a:p>
      </dgm:t>
    </dgm:pt>
    <dgm:pt modelId="{B85EBA00-98A3-C044-A657-979E10C61483}" type="sibTrans" cxnId="{08D20486-1597-0B41-8B42-DC2B13F182A7}">
      <dgm:prSet/>
      <dgm:spPr/>
      <dgm:t>
        <a:bodyPr/>
        <a:lstStyle/>
        <a:p>
          <a:endParaRPr lang="en-US" sz="2400" b="0">
            <a:latin typeface="Arial"/>
            <a:cs typeface="Arial"/>
          </a:endParaRPr>
        </a:p>
      </dgm:t>
    </dgm:pt>
    <dgm:pt modelId="{0454AAB8-9957-9B46-B890-A82428D456C9}" type="pres">
      <dgm:prSet presAssocID="{C61A1995-E635-094E-B1B4-0AEB111A74B0}" presName="diagram" presStyleCnt="0">
        <dgm:presLayoutVars>
          <dgm:dir/>
          <dgm:resizeHandles val="exact"/>
        </dgm:presLayoutVars>
      </dgm:prSet>
      <dgm:spPr/>
      <dgm:t>
        <a:bodyPr/>
        <a:lstStyle/>
        <a:p>
          <a:endParaRPr lang="en-US"/>
        </a:p>
      </dgm:t>
    </dgm:pt>
    <dgm:pt modelId="{A0B2B462-D30E-5A4F-8A97-BDFBCAB55D1A}" type="pres">
      <dgm:prSet presAssocID="{28F5CD29-C83E-C54E-812B-AD130813F256}" presName="node" presStyleLbl="node1" presStyleIdx="0" presStyleCnt="5">
        <dgm:presLayoutVars>
          <dgm:bulletEnabled val="1"/>
        </dgm:presLayoutVars>
      </dgm:prSet>
      <dgm:spPr/>
      <dgm:t>
        <a:bodyPr/>
        <a:lstStyle/>
        <a:p>
          <a:endParaRPr lang="en-US"/>
        </a:p>
      </dgm:t>
    </dgm:pt>
    <dgm:pt modelId="{6453784F-605F-4A4A-8249-147B5EDD154C}" type="pres">
      <dgm:prSet presAssocID="{07A69B13-5D46-574F-92E8-8793093C502E}" presName="sibTrans" presStyleCnt="0"/>
      <dgm:spPr/>
    </dgm:pt>
    <dgm:pt modelId="{ADC197EB-8DD9-DA48-A3AA-4C7A74D99C04}" type="pres">
      <dgm:prSet presAssocID="{2B2A2E17-CE8A-A44F-AC65-316D8E792EFD}" presName="node" presStyleLbl="node1" presStyleIdx="1" presStyleCnt="5">
        <dgm:presLayoutVars>
          <dgm:bulletEnabled val="1"/>
        </dgm:presLayoutVars>
      </dgm:prSet>
      <dgm:spPr/>
      <dgm:t>
        <a:bodyPr/>
        <a:lstStyle/>
        <a:p>
          <a:endParaRPr lang="en-US"/>
        </a:p>
      </dgm:t>
    </dgm:pt>
    <dgm:pt modelId="{7F9925CB-29B7-4643-98DB-115B25C26C78}" type="pres">
      <dgm:prSet presAssocID="{AC52B4EB-6106-364C-B43C-48C1B0A8E1D8}" presName="sibTrans" presStyleCnt="0"/>
      <dgm:spPr/>
    </dgm:pt>
    <dgm:pt modelId="{1B7CB2FD-F7D5-FB40-AE2B-D9AB0958E181}" type="pres">
      <dgm:prSet presAssocID="{E43B67F2-FC08-4841-A047-C4778CB965FD}" presName="node" presStyleLbl="node1" presStyleIdx="2" presStyleCnt="5">
        <dgm:presLayoutVars>
          <dgm:bulletEnabled val="1"/>
        </dgm:presLayoutVars>
      </dgm:prSet>
      <dgm:spPr/>
      <dgm:t>
        <a:bodyPr/>
        <a:lstStyle/>
        <a:p>
          <a:endParaRPr lang="en-US"/>
        </a:p>
      </dgm:t>
    </dgm:pt>
    <dgm:pt modelId="{772A9515-1AEE-AC4F-8CB0-867D81F5848A}" type="pres">
      <dgm:prSet presAssocID="{44248C08-227E-3141-A9D7-55E8DFDEB239}" presName="sibTrans" presStyleCnt="0"/>
      <dgm:spPr/>
    </dgm:pt>
    <dgm:pt modelId="{A0DDB05F-2398-744D-9CBA-1AB7D3888420}" type="pres">
      <dgm:prSet presAssocID="{793A58B9-6DCF-4E4A-BFEC-D32C3A6136CE}" presName="node" presStyleLbl="node1" presStyleIdx="3" presStyleCnt="5">
        <dgm:presLayoutVars>
          <dgm:bulletEnabled val="1"/>
        </dgm:presLayoutVars>
      </dgm:prSet>
      <dgm:spPr/>
      <dgm:t>
        <a:bodyPr/>
        <a:lstStyle/>
        <a:p>
          <a:endParaRPr lang="en-US"/>
        </a:p>
      </dgm:t>
    </dgm:pt>
    <dgm:pt modelId="{E94109F0-51EF-5747-90AE-BD37576E521B}" type="pres">
      <dgm:prSet presAssocID="{229BAD0D-10CF-5041-AAEE-401244F1A476}" presName="sibTrans" presStyleCnt="0"/>
      <dgm:spPr/>
    </dgm:pt>
    <dgm:pt modelId="{13EF9649-F84C-D14A-A969-699F0148C702}" type="pres">
      <dgm:prSet presAssocID="{C55A6287-CEDE-534D-81BF-FE59BC6CF7E6}" presName="node" presStyleLbl="node1" presStyleIdx="4" presStyleCnt="5" custScaleX="116909">
        <dgm:presLayoutVars>
          <dgm:bulletEnabled val="1"/>
        </dgm:presLayoutVars>
      </dgm:prSet>
      <dgm:spPr/>
      <dgm:t>
        <a:bodyPr/>
        <a:lstStyle/>
        <a:p>
          <a:endParaRPr lang="en-US"/>
        </a:p>
      </dgm:t>
    </dgm:pt>
  </dgm:ptLst>
  <dgm:cxnLst>
    <dgm:cxn modelId="{B4FD20AD-C28B-CE49-A2F8-47FDCB890FCC}" srcId="{C61A1995-E635-094E-B1B4-0AEB111A74B0}" destId="{E43B67F2-FC08-4841-A047-C4778CB965FD}" srcOrd="2" destOrd="0" parTransId="{989BCA4B-3E7E-1A4C-8ED8-BBF6E9BFF315}" sibTransId="{44248C08-227E-3141-A9D7-55E8DFDEB239}"/>
    <dgm:cxn modelId="{BFE0ED91-1173-4E8C-A01F-59203CADD7B2}" type="presOf" srcId="{793A58B9-6DCF-4E4A-BFEC-D32C3A6136CE}" destId="{A0DDB05F-2398-744D-9CBA-1AB7D3888420}" srcOrd="0" destOrd="0" presId="urn:microsoft.com/office/officeart/2005/8/layout/default"/>
    <dgm:cxn modelId="{F3264A7B-7DDC-024D-8685-1E322811098A}" srcId="{C61A1995-E635-094E-B1B4-0AEB111A74B0}" destId="{28F5CD29-C83E-C54E-812B-AD130813F256}" srcOrd="0" destOrd="0" parTransId="{EABA433C-5A60-2F4E-90DE-DC1193100E68}" sibTransId="{07A69B13-5D46-574F-92E8-8793093C502E}"/>
    <dgm:cxn modelId="{65CCB436-173E-43DE-ABE8-47AFB07613AA}" type="presOf" srcId="{E43B67F2-FC08-4841-A047-C4778CB965FD}" destId="{1B7CB2FD-F7D5-FB40-AE2B-D9AB0958E181}" srcOrd="0" destOrd="0" presId="urn:microsoft.com/office/officeart/2005/8/layout/default"/>
    <dgm:cxn modelId="{561EFA71-71BB-4228-83E2-70A38C0C10F9}" type="presOf" srcId="{2B2A2E17-CE8A-A44F-AC65-316D8E792EFD}" destId="{ADC197EB-8DD9-DA48-A3AA-4C7A74D99C04}" srcOrd="0" destOrd="0" presId="urn:microsoft.com/office/officeart/2005/8/layout/default"/>
    <dgm:cxn modelId="{78F6F770-2F17-46B3-8E43-CD4DFB33CAA4}" type="presOf" srcId="{28F5CD29-C83E-C54E-812B-AD130813F256}" destId="{A0B2B462-D30E-5A4F-8A97-BDFBCAB55D1A}" srcOrd="0" destOrd="0" presId="urn:microsoft.com/office/officeart/2005/8/layout/default"/>
    <dgm:cxn modelId="{6CEAF4D0-750C-4C46-8D71-46BD8279E31F}" srcId="{C61A1995-E635-094E-B1B4-0AEB111A74B0}" destId="{2B2A2E17-CE8A-A44F-AC65-316D8E792EFD}" srcOrd="1" destOrd="0" parTransId="{EEE73307-02FE-5248-AACD-20F7C5DEF3D9}" sibTransId="{AC52B4EB-6106-364C-B43C-48C1B0A8E1D8}"/>
    <dgm:cxn modelId="{1C5B1C1F-5773-4490-A0AE-EE6EE377114D}" type="presOf" srcId="{C61A1995-E635-094E-B1B4-0AEB111A74B0}" destId="{0454AAB8-9957-9B46-B890-A82428D456C9}" srcOrd="0" destOrd="0" presId="urn:microsoft.com/office/officeart/2005/8/layout/default"/>
    <dgm:cxn modelId="{19039569-172E-5441-B6AB-EF307BFE56BF}" srcId="{C61A1995-E635-094E-B1B4-0AEB111A74B0}" destId="{793A58B9-6DCF-4E4A-BFEC-D32C3A6136CE}" srcOrd="3" destOrd="0" parTransId="{29DDA3B9-4261-6D4E-B7FD-D0C004B24DD4}" sibTransId="{229BAD0D-10CF-5041-AAEE-401244F1A476}"/>
    <dgm:cxn modelId="{6E4663A9-4FFB-4783-BB0B-2703B5D8A497}" type="presOf" srcId="{C55A6287-CEDE-534D-81BF-FE59BC6CF7E6}" destId="{13EF9649-F84C-D14A-A969-699F0148C702}" srcOrd="0" destOrd="0" presId="urn:microsoft.com/office/officeart/2005/8/layout/default"/>
    <dgm:cxn modelId="{08D20486-1597-0B41-8B42-DC2B13F182A7}" srcId="{C61A1995-E635-094E-B1B4-0AEB111A74B0}" destId="{C55A6287-CEDE-534D-81BF-FE59BC6CF7E6}" srcOrd="4" destOrd="0" parTransId="{0394DDC8-0911-1040-A97F-FC62D5288BBD}" sibTransId="{B85EBA00-98A3-C044-A657-979E10C61483}"/>
    <dgm:cxn modelId="{5B969C8C-E06A-4DDB-8DDC-5FFA5E1419E2}" type="presParOf" srcId="{0454AAB8-9957-9B46-B890-A82428D456C9}" destId="{A0B2B462-D30E-5A4F-8A97-BDFBCAB55D1A}" srcOrd="0" destOrd="0" presId="urn:microsoft.com/office/officeart/2005/8/layout/default"/>
    <dgm:cxn modelId="{62341D88-3B52-4D3C-B162-704C3A6B0DED}" type="presParOf" srcId="{0454AAB8-9957-9B46-B890-A82428D456C9}" destId="{6453784F-605F-4A4A-8249-147B5EDD154C}" srcOrd="1" destOrd="0" presId="urn:microsoft.com/office/officeart/2005/8/layout/default"/>
    <dgm:cxn modelId="{CE74C47F-08BA-4549-B211-4D547DEA99DA}" type="presParOf" srcId="{0454AAB8-9957-9B46-B890-A82428D456C9}" destId="{ADC197EB-8DD9-DA48-A3AA-4C7A74D99C04}" srcOrd="2" destOrd="0" presId="urn:microsoft.com/office/officeart/2005/8/layout/default"/>
    <dgm:cxn modelId="{3C40BFBA-2FCE-4D6A-BB44-619D525000B0}" type="presParOf" srcId="{0454AAB8-9957-9B46-B890-A82428D456C9}" destId="{7F9925CB-29B7-4643-98DB-115B25C26C78}" srcOrd="3" destOrd="0" presId="urn:microsoft.com/office/officeart/2005/8/layout/default"/>
    <dgm:cxn modelId="{2B48DD21-404E-4905-901B-911700451A13}" type="presParOf" srcId="{0454AAB8-9957-9B46-B890-A82428D456C9}" destId="{1B7CB2FD-F7D5-FB40-AE2B-D9AB0958E181}" srcOrd="4" destOrd="0" presId="urn:microsoft.com/office/officeart/2005/8/layout/default"/>
    <dgm:cxn modelId="{489C6DA1-812E-4C13-86B2-F0C09FBB7744}" type="presParOf" srcId="{0454AAB8-9957-9B46-B890-A82428D456C9}" destId="{772A9515-1AEE-AC4F-8CB0-867D81F5848A}" srcOrd="5" destOrd="0" presId="urn:microsoft.com/office/officeart/2005/8/layout/default"/>
    <dgm:cxn modelId="{3BE8483F-5C9F-4A9A-909C-80721F102588}" type="presParOf" srcId="{0454AAB8-9957-9B46-B890-A82428D456C9}" destId="{A0DDB05F-2398-744D-9CBA-1AB7D3888420}" srcOrd="6" destOrd="0" presId="urn:microsoft.com/office/officeart/2005/8/layout/default"/>
    <dgm:cxn modelId="{5067E230-6183-4F68-96F4-30A5E1B8664B}" type="presParOf" srcId="{0454AAB8-9957-9B46-B890-A82428D456C9}" destId="{E94109F0-51EF-5747-90AE-BD37576E521B}" srcOrd="7" destOrd="0" presId="urn:microsoft.com/office/officeart/2005/8/layout/default"/>
    <dgm:cxn modelId="{05DF285F-6CC0-4F3E-9B31-018A4C977CEE}" type="presParOf" srcId="{0454AAB8-9957-9B46-B890-A82428D456C9}" destId="{13EF9649-F84C-D14A-A969-699F0148C702}"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70673-4373-9847-A3ED-F99E84D5CAD2}" type="doc">
      <dgm:prSet loTypeId="urn:microsoft.com/office/officeart/2005/8/layout/list1" loCatId="list" qsTypeId="urn:microsoft.com/office/officeart/2005/8/quickstyle/simple4" qsCatId="simple" csTypeId="urn:microsoft.com/office/officeart/2005/8/colors/accent1_2#3" csCatId="accent1" phldr="1"/>
      <dgm:spPr/>
      <dgm:t>
        <a:bodyPr/>
        <a:lstStyle/>
        <a:p>
          <a:endParaRPr lang="en-US"/>
        </a:p>
      </dgm:t>
    </dgm:pt>
    <dgm:pt modelId="{43E50BA5-D2D3-9E40-AF2F-0648D9AC02F5}">
      <dgm:prSet custT="1"/>
      <dgm:spPr/>
      <dgm:t>
        <a:bodyPr/>
        <a:lstStyle/>
        <a:p>
          <a:pPr rtl="0"/>
          <a:r>
            <a:rPr lang="en-US" sz="2800" dirty="0" smtClean="0">
              <a:latin typeface="Arial"/>
              <a:cs typeface="Arial"/>
            </a:rPr>
            <a:t>1. </a:t>
          </a:r>
          <a:r>
            <a:rPr lang="fr-FR" sz="2800" noProof="0" dirty="0" smtClean="0">
              <a:latin typeface="Arial"/>
              <a:cs typeface="Arial"/>
            </a:rPr>
            <a:t>Définissez clairement et systématiquement les objectifs de votre travail</a:t>
          </a:r>
          <a:endParaRPr lang="fr-FR" sz="2800" noProof="0" dirty="0">
            <a:latin typeface="Arial"/>
            <a:cs typeface="Arial"/>
          </a:endParaRPr>
        </a:p>
      </dgm:t>
    </dgm:pt>
    <dgm:pt modelId="{0E959A46-0F26-5F46-8F40-1DA15B5148E1}" type="parTrans" cxnId="{4767B7B6-9F48-AC4F-94B0-B01A7F3F23BF}">
      <dgm:prSet/>
      <dgm:spPr/>
      <dgm:t>
        <a:bodyPr/>
        <a:lstStyle/>
        <a:p>
          <a:endParaRPr lang="en-US" sz="2800">
            <a:latin typeface="Arial"/>
            <a:cs typeface="Arial"/>
          </a:endParaRPr>
        </a:p>
      </dgm:t>
    </dgm:pt>
    <dgm:pt modelId="{0CF2480D-86BF-194C-B1FF-2F303116E7D8}" type="sibTrans" cxnId="{4767B7B6-9F48-AC4F-94B0-B01A7F3F23BF}">
      <dgm:prSet/>
      <dgm:spPr/>
      <dgm:t>
        <a:bodyPr/>
        <a:lstStyle/>
        <a:p>
          <a:endParaRPr lang="en-US" sz="2800">
            <a:latin typeface="Arial"/>
            <a:cs typeface="Arial"/>
          </a:endParaRPr>
        </a:p>
      </dgm:t>
    </dgm:pt>
    <dgm:pt modelId="{7908F5D1-C3B5-1D4E-A242-697D79A1F57E}">
      <dgm:prSet custT="1"/>
      <dgm:spPr/>
      <dgm:t>
        <a:bodyPr/>
        <a:lstStyle/>
        <a:p>
          <a:pPr rtl="0"/>
          <a:r>
            <a:rPr lang="en-US" sz="2800" dirty="0" smtClean="0">
              <a:latin typeface="Arial"/>
              <a:cs typeface="Arial"/>
            </a:rPr>
            <a:t>2. </a:t>
          </a:r>
          <a:r>
            <a:rPr lang="fr-FR" sz="2800" noProof="0" dirty="0" smtClean="0">
              <a:latin typeface="Arial"/>
              <a:cs typeface="Arial"/>
            </a:rPr>
            <a:t>Cartographiez et hiérarchisez les parties prenantes avec lesquelles vous travaillez</a:t>
          </a:r>
          <a:endParaRPr lang="fr-FR" sz="2800" noProof="0" dirty="0">
            <a:latin typeface="Arial"/>
            <a:cs typeface="Arial"/>
          </a:endParaRPr>
        </a:p>
      </dgm:t>
    </dgm:pt>
    <dgm:pt modelId="{5B62BF9B-6D9F-8249-B921-9E18E7EEA7C9}" type="parTrans" cxnId="{6F079D75-FA04-9A4D-B5C7-F6AC5E507420}">
      <dgm:prSet/>
      <dgm:spPr/>
      <dgm:t>
        <a:bodyPr/>
        <a:lstStyle/>
        <a:p>
          <a:endParaRPr lang="en-US" sz="2800">
            <a:latin typeface="Arial"/>
            <a:cs typeface="Arial"/>
          </a:endParaRPr>
        </a:p>
      </dgm:t>
    </dgm:pt>
    <dgm:pt modelId="{DB79B7F0-1D11-1F4A-A576-FE51B022DAC0}" type="sibTrans" cxnId="{6F079D75-FA04-9A4D-B5C7-F6AC5E507420}">
      <dgm:prSet/>
      <dgm:spPr/>
      <dgm:t>
        <a:bodyPr/>
        <a:lstStyle/>
        <a:p>
          <a:endParaRPr lang="en-US" sz="2800">
            <a:latin typeface="Arial"/>
            <a:cs typeface="Arial"/>
          </a:endParaRPr>
        </a:p>
      </dgm:t>
    </dgm:pt>
    <dgm:pt modelId="{88F89339-7535-FD47-B29F-B95D0F8272B6}">
      <dgm:prSet custT="1"/>
      <dgm:spPr/>
      <dgm:t>
        <a:bodyPr/>
        <a:lstStyle/>
        <a:p>
          <a:pPr rtl="0"/>
          <a:r>
            <a:rPr lang="en-GB" sz="2800" dirty="0" smtClean="0">
              <a:latin typeface="Arial"/>
              <a:cs typeface="Arial"/>
            </a:rPr>
            <a:t>3. </a:t>
          </a:r>
          <a:r>
            <a:rPr lang="en-GB" sz="2800" dirty="0" err="1" smtClean="0">
              <a:latin typeface="Arial"/>
              <a:cs typeface="Arial"/>
            </a:rPr>
            <a:t>Efforcez-vous</a:t>
          </a:r>
          <a:r>
            <a:rPr lang="en-GB" sz="2800" dirty="0" smtClean="0">
              <a:latin typeface="Arial"/>
              <a:cs typeface="Arial"/>
            </a:rPr>
            <a:t> de </a:t>
          </a:r>
          <a:r>
            <a:rPr lang="en-GB" sz="2800" dirty="0" err="1" smtClean="0">
              <a:latin typeface="Arial"/>
              <a:cs typeface="Arial"/>
            </a:rPr>
            <a:t>comprendre</a:t>
          </a:r>
          <a:r>
            <a:rPr lang="en-GB" sz="2800" dirty="0" smtClean="0">
              <a:latin typeface="Arial"/>
              <a:cs typeface="Arial"/>
            </a:rPr>
            <a:t> les </a:t>
          </a:r>
          <a:r>
            <a:rPr lang="en-GB" sz="2800" dirty="0" err="1" smtClean="0">
              <a:latin typeface="Arial"/>
              <a:cs typeface="Arial"/>
            </a:rPr>
            <a:t>différents</a:t>
          </a:r>
          <a:r>
            <a:rPr lang="fr-FR" sz="2800" noProof="0" dirty="0" smtClean="0">
              <a:latin typeface="Arial"/>
              <a:cs typeface="Arial"/>
            </a:rPr>
            <a:t> points de vue</a:t>
          </a:r>
          <a:endParaRPr lang="fr-FR" sz="2800" noProof="0" dirty="0">
            <a:latin typeface="Arial"/>
            <a:cs typeface="Arial"/>
          </a:endParaRPr>
        </a:p>
      </dgm:t>
    </dgm:pt>
    <dgm:pt modelId="{19C4B652-A839-6F40-9E0D-EB6B08CB4007}" type="parTrans" cxnId="{F693DA51-B3F7-144A-A536-EAE6B2A72B4D}">
      <dgm:prSet/>
      <dgm:spPr/>
      <dgm:t>
        <a:bodyPr/>
        <a:lstStyle/>
        <a:p>
          <a:endParaRPr lang="en-US" sz="2800">
            <a:latin typeface="Arial"/>
            <a:cs typeface="Arial"/>
          </a:endParaRPr>
        </a:p>
      </dgm:t>
    </dgm:pt>
    <dgm:pt modelId="{B46B64B5-E5D6-084C-B66C-3514C5688943}" type="sibTrans" cxnId="{F693DA51-B3F7-144A-A536-EAE6B2A72B4D}">
      <dgm:prSet/>
      <dgm:spPr/>
      <dgm:t>
        <a:bodyPr/>
        <a:lstStyle/>
        <a:p>
          <a:endParaRPr lang="en-US" sz="2800">
            <a:latin typeface="Arial"/>
            <a:cs typeface="Arial"/>
          </a:endParaRPr>
        </a:p>
      </dgm:t>
    </dgm:pt>
    <dgm:pt modelId="{498ADCF5-60F1-384C-8CE8-EFCB3124E421}" type="pres">
      <dgm:prSet presAssocID="{A2E70673-4373-9847-A3ED-F99E84D5CAD2}" presName="linear" presStyleCnt="0">
        <dgm:presLayoutVars>
          <dgm:dir/>
          <dgm:animLvl val="lvl"/>
          <dgm:resizeHandles val="exact"/>
        </dgm:presLayoutVars>
      </dgm:prSet>
      <dgm:spPr/>
      <dgm:t>
        <a:bodyPr/>
        <a:lstStyle/>
        <a:p>
          <a:endParaRPr lang="en-US"/>
        </a:p>
      </dgm:t>
    </dgm:pt>
    <dgm:pt modelId="{7E3B7382-7E12-AE44-9C6E-C0C0F7489934}" type="pres">
      <dgm:prSet presAssocID="{43E50BA5-D2D3-9E40-AF2F-0648D9AC02F5}" presName="parentLin" presStyleCnt="0"/>
      <dgm:spPr/>
    </dgm:pt>
    <dgm:pt modelId="{F1C27AB5-A154-DC42-BA54-93755ACA288C}" type="pres">
      <dgm:prSet presAssocID="{43E50BA5-D2D3-9E40-AF2F-0648D9AC02F5}" presName="parentLeftMargin" presStyleLbl="node1" presStyleIdx="0" presStyleCnt="3"/>
      <dgm:spPr/>
      <dgm:t>
        <a:bodyPr/>
        <a:lstStyle/>
        <a:p>
          <a:endParaRPr lang="en-US"/>
        </a:p>
      </dgm:t>
    </dgm:pt>
    <dgm:pt modelId="{F1A55F87-05FF-344C-A206-D8AE860E4522}" type="pres">
      <dgm:prSet presAssocID="{43E50BA5-D2D3-9E40-AF2F-0648D9AC02F5}" presName="parentText" presStyleLbl="node1" presStyleIdx="0" presStyleCnt="3">
        <dgm:presLayoutVars>
          <dgm:chMax val="0"/>
          <dgm:bulletEnabled val="1"/>
        </dgm:presLayoutVars>
      </dgm:prSet>
      <dgm:spPr/>
      <dgm:t>
        <a:bodyPr/>
        <a:lstStyle/>
        <a:p>
          <a:endParaRPr lang="en-US"/>
        </a:p>
      </dgm:t>
    </dgm:pt>
    <dgm:pt modelId="{8E9A45E3-5A92-FE45-AFE4-771051768CAC}" type="pres">
      <dgm:prSet presAssocID="{43E50BA5-D2D3-9E40-AF2F-0648D9AC02F5}" presName="negativeSpace" presStyleCnt="0"/>
      <dgm:spPr/>
    </dgm:pt>
    <dgm:pt modelId="{A21AC893-6E2F-214E-860C-B4DD652EB4D3}" type="pres">
      <dgm:prSet presAssocID="{43E50BA5-D2D3-9E40-AF2F-0648D9AC02F5}" presName="childText" presStyleLbl="conFgAcc1" presStyleIdx="0" presStyleCnt="3">
        <dgm:presLayoutVars>
          <dgm:bulletEnabled val="1"/>
        </dgm:presLayoutVars>
      </dgm:prSet>
      <dgm:spPr/>
    </dgm:pt>
    <dgm:pt modelId="{0FBCC9F7-FB3C-5049-979A-C1BDE2AE535A}" type="pres">
      <dgm:prSet presAssocID="{0CF2480D-86BF-194C-B1FF-2F303116E7D8}" presName="spaceBetweenRectangles" presStyleCnt="0"/>
      <dgm:spPr/>
    </dgm:pt>
    <dgm:pt modelId="{235BEBEA-FD3F-1843-930D-03A4D53B1141}" type="pres">
      <dgm:prSet presAssocID="{7908F5D1-C3B5-1D4E-A242-697D79A1F57E}" presName="parentLin" presStyleCnt="0"/>
      <dgm:spPr/>
    </dgm:pt>
    <dgm:pt modelId="{826FBBFE-FFC7-F849-AE8C-2EBE9E02A104}" type="pres">
      <dgm:prSet presAssocID="{7908F5D1-C3B5-1D4E-A242-697D79A1F57E}" presName="parentLeftMargin" presStyleLbl="node1" presStyleIdx="0" presStyleCnt="3"/>
      <dgm:spPr/>
      <dgm:t>
        <a:bodyPr/>
        <a:lstStyle/>
        <a:p>
          <a:endParaRPr lang="en-US"/>
        </a:p>
      </dgm:t>
    </dgm:pt>
    <dgm:pt modelId="{C36E70F2-2C88-6742-8E58-D78C93E5E815}" type="pres">
      <dgm:prSet presAssocID="{7908F5D1-C3B5-1D4E-A242-697D79A1F57E}" presName="parentText" presStyleLbl="node1" presStyleIdx="1" presStyleCnt="3">
        <dgm:presLayoutVars>
          <dgm:chMax val="0"/>
          <dgm:bulletEnabled val="1"/>
        </dgm:presLayoutVars>
      </dgm:prSet>
      <dgm:spPr/>
      <dgm:t>
        <a:bodyPr/>
        <a:lstStyle/>
        <a:p>
          <a:endParaRPr lang="en-US"/>
        </a:p>
      </dgm:t>
    </dgm:pt>
    <dgm:pt modelId="{FDE41096-0E60-324D-B22F-D5B6B7550FE7}" type="pres">
      <dgm:prSet presAssocID="{7908F5D1-C3B5-1D4E-A242-697D79A1F57E}" presName="negativeSpace" presStyleCnt="0"/>
      <dgm:spPr/>
    </dgm:pt>
    <dgm:pt modelId="{A88C6FCE-E9FF-6947-8C94-20CE5B3E5F53}" type="pres">
      <dgm:prSet presAssocID="{7908F5D1-C3B5-1D4E-A242-697D79A1F57E}" presName="childText" presStyleLbl="conFgAcc1" presStyleIdx="1" presStyleCnt="3">
        <dgm:presLayoutVars>
          <dgm:bulletEnabled val="1"/>
        </dgm:presLayoutVars>
      </dgm:prSet>
      <dgm:spPr/>
    </dgm:pt>
    <dgm:pt modelId="{019AF61E-B555-F54A-B64D-F88E022B5553}" type="pres">
      <dgm:prSet presAssocID="{DB79B7F0-1D11-1F4A-A576-FE51B022DAC0}" presName="spaceBetweenRectangles" presStyleCnt="0"/>
      <dgm:spPr/>
    </dgm:pt>
    <dgm:pt modelId="{D5844E73-1E5C-4142-9E3B-0FC7D74B8979}" type="pres">
      <dgm:prSet presAssocID="{88F89339-7535-FD47-B29F-B95D0F8272B6}" presName="parentLin" presStyleCnt="0"/>
      <dgm:spPr/>
    </dgm:pt>
    <dgm:pt modelId="{79D60C13-85AB-3944-B83C-3790A8695E5B}" type="pres">
      <dgm:prSet presAssocID="{88F89339-7535-FD47-B29F-B95D0F8272B6}" presName="parentLeftMargin" presStyleLbl="node1" presStyleIdx="1" presStyleCnt="3"/>
      <dgm:spPr/>
      <dgm:t>
        <a:bodyPr/>
        <a:lstStyle/>
        <a:p>
          <a:endParaRPr lang="en-US"/>
        </a:p>
      </dgm:t>
    </dgm:pt>
    <dgm:pt modelId="{F383642A-31F3-AB4D-BE01-00688D78CE90}" type="pres">
      <dgm:prSet presAssocID="{88F89339-7535-FD47-B29F-B95D0F8272B6}" presName="parentText" presStyleLbl="node1" presStyleIdx="2" presStyleCnt="3">
        <dgm:presLayoutVars>
          <dgm:chMax val="0"/>
          <dgm:bulletEnabled val="1"/>
        </dgm:presLayoutVars>
      </dgm:prSet>
      <dgm:spPr/>
      <dgm:t>
        <a:bodyPr/>
        <a:lstStyle/>
        <a:p>
          <a:endParaRPr lang="en-US"/>
        </a:p>
      </dgm:t>
    </dgm:pt>
    <dgm:pt modelId="{187A0310-0412-D645-9CC0-DAC379F5F3D5}" type="pres">
      <dgm:prSet presAssocID="{88F89339-7535-FD47-B29F-B95D0F8272B6}" presName="negativeSpace" presStyleCnt="0"/>
      <dgm:spPr/>
    </dgm:pt>
    <dgm:pt modelId="{C8F14A34-8121-E54D-8786-46DAB83ADF6B}" type="pres">
      <dgm:prSet presAssocID="{88F89339-7535-FD47-B29F-B95D0F8272B6}" presName="childText" presStyleLbl="conFgAcc1" presStyleIdx="2" presStyleCnt="3">
        <dgm:presLayoutVars>
          <dgm:bulletEnabled val="1"/>
        </dgm:presLayoutVars>
      </dgm:prSet>
      <dgm:spPr/>
    </dgm:pt>
  </dgm:ptLst>
  <dgm:cxnLst>
    <dgm:cxn modelId="{4767B7B6-9F48-AC4F-94B0-B01A7F3F23BF}" srcId="{A2E70673-4373-9847-A3ED-F99E84D5CAD2}" destId="{43E50BA5-D2D3-9E40-AF2F-0648D9AC02F5}" srcOrd="0" destOrd="0" parTransId="{0E959A46-0F26-5F46-8F40-1DA15B5148E1}" sibTransId="{0CF2480D-86BF-194C-B1FF-2F303116E7D8}"/>
    <dgm:cxn modelId="{2C26ED3A-9585-442D-B967-60F725F4EED7}" type="presOf" srcId="{7908F5D1-C3B5-1D4E-A242-697D79A1F57E}" destId="{C36E70F2-2C88-6742-8E58-D78C93E5E815}" srcOrd="1" destOrd="0" presId="urn:microsoft.com/office/officeart/2005/8/layout/list1"/>
    <dgm:cxn modelId="{AF953967-5447-4B3D-AC0E-39977C6847FC}" type="presOf" srcId="{7908F5D1-C3B5-1D4E-A242-697D79A1F57E}" destId="{826FBBFE-FFC7-F849-AE8C-2EBE9E02A104}" srcOrd="0" destOrd="0" presId="urn:microsoft.com/office/officeart/2005/8/layout/list1"/>
    <dgm:cxn modelId="{681815C9-5664-40DD-B5F5-451E191E71C1}" type="presOf" srcId="{88F89339-7535-FD47-B29F-B95D0F8272B6}" destId="{F383642A-31F3-AB4D-BE01-00688D78CE90}" srcOrd="1" destOrd="0" presId="urn:microsoft.com/office/officeart/2005/8/layout/list1"/>
    <dgm:cxn modelId="{2972D08C-999D-44E4-B76E-B79C52482BA1}" type="presOf" srcId="{43E50BA5-D2D3-9E40-AF2F-0648D9AC02F5}" destId="{F1A55F87-05FF-344C-A206-D8AE860E4522}" srcOrd="1" destOrd="0" presId="urn:microsoft.com/office/officeart/2005/8/layout/list1"/>
    <dgm:cxn modelId="{6F079D75-FA04-9A4D-B5C7-F6AC5E507420}" srcId="{A2E70673-4373-9847-A3ED-F99E84D5CAD2}" destId="{7908F5D1-C3B5-1D4E-A242-697D79A1F57E}" srcOrd="1" destOrd="0" parTransId="{5B62BF9B-6D9F-8249-B921-9E18E7EEA7C9}" sibTransId="{DB79B7F0-1D11-1F4A-A576-FE51B022DAC0}"/>
    <dgm:cxn modelId="{72E76B19-4A5C-48B5-94DA-919899C764BC}" type="presOf" srcId="{88F89339-7535-FD47-B29F-B95D0F8272B6}" destId="{79D60C13-85AB-3944-B83C-3790A8695E5B}" srcOrd="0" destOrd="0" presId="urn:microsoft.com/office/officeart/2005/8/layout/list1"/>
    <dgm:cxn modelId="{F693DA51-B3F7-144A-A536-EAE6B2A72B4D}" srcId="{A2E70673-4373-9847-A3ED-F99E84D5CAD2}" destId="{88F89339-7535-FD47-B29F-B95D0F8272B6}" srcOrd="2" destOrd="0" parTransId="{19C4B652-A839-6F40-9E0D-EB6B08CB4007}" sibTransId="{B46B64B5-E5D6-084C-B66C-3514C5688943}"/>
    <dgm:cxn modelId="{BBFB6F93-1757-480A-9669-DDA7384B23CD}" type="presOf" srcId="{A2E70673-4373-9847-A3ED-F99E84D5CAD2}" destId="{498ADCF5-60F1-384C-8CE8-EFCB3124E421}" srcOrd="0" destOrd="0" presId="urn:microsoft.com/office/officeart/2005/8/layout/list1"/>
    <dgm:cxn modelId="{AD16C2B6-792F-4EC4-BEAC-228BC0E5BB32}" type="presOf" srcId="{43E50BA5-D2D3-9E40-AF2F-0648D9AC02F5}" destId="{F1C27AB5-A154-DC42-BA54-93755ACA288C}" srcOrd="0" destOrd="0" presId="urn:microsoft.com/office/officeart/2005/8/layout/list1"/>
    <dgm:cxn modelId="{E2F230EB-C241-4D86-BCED-264C7AA52155}" type="presParOf" srcId="{498ADCF5-60F1-384C-8CE8-EFCB3124E421}" destId="{7E3B7382-7E12-AE44-9C6E-C0C0F7489934}" srcOrd="0" destOrd="0" presId="urn:microsoft.com/office/officeart/2005/8/layout/list1"/>
    <dgm:cxn modelId="{3B8AC954-9E94-4B64-A927-5F3B6FEE60A8}" type="presParOf" srcId="{7E3B7382-7E12-AE44-9C6E-C0C0F7489934}" destId="{F1C27AB5-A154-DC42-BA54-93755ACA288C}" srcOrd="0" destOrd="0" presId="urn:microsoft.com/office/officeart/2005/8/layout/list1"/>
    <dgm:cxn modelId="{B2B2BF09-3B6B-484E-B118-87EC166C6388}" type="presParOf" srcId="{7E3B7382-7E12-AE44-9C6E-C0C0F7489934}" destId="{F1A55F87-05FF-344C-A206-D8AE860E4522}" srcOrd="1" destOrd="0" presId="urn:microsoft.com/office/officeart/2005/8/layout/list1"/>
    <dgm:cxn modelId="{C9E7A868-C24B-4B3C-A236-905E01B22223}" type="presParOf" srcId="{498ADCF5-60F1-384C-8CE8-EFCB3124E421}" destId="{8E9A45E3-5A92-FE45-AFE4-771051768CAC}" srcOrd="1" destOrd="0" presId="urn:microsoft.com/office/officeart/2005/8/layout/list1"/>
    <dgm:cxn modelId="{2061FDE8-0FA2-49A8-9ED5-60794431FE69}" type="presParOf" srcId="{498ADCF5-60F1-384C-8CE8-EFCB3124E421}" destId="{A21AC893-6E2F-214E-860C-B4DD652EB4D3}" srcOrd="2" destOrd="0" presId="urn:microsoft.com/office/officeart/2005/8/layout/list1"/>
    <dgm:cxn modelId="{25BB7776-248A-419F-852A-07C9878DB8CB}" type="presParOf" srcId="{498ADCF5-60F1-384C-8CE8-EFCB3124E421}" destId="{0FBCC9F7-FB3C-5049-979A-C1BDE2AE535A}" srcOrd="3" destOrd="0" presId="urn:microsoft.com/office/officeart/2005/8/layout/list1"/>
    <dgm:cxn modelId="{AC3F5E4A-40EF-4AA6-94B0-D0FC3088B509}" type="presParOf" srcId="{498ADCF5-60F1-384C-8CE8-EFCB3124E421}" destId="{235BEBEA-FD3F-1843-930D-03A4D53B1141}" srcOrd="4" destOrd="0" presId="urn:microsoft.com/office/officeart/2005/8/layout/list1"/>
    <dgm:cxn modelId="{996EDA7D-4DB7-4245-A5D1-C87D2D8CBF51}" type="presParOf" srcId="{235BEBEA-FD3F-1843-930D-03A4D53B1141}" destId="{826FBBFE-FFC7-F849-AE8C-2EBE9E02A104}" srcOrd="0" destOrd="0" presId="urn:microsoft.com/office/officeart/2005/8/layout/list1"/>
    <dgm:cxn modelId="{268A033E-F051-4A5E-BFBE-05AE1294327D}" type="presParOf" srcId="{235BEBEA-FD3F-1843-930D-03A4D53B1141}" destId="{C36E70F2-2C88-6742-8E58-D78C93E5E815}" srcOrd="1" destOrd="0" presId="urn:microsoft.com/office/officeart/2005/8/layout/list1"/>
    <dgm:cxn modelId="{E6BEFED4-AD0B-4656-8FB4-8E43DFD5EF5C}" type="presParOf" srcId="{498ADCF5-60F1-384C-8CE8-EFCB3124E421}" destId="{FDE41096-0E60-324D-B22F-D5B6B7550FE7}" srcOrd="5" destOrd="0" presId="urn:microsoft.com/office/officeart/2005/8/layout/list1"/>
    <dgm:cxn modelId="{D2BACE7C-D7AB-4892-AF5A-90A6B58AF375}" type="presParOf" srcId="{498ADCF5-60F1-384C-8CE8-EFCB3124E421}" destId="{A88C6FCE-E9FF-6947-8C94-20CE5B3E5F53}" srcOrd="6" destOrd="0" presId="urn:microsoft.com/office/officeart/2005/8/layout/list1"/>
    <dgm:cxn modelId="{5FD19347-452C-4AEB-880C-40131D8E959C}" type="presParOf" srcId="{498ADCF5-60F1-384C-8CE8-EFCB3124E421}" destId="{019AF61E-B555-F54A-B64D-F88E022B5553}" srcOrd="7" destOrd="0" presId="urn:microsoft.com/office/officeart/2005/8/layout/list1"/>
    <dgm:cxn modelId="{CE3482DF-1656-418F-B449-3749BFABD0E6}" type="presParOf" srcId="{498ADCF5-60F1-384C-8CE8-EFCB3124E421}" destId="{D5844E73-1E5C-4142-9E3B-0FC7D74B8979}" srcOrd="8" destOrd="0" presId="urn:microsoft.com/office/officeart/2005/8/layout/list1"/>
    <dgm:cxn modelId="{1EE314AD-B48F-4877-8F0E-E8235A80D589}" type="presParOf" srcId="{D5844E73-1E5C-4142-9E3B-0FC7D74B8979}" destId="{79D60C13-85AB-3944-B83C-3790A8695E5B}" srcOrd="0" destOrd="0" presId="urn:microsoft.com/office/officeart/2005/8/layout/list1"/>
    <dgm:cxn modelId="{2EB9910A-4EA9-4CFB-BDE3-296F473C1D59}" type="presParOf" srcId="{D5844E73-1E5C-4142-9E3B-0FC7D74B8979}" destId="{F383642A-31F3-AB4D-BE01-00688D78CE90}" srcOrd="1" destOrd="0" presId="urn:microsoft.com/office/officeart/2005/8/layout/list1"/>
    <dgm:cxn modelId="{1EF1C4AA-1DFE-41D9-9132-0BBE3E3AC1DE}" type="presParOf" srcId="{498ADCF5-60F1-384C-8CE8-EFCB3124E421}" destId="{187A0310-0412-D645-9CC0-DAC379F5F3D5}" srcOrd="9" destOrd="0" presId="urn:microsoft.com/office/officeart/2005/8/layout/list1"/>
    <dgm:cxn modelId="{F939E084-9CF3-41F7-AB88-0024EDFC904C}" type="presParOf" srcId="{498ADCF5-60F1-384C-8CE8-EFCB3124E421}" destId="{C8F14A34-8121-E54D-8786-46DAB83ADF6B}"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9D11C-0DB3-1D4F-833F-373CA811CEB3}" type="doc">
      <dgm:prSet loTypeId="urn:microsoft.com/office/officeart/2005/8/layout/list1" loCatId="list" qsTypeId="urn:microsoft.com/office/officeart/2005/8/quickstyle/simple4" qsCatId="simple" csTypeId="urn:microsoft.com/office/officeart/2005/8/colors/accent1_2#4" csCatId="accent1" phldr="1"/>
      <dgm:spPr/>
      <dgm:t>
        <a:bodyPr/>
        <a:lstStyle/>
        <a:p>
          <a:endParaRPr lang="en-US"/>
        </a:p>
      </dgm:t>
    </dgm:pt>
    <dgm:pt modelId="{4C42DD97-541E-1F41-A7E0-9862F07C3DD6}">
      <dgm:prSet custT="1"/>
      <dgm:spPr/>
      <dgm:t>
        <a:bodyPr/>
        <a:lstStyle/>
        <a:p>
          <a:pPr rtl="0"/>
          <a:r>
            <a:rPr lang="en-US" sz="2800" dirty="0" smtClean="0">
              <a:latin typeface="Arial"/>
              <a:cs typeface="Arial"/>
            </a:rPr>
            <a:t>4. </a:t>
          </a:r>
          <a:r>
            <a:rPr lang="fr-FR" sz="2800" noProof="0" dirty="0" smtClean="0">
              <a:latin typeface="Arial"/>
              <a:cs typeface="Arial"/>
            </a:rPr>
            <a:t>Appuyez-vous sur les compétences de la société civile locale afin de faciliter votre travail</a:t>
          </a:r>
          <a:endParaRPr lang="fr-FR" sz="2800" noProof="0" dirty="0">
            <a:latin typeface="Arial"/>
            <a:cs typeface="Arial"/>
          </a:endParaRPr>
        </a:p>
      </dgm:t>
    </dgm:pt>
    <dgm:pt modelId="{6D6D781A-D56C-BB4C-BC79-1D2CC7E1C6F2}" type="parTrans" cxnId="{B039FCBD-2EBF-F340-B1E4-52A8FE36163B}">
      <dgm:prSet/>
      <dgm:spPr/>
      <dgm:t>
        <a:bodyPr/>
        <a:lstStyle/>
        <a:p>
          <a:endParaRPr lang="en-US" sz="2800">
            <a:latin typeface="Arial"/>
            <a:cs typeface="Arial"/>
          </a:endParaRPr>
        </a:p>
      </dgm:t>
    </dgm:pt>
    <dgm:pt modelId="{EE9BC76D-CF2D-2449-BC66-ACFB1FEBCC36}" type="sibTrans" cxnId="{B039FCBD-2EBF-F340-B1E4-52A8FE36163B}">
      <dgm:prSet/>
      <dgm:spPr/>
      <dgm:t>
        <a:bodyPr/>
        <a:lstStyle/>
        <a:p>
          <a:endParaRPr lang="en-US" sz="2800">
            <a:latin typeface="Arial"/>
            <a:cs typeface="Arial"/>
          </a:endParaRPr>
        </a:p>
      </dgm:t>
    </dgm:pt>
    <dgm:pt modelId="{4DC9EFAC-ACD0-7643-9220-4DB30D739CE4}">
      <dgm:prSet custT="1"/>
      <dgm:spPr/>
      <dgm:t>
        <a:bodyPr/>
        <a:lstStyle/>
        <a:p>
          <a:pPr rtl="0"/>
          <a:r>
            <a:rPr lang="en-US" sz="2800" dirty="0" smtClean="0">
              <a:latin typeface="Arial"/>
              <a:cs typeface="Arial"/>
            </a:rPr>
            <a:t>5. </a:t>
          </a:r>
          <a:r>
            <a:rPr lang="fr-FR" sz="2800" noProof="0" dirty="0" smtClean="0">
              <a:latin typeface="Arial"/>
              <a:cs typeface="Arial"/>
            </a:rPr>
            <a:t>Établissez des partenariats durables</a:t>
          </a:r>
          <a:endParaRPr lang="fr-FR" sz="2800" noProof="0" dirty="0">
            <a:latin typeface="Arial"/>
            <a:cs typeface="Arial"/>
          </a:endParaRPr>
        </a:p>
      </dgm:t>
    </dgm:pt>
    <dgm:pt modelId="{A044205C-E4A5-5944-86A9-D2C9C7D9F5A8}" type="parTrans" cxnId="{36478F3E-B892-CF47-8F84-8063FA61E2BF}">
      <dgm:prSet/>
      <dgm:spPr/>
      <dgm:t>
        <a:bodyPr/>
        <a:lstStyle/>
        <a:p>
          <a:endParaRPr lang="en-US" sz="2800">
            <a:latin typeface="Arial"/>
            <a:cs typeface="Arial"/>
          </a:endParaRPr>
        </a:p>
      </dgm:t>
    </dgm:pt>
    <dgm:pt modelId="{655EBBD4-D96F-5349-91B4-AF97A8B06765}" type="sibTrans" cxnId="{36478F3E-B892-CF47-8F84-8063FA61E2BF}">
      <dgm:prSet/>
      <dgm:spPr/>
      <dgm:t>
        <a:bodyPr/>
        <a:lstStyle/>
        <a:p>
          <a:endParaRPr lang="en-US" sz="2800">
            <a:latin typeface="Arial"/>
            <a:cs typeface="Arial"/>
          </a:endParaRPr>
        </a:p>
      </dgm:t>
    </dgm:pt>
    <dgm:pt modelId="{C82C6654-7B96-7441-B038-C458E2BEAEDA}">
      <dgm:prSet custT="1"/>
      <dgm:spPr/>
      <dgm:t>
        <a:bodyPr/>
        <a:lstStyle/>
        <a:p>
          <a:pPr rtl="0"/>
          <a:r>
            <a:rPr lang="en-GB" sz="2800" dirty="0" smtClean="0">
              <a:latin typeface="Arial"/>
              <a:cs typeface="Arial"/>
            </a:rPr>
            <a:t>6. </a:t>
          </a:r>
          <a:r>
            <a:rPr lang="fr-FR" sz="2800" noProof="0" dirty="0" smtClean="0">
              <a:latin typeface="Arial"/>
              <a:cs typeface="Arial"/>
            </a:rPr>
            <a:t>Soyez persévérant : il faut du temps pour parvenir  à l’engagement des parties prenantes et pour mener des actions de plaidoyer efficaces</a:t>
          </a:r>
          <a:endParaRPr lang="fr-FR" sz="2800" noProof="0" dirty="0">
            <a:latin typeface="Arial"/>
            <a:cs typeface="Arial"/>
          </a:endParaRPr>
        </a:p>
      </dgm:t>
    </dgm:pt>
    <dgm:pt modelId="{2BD3BAA0-6A08-9C43-991D-18150219676D}" type="parTrans" cxnId="{F0A72667-5345-B440-B8BA-45DEB0437E58}">
      <dgm:prSet/>
      <dgm:spPr/>
      <dgm:t>
        <a:bodyPr/>
        <a:lstStyle/>
        <a:p>
          <a:endParaRPr lang="en-US" sz="2800">
            <a:latin typeface="Arial"/>
            <a:cs typeface="Arial"/>
          </a:endParaRPr>
        </a:p>
      </dgm:t>
    </dgm:pt>
    <dgm:pt modelId="{0864C3C7-40E8-2E47-8D79-AEFE5A1552D8}" type="sibTrans" cxnId="{F0A72667-5345-B440-B8BA-45DEB0437E58}">
      <dgm:prSet/>
      <dgm:spPr/>
      <dgm:t>
        <a:bodyPr/>
        <a:lstStyle/>
        <a:p>
          <a:endParaRPr lang="en-US" sz="2800">
            <a:latin typeface="Arial"/>
            <a:cs typeface="Arial"/>
          </a:endParaRPr>
        </a:p>
      </dgm:t>
    </dgm:pt>
    <dgm:pt modelId="{FA2F59D0-3D8F-A04A-9653-04BE016064ED}" type="pres">
      <dgm:prSet presAssocID="{BC89D11C-0DB3-1D4F-833F-373CA811CEB3}" presName="linear" presStyleCnt="0">
        <dgm:presLayoutVars>
          <dgm:dir/>
          <dgm:animLvl val="lvl"/>
          <dgm:resizeHandles val="exact"/>
        </dgm:presLayoutVars>
      </dgm:prSet>
      <dgm:spPr/>
      <dgm:t>
        <a:bodyPr/>
        <a:lstStyle/>
        <a:p>
          <a:endParaRPr lang="en-US"/>
        </a:p>
      </dgm:t>
    </dgm:pt>
    <dgm:pt modelId="{5A2ECA27-4831-A047-9E96-4D0AC6BEF4EF}" type="pres">
      <dgm:prSet presAssocID="{4C42DD97-541E-1F41-A7E0-9862F07C3DD6}" presName="parentLin" presStyleCnt="0"/>
      <dgm:spPr/>
    </dgm:pt>
    <dgm:pt modelId="{F14C4802-FD6B-6C4C-8A88-EC7A87726FF3}" type="pres">
      <dgm:prSet presAssocID="{4C42DD97-541E-1F41-A7E0-9862F07C3DD6}" presName="parentLeftMargin" presStyleLbl="node1" presStyleIdx="0" presStyleCnt="3"/>
      <dgm:spPr/>
      <dgm:t>
        <a:bodyPr/>
        <a:lstStyle/>
        <a:p>
          <a:endParaRPr lang="en-US"/>
        </a:p>
      </dgm:t>
    </dgm:pt>
    <dgm:pt modelId="{798A1F27-9A71-B941-9BDC-4151FEC79421}" type="pres">
      <dgm:prSet presAssocID="{4C42DD97-541E-1F41-A7E0-9862F07C3DD6}" presName="parentText" presStyleLbl="node1" presStyleIdx="0" presStyleCnt="3" custScaleX="121032">
        <dgm:presLayoutVars>
          <dgm:chMax val="0"/>
          <dgm:bulletEnabled val="1"/>
        </dgm:presLayoutVars>
      </dgm:prSet>
      <dgm:spPr/>
      <dgm:t>
        <a:bodyPr/>
        <a:lstStyle/>
        <a:p>
          <a:endParaRPr lang="en-US"/>
        </a:p>
      </dgm:t>
    </dgm:pt>
    <dgm:pt modelId="{7F410F0B-5A34-524D-9294-2228CE0FD917}" type="pres">
      <dgm:prSet presAssocID="{4C42DD97-541E-1F41-A7E0-9862F07C3DD6}" presName="negativeSpace" presStyleCnt="0"/>
      <dgm:spPr/>
    </dgm:pt>
    <dgm:pt modelId="{6B810491-4F75-C947-9B6D-834ED7111586}" type="pres">
      <dgm:prSet presAssocID="{4C42DD97-541E-1F41-A7E0-9862F07C3DD6}" presName="childText" presStyleLbl="conFgAcc1" presStyleIdx="0" presStyleCnt="3">
        <dgm:presLayoutVars>
          <dgm:bulletEnabled val="1"/>
        </dgm:presLayoutVars>
      </dgm:prSet>
      <dgm:spPr/>
    </dgm:pt>
    <dgm:pt modelId="{114D80CD-C80A-524E-8B7B-BA6576A49EDC}" type="pres">
      <dgm:prSet presAssocID="{EE9BC76D-CF2D-2449-BC66-ACFB1FEBCC36}" presName="spaceBetweenRectangles" presStyleCnt="0"/>
      <dgm:spPr/>
    </dgm:pt>
    <dgm:pt modelId="{08B1B4E8-5761-F244-8BCD-6A80C99CAB4A}" type="pres">
      <dgm:prSet presAssocID="{4DC9EFAC-ACD0-7643-9220-4DB30D739CE4}" presName="parentLin" presStyleCnt="0"/>
      <dgm:spPr/>
    </dgm:pt>
    <dgm:pt modelId="{7D3ABC92-92BA-694C-B9B2-137FF91B0246}" type="pres">
      <dgm:prSet presAssocID="{4DC9EFAC-ACD0-7643-9220-4DB30D739CE4}" presName="parentLeftMargin" presStyleLbl="node1" presStyleIdx="0" presStyleCnt="3"/>
      <dgm:spPr/>
      <dgm:t>
        <a:bodyPr/>
        <a:lstStyle/>
        <a:p>
          <a:endParaRPr lang="en-US"/>
        </a:p>
      </dgm:t>
    </dgm:pt>
    <dgm:pt modelId="{58DCEA3C-50EE-F94B-B2B0-A562FA7E4F8A}" type="pres">
      <dgm:prSet presAssocID="{4DC9EFAC-ACD0-7643-9220-4DB30D739CE4}" presName="parentText" presStyleLbl="node1" presStyleIdx="1" presStyleCnt="3" custScaleX="122487">
        <dgm:presLayoutVars>
          <dgm:chMax val="0"/>
          <dgm:bulletEnabled val="1"/>
        </dgm:presLayoutVars>
      </dgm:prSet>
      <dgm:spPr/>
      <dgm:t>
        <a:bodyPr/>
        <a:lstStyle/>
        <a:p>
          <a:endParaRPr lang="en-US"/>
        </a:p>
      </dgm:t>
    </dgm:pt>
    <dgm:pt modelId="{6AE5FB0D-BE49-C347-AFD7-EBEB0FB2A44E}" type="pres">
      <dgm:prSet presAssocID="{4DC9EFAC-ACD0-7643-9220-4DB30D739CE4}" presName="negativeSpace" presStyleCnt="0"/>
      <dgm:spPr/>
    </dgm:pt>
    <dgm:pt modelId="{1BCFF15D-18A0-3448-9BF5-E6F27985983D}" type="pres">
      <dgm:prSet presAssocID="{4DC9EFAC-ACD0-7643-9220-4DB30D739CE4}" presName="childText" presStyleLbl="conFgAcc1" presStyleIdx="1" presStyleCnt="3">
        <dgm:presLayoutVars>
          <dgm:bulletEnabled val="1"/>
        </dgm:presLayoutVars>
      </dgm:prSet>
      <dgm:spPr/>
    </dgm:pt>
    <dgm:pt modelId="{EFFD036A-9698-6D4F-85C7-C4AA4071C4EC}" type="pres">
      <dgm:prSet presAssocID="{655EBBD4-D96F-5349-91B4-AF97A8B06765}" presName="spaceBetweenRectangles" presStyleCnt="0"/>
      <dgm:spPr/>
    </dgm:pt>
    <dgm:pt modelId="{5F77C78B-E922-C944-881F-F593C3BE5765}" type="pres">
      <dgm:prSet presAssocID="{C82C6654-7B96-7441-B038-C458E2BEAEDA}" presName="parentLin" presStyleCnt="0"/>
      <dgm:spPr/>
    </dgm:pt>
    <dgm:pt modelId="{7CE48D04-FA9E-C948-ACD4-96E578754657}" type="pres">
      <dgm:prSet presAssocID="{C82C6654-7B96-7441-B038-C458E2BEAEDA}" presName="parentLeftMargin" presStyleLbl="node1" presStyleIdx="1" presStyleCnt="3"/>
      <dgm:spPr/>
      <dgm:t>
        <a:bodyPr/>
        <a:lstStyle/>
        <a:p>
          <a:endParaRPr lang="en-US"/>
        </a:p>
      </dgm:t>
    </dgm:pt>
    <dgm:pt modelId="{31A3E1BD-E049-F042-AE4F-029501CFDE96}" type="pres">
      <dgm:prSet presAssocID="{C82C6654-7B96-7441-B038-C458E2BEAEDA}" presName="parentText" presStyleLbl="node1" presStyleIdx="2" presStyleCnt="3" custScaleX="140345" custScaleY="127423">
        <dgm:presLayoutVars>
          <dgm:chMax val="0"/>
          <dgm:bulletEnabled val="1"/>
        </dgm:presLayoutVars>
      </dgm:prSet>
      <dgm:spPr/>
      <dgm:t>
        <a:bodyPr/>
        <a:lstStyle/>
        <a:p>
          <a:endParaRPr lang="en-US"/>
        </a:p>
      </dgm:t>
    </dgm:pt>
    <dgm:pt modelId="{7FF5F779-36DC-5646-9F59-518093167B2A}" type="pres">
      <dgm:prSet presAssocID="{C82C6654-7B96-7441-B038-C458E2BEAEDA}" presName="negativeSpace" presStyleCnt="0"/>
      <dgm:spPr/>
    </dgm:pt>
    <dgm:pt modelId="{ED17A8D3-4DD3-A546-9D53-56D3F940A6BA}" type="pres">
      <dgm:prSet presAssocID="{C82C6654-7B96-7441-B038-C458E2BEAEDA}" presName="childText" presStyleLbl="conFgAcc1" presStyleIdx="2" presStyleCnt="3">
        <dgm:presLayoutVars>
          <dgm:bulletEnabled val="1"/>
        </dgm:presLayoutVars>
      </dgm:prSet>
      <dgm:spPr/>
    </dgm:pt>
  </dgm:ptLst>
  <dgm:cxnLst>
    <dgm:cxn modelId="{B039FCBD-2EBF-F340-B1E4-52A8FE36163B}" srcId="{BC89D11C-0DB3-1D4F-833F-373CA811CEB3}" destId="{4C42DD97-541E-1F41-A7E0-9862F07C3DD6}" srcOrd="0" destOrd="0" parTransId="{6D6D781A-D56C-BB4C-BC79-1D2CC7E1C6F2}" sibTransId="{EE9BC76D-CF2D-2449-BC66-ACFB1FEBCC36}"/>
    <dgm:cxn modelId="{D3E33402-BFBD-4D30-9C08-B34778412FCF}" type="presOf" srcId="{C82C6654-7B96-7441-B038-C458E2BEAEDA}" destId="{7CE48D04-FA9E-C948-ACD4-96E578754657}" srcOrd="0" destOrd="0" presId="urn:microsoft.com/office/officeart/2005/8/layout/list1"/>
    <dgm:cxn modelId="{A5EE5DC4-72D0-4016-BA2E-FFEFCE83739E}" type="presOf" srcId="{4DC9EFAC-ACD0-7643-9220-4DB30D739CE4}" destId="{7D3ABC92-92BA-694C-B9B2-137FF91B0246}" srcOrd="0" destOrd="0" presId="urn:microsoft.com/office/officeart/2005/8/layout/list1"/>
    <dgm:cxn modelId="{F0A72667-5345-B440-B8BA-45DEB0437E58}" srcId="{BC89D11C-0DB3-1D4F-833F-373CA811CEB3}" destId="{C82C6654-7B96-7441-B038-C458E2BEAEDA}" srcOrd="2" destOrd="0" parTransId="{2BD3BAA0-6A08-9C43-991D-18150219676D}" sibTransId="{0864C3C7-40E8-2E47-8D79-AEFE5A1552D8}"/>
    <dgm:cxn modelId="{36478F3E-B892-CF47-8F84-8063FA61E2BF}" srcId="{BC89D11C-0DB3-1D4F-833F-373CA811CEB3}" destId="{4DC9EFAC-ACD0-7643-9220-4DB30D739CE4}" srcOrd="1" destOrd="0" parTransId="{A044205C-E4A5-5944-86A9-D2C9C7D9F5A8}" sibTransId="{655EBBD4-D96F-5349-91B4-AF97A8B06765}"/>
    <dgm:cxn modelId="{C4464E45-BED5-414D-A277-A21779CA6BC5}" type="presOf" srcId="{4DC9EFAC-ACD0-7643-9220-4DB30D739CE4}" destId="{58DCEA3C-50EE-F94B-B2B0-A562FA7E4F8A}" srcOrd="1" destOrd="0" presId="urn:microsoft.com/office/officeart/2005/8/layout/list1"/>
    <dgm:cxn modelId="{410CA68D-943E-47C3-8422-C075D6544DE1}" type="presOf" srcId="{4C42DD97-541E-1F41-A7E0-9862F07C3DD6}" destId="{F14C4802-FD6B-6C4C-8A88-EC7A87726FF3}" srcOrd="0" destOrd="0" presId="urn:microsoft.com/office/officeart/2005/8/layout/list1"/>
    <dgm:cxn modelId="{B851A341-210E-43B3-8009-EE0C95354E0C}" type="presOf" srcId="{BC89D11C-0DB3-1D4F-833F-373CA811CEB3}" destId="{FA2F59D0-3D8F-A04A-9653-04BE016064ED}" srcOrd="0" destOrd="0" presId="urn:microsoft.com/office/officeart/2005/8/layout/list1"/>
    <dgm:cxn modelId="{8E5D0CA8-6EC2-4F59-AAD5-AF0A4905509F}" type="presOf" srcId="{4C42DD97-541E-1F41-A7E0-9862F07C3DD6}" destId="{798A1F27-9A71-B941-9BDC-4151FEC79421}" srcOrd="1" destOrd="0" presId="urn:microsoft.com/office/officeart/2005/8/layout/list1"/>
    <dgm:cxn modelId="{64890B7F-25CB-4167-AF37-A15ECB1B2333}" type="presOf" srcId="{C82C6654-7B96-7441-B038-C458E2BEAEDA}" destId="{31A3E1BD-E049-F042-AE4F-029501CFDE96}" srcOrd="1" destOrd="0" presId="urn:microsoft.com/office/officeart/2005/8/layout/list1"/>
    <dgm:cxn modelId="{D115B20C-BDFA-4BFD-AACF-6B6AF9003F50}" type="presParOf" srcId="{FA2F59D0-3D8F-A04A-9653-04BE016064ED}" destId="{5A2ECA27-4831-A047-9E96-4D0AC6BEF4EF}" srcOrd="0" destOrd="0" presId="urn:microsoft.com/office/officeart/2005/8/layout/list1"/>
    <dgm:cxn modelId="{48E51AE3-6254-4FD4-9F30-4889082F9869}" type="presParOf" srcId="{5A2ECA27-4831-A047-9E96-4D0AC6BEF4EF}" destId="{F14C4802-FD6B-6C4C-8A88-EC7A87726FF3}" srcOrd="0" destOrd="0" presId="urn:microsoft.com/office/officeart/2005/8/layout/list1"/>
    <dgm:cxn modelId="{27581D3D-71CA-4B27-9EA7-067CB96C0BE4}" type="presParOf" srcId="{5A2ECA27-4831-A047-9E96-4D0AC6BEF4EF}" destId="{798A1F27-9A71-B941-9BDC-4151FEC79421}" srcOrd="1" destOrd="0" presId="urn:microsoft.com/office/officeart/2005/8/layout/list1"/>
    <dgm:cxn modelId="{BECB3CE8-83AF-4707-A3D6-109CF15AA062}" type="presParOf" srcId="{FA2F59D0-3D8F-A04A-9653-04BE016064ED}" destId="{7F410F0B-5A34-524D-9294-2228CE0FD917}" srcOrd="1" destOrd="0" presId="urn:microsoft.com/office/officeart/2005/8/layout/list1"/>
    <dgm:cxn modelId="{04422F35-AA4C-416E-8557-C55C43739D2E}" type="presParOf" srcId="{FA2F59D0-3D8F-A04A-9653-04BE016064ED}" destId="{6B810491-4F75-C947-9B6D-834ED7111586}" srcOrd="2" destOrd="0" presId="urn:microsoft.com/office/officeart/2005/8/layout/list1"/>
    <dgm:cxn modelId="{A83375E0-A85E-47C2-874D-29333B804CDD}" type="presParOf" srcId="{FA2F59D0-3D8F-A04A-9653-04BE016064ED}" destId="{114D80CD-C80A-524E-8B7B-BA6576A49EDC}" srcOrd="3" destOrd="0" presId="urn:microsoft.com/office/officeart/2005/8/layout/list1"/>
    <dgm:cxn modelId="{65D67B59-5572-4576-8A1B-049F2D7B9F15}" type="presParOf" srcId="{FA2F59D0-3D8F-A04A-9653-04BE016064ED}" destId="{08B1B4E8-5761-F244-8BCD-6A80C99CAB4A}" srcOrd="4" destOrd="0" presId="urn:microsoft.com/office/officeart/2005/8/layout/list1"/>
    <dgm:cxn modelId="{B72070E0-C8B0-41E2-9BC2-C0671E1A8F4C}" type="presParOf" srcId="{08B1B4E8-5761-F244-8BCD-6A80C99CAB4A}" destId="{7D3ABC92-92BA-694C-B9B2-137FF91B0246}" srcOrd="0" destOrd="0" presId="urn:microsoft.com/office/officeart/2005/8/layout/list1"/>
    <dgm:cxn modelId="{CF3CAC27-5CDE-4D8B-8A33-008F101F9314}" type="presParOf" srcId="{08B1B4E8-5761-F244-8BCD-6A80C99CAB4A}" destId="{58DCEA3C-50EE-F94B-B2B0-A562FA7E4F8A}" srcOrd="1" destOrd="0" presId="urn:microsoft.com/office/officeart/2005/8/layout/list1"/>
    <dgm:cxn modelId="{3212FBEA-178E-4260-B43B-E1754BE68352}" type="presParOf" srcId="{FA2F59D0-3D8F-A04A-9653-04BE016064ED}" destId="{6AE5FB0D-BE49-C347-AFD7-EBEB0FB2A44E}" srcOrd="5" destOrd="0" presId="urn:microsoft.com/office/officeart/2005/8/layout/list1"/>
    <dgm:cxn modelId="{6EFEA29F-13BD-42BE-A214-A7B81F6ABD5E}" type="presParOf" srcId="{FA2F59D0-3D8F-A04A-9653-04BE016064ED}" destId="{1BCFF15D-18A0-3448-9BF5-E6F27985983D}" srcOrd="6" destOrd="0" presId="urn:microsoft.com/office/officeart/2005/8/layout/list1"/>
    <dgm:cxn modelId="{347BADFF-72ED-44A1-8E18-4A5CB414F8AF}" type="presParOf" srcId="{FA2F59D0-3D8F-A04A-9653-04BE016064ED}" destId="{EFFD036A-9698-6D4F-85C7-C4AA4071C4EC}" srcOrd="7" destOrd="0" presId="urn:microsoft.com/office/officeart/2005/8/layout/list1"/>
    <dgm:cxn modelId="{52D8468F-4D9D-4619-BF4F-0A771CB49DE2}" type="presParOf" srcId="{FA2F59D0-3D8F-A04A-9653-04BE016064ED}" destId="{5F77C78B-E922-C944-881F-F593C3BE5765}" srcOrd="8" destOrd="0" presId="urn:microsoft.com/office/officeart/2005/8/layout/list1"/>
    <dgm:cxn modelId="{81FBD100-999F-4C38-9A74-133D17D3A7FC}" type="presParOf" srcId="{5F77C78B-E922-C944-881F-F593C3BE5765}" destId="{7CE48D04-FA9E-C948-ACD4-96E578754657}" srcOrd="0" destOrd="0" presId="urn:microsoft.com/office/officeart/2005/8/layout/list1"/>
    <dgm:cxn modelId="{A3000D4E-BBE7-49F6-AADE-F6A01B909366}" type="presParOf" srcId="{5F77C78B-E922-C944-881F-F593C3BE5765}" destId="{31A3E1BD-E049-F042-AE4F-029501CFDE96}" srcOrd="1" destOrd="0" presId="urn:microsoft.com/office/officeart/2005/8/layout/list1"/>
    <dgm:cxn modelId="{21B4EEC0-9BC4-4EC7-B69C-FCD24F2957F6}" type="presParOf" srcId="{FA2F59D0-3D8F-A04A-9653-04BE016064ED}" destId="{7FF5F779-36DC-5646-9F59-518093167B2A}" srcOrd="9" destOrd="0" presId="urn:microsoft.com/office/officeart/2005/8/layout/list1"/>
    <dgm:cxn modelId="{3575C242-4C0B-4E92-BF18-26816DD96A29}" type="presParOf" srcId="{FA2F59D0-3D8F-A04A-9653-04BE016064ED}" destId="{ED17A8D3-4DD3-A546-9D53-56D3F940A6B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07CF3-5CB2-45CA-B311-49381AC9F6C5}">
      <dsp:nvSpPr>
        <dsp:cNvPr id="0" name=""/>
        <dsp:cNvSpPr/>
      </dsp:nvSpPr>
      <dsp:spPr>
        <a:xfrm>
          <a:off x="1828799" y="50799"/>
          <a:ext cx="2438400" cy="2438400"/>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noProof="0" dirty="0" smtClean="0">
              <a:solidFill>
                <a:schemeClr val="tx2"/>
              </a:solidFill>
            </a:rPr>
            <a:t>Pouvoir</a:t>
          </a:r>
          <a:endParaRPr lang="fr-FR" sz="2400" b="1" kern="1200" noProof="0" dirty="0">
            <a:solidFill>
              <a:schemeClr val="tx2"/>
            </a:solidFill>
          </a:endParaRPr>
        </a:p>
      </dsp:txBody>
      <dsp:txXfrm>
        <a:off x="2153920" y="477519"/>
        <a:ext cx="1788160" cy="1097280"/>
      </dsp:txXfrm>
    </dsp:sp>
    <dsp:sp modelId="{127AF718-9FA4-4088-838C-69638EE2D469}">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noProof="0" dirty="0" smtClean="0">
              <a:solidFill>
                <a:schemeClr val="tx2"/>
              </a:solidFill>
            </a:rPr>
            <a:t>Urgence</a:t>
          </a:r>
          <a:endParaRPr lang="fr-FR" sz="2400" b="1" kern="1200" noProof="0" dirty="0">
            <a:solidFill>
              <a:schemeClr val="tx2"/>
            </a:solidFill>
          </a:endParaRPr>
        </a:p>
      </dsp:txBody>
      <dsp:txXfrm>
        <a:off x="3454400" y="2204720"/>
        <a:ext cx="1463040" cy="1341120"/>
      </dsp:txXfrm>
    </dsp:sp>
    <dsp:sp modelId="{3CFF272A-F315-428B-B439-A1A76BB0075D}">
      <dsp:nvSpPr>
        <dsp:cNvPr id="0" name=""/>
        <dsp:cNvSpPr/>
      </dsp:nvSpPr>
      <dsp:spPr>
        <a:xfrm>
          <a:off x="948943" y="1574800"/>
          <a:ext cx="2438400" cy="2438400"/>
        </a:xfrm>
        <a:prstGeom prst="ellipse">
          <a:avLst/>
        </a:prstGeom>
        <a:solidFill>
          <a:schemeClr val="bg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fr-FR" sz="2400" b="1" kern="1200" noProof="0" dirty="0" smtClean="0">
              <a:solidFill>
                <a:schemeClr val="tx2"/>
              </a:solidFill>
            </a:rPr>
            <a:t>Légitimité</a:t>
          </a:r>
          <a:endParaRPr lang="fr-FR" sz="2400" b="1" kern="1200" noProof="0" dirty="0">
            <a:solidFill>
              <a:schemeClr val="tx2"/>
            </a:solidFill>
          </a:endParaRPr>
        </a:p>
      </dsp:txBody>
      <dsp:txXfrm>
        <a:off x="1178560" y="2204720"/>
        <a:ext cx="1463040" cy="1341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2B462-D30E-5A4F-8A97-BDFBCAB55D1A}">
      <dsp:nvSpPr>
        <dsp:cNvPr id="0" name=""/>
        <dsp:cNvSpPr/>
      </dsp:nvSpPr>
      <dsp:spPr>
        <a:xfrm>
          <a:off x="0" y="800100"/>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0" i="0" kern="1200" baseline="0" noProof="0" dirty="0" smtClean="0">
              <a:latin typeface="Arial"/>
              <a:cs typeface="Arial"/>
            </a:rPr>
            <a:t>Pays donateurs étrangers </a:t>
          </a:r>
          <a:endParaRPr lang="fr-FR" sz="2400" b="0" kern="1200" noProof="0" dirty="0">
            <a:latin typeface="Arial"/>
            <a:cs typeface="Arial"/>
          </a:endParaRPr>
        </a:p>
      </dsp:txBody>
      <dsp:txXfrm>
        <a:off x="0" y="800100"/>
        <a:ext cx="2619374" cy="1571624"/>
      </dsp:txXfrm>
    </dsp:sp>
    <dsp:sp modelId="{ADC197EB-8DD9-DA48-A3AA-4C7A74D99C04}">
      <dsp:nvSpPr>
        <dsp:cNvPr id="0" name=""/>
        <dsp:cNvSpPr/>
      </dsp:nvSpPr>
      <dsp:spPr>
        <a:xfrm>
          <a:off x="2881312" y="800100"/>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0" i="0" kern="1200" baseline="0" noProof="0" dirty="0" smtClean="0">
              <a:latin typeface="Arial"/>
              <a:cs typeface="Arial"/>
            </a:rPr>
            <a:t>Ministres du gouvernement national</a:t>
          </a:r>
          <a:endParaRPr lang="fr-FR" sz="2400" b="0" kern="1200" noProof="0" dirty="0">
            <a:latin typeface="Arial"/>
            <a:cs typeface="Arial"/>
          </a:endParaRPr>
        </a:p>
      </dsp:txBody>
      <dsp:txXfrm>
        <a:off x="2881312" y="800100"/>
        <a:ext cx="2619374" cy="1571624"/>
      </dsp:txXfrm>
    </dsp:sp>
    <dsp:sp modelId="{1B7CB2FD-F7D5-FB40-AE2B-D9AB0958E181}">
      <dsp:nvSpPr>
        <dsp:cNvPr id="0" name=""/>
        <dsp:cNvSpPr/>
      </dsp:nvSpPr>
      <dsp:spPr>
        <a:xfrm>
          <a:off x="5762625" y="800100"/>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0" i="0" kern="1200" baseline="0" noProof="0" dirty="0" smtClean="0">
              <a:latin typeface="Arial"/>
              <a:cs typeface="Arial"/>
            </a:rPr>
            <a:t>Parlementaires nationaux</a:t>
          </a:r>
          <a:endParaRPr lang="fr-FR" sz="2400" b="0" kern="1200" noProof="0" dirty="0">
            <a:latin typeface="Arial"/>
            <a:cs typeface="Arial"/>
          </a:endParaRPr>
        </a:p>
      </dsp:txBody>
      <dsp:txXfrm>
        <a:off x="5762625" y="800100"/>
        <a:ext cx="2619374" cy="1571624"/>
      </dsp:txXfrm>
    </dsp:sp>
    <dsp:sp modelId="{A0DDB05F-2398-744D-9CBA-1AB7D3888420}">
      <dsp:nvSpPr>
        <dsp:cNvPr id="0" name=""/>
        <dsp:cNvSpPr/>
      </dsp:nvSpPr>
      <dsp:spPr>
        <a:xfrm>
          <a:off x="1219201" y="2633662"/>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0" i="0" kern="1200" baseline="0" noProof="0" dirty="0" smtClean="0">
              <a:latin typeface="Arial"/>
              <a:cs typeface="Arial"/>
            </a:rPr>
            <a:t>Fonctionnaires nationaux</a:t>
          </a:r>
          <a:endParaRPr lang="fr-FR" sz="2400" b="0" kern="1200" noProof="0" dirty="0">
            <a:latin typeface="Arial"/>
            <a:cs typeface="Arial"/>
          </a:endParaRPr>
        </a:p>
      </dsp:txBody>
      <dsp:txXfrm>
        <a:off x="1219201" y="2633662"/>
        <a:ext cx="2619374" cy="1571624"/>
      </dsp:txXfrm>
    </dsp:sp>
    <dsp:sp modelId="{13EF9649-F84C-D14A-A969-699F0148C702}">
      <dsp:nvSpPr>
        <dsp:cNvPr id="0" name=""/>
        <dsp:cNvSpPr/>
      </dsp:nvSpPr>
      <dsp:spPr>
        <a:xfrm>
          <a:off x="4100513" y="2633662"/>
          <a:ext cx="3062285"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0" i="0" kern="1200" baseline="0" noProof="0" dirty="0" smtClean="0">
              <a:latin typeface="Arial"/>
              <a:cs typeface="Arial"/>
            </a:rPr>
            <a:t>Personnalités politiques régionales/locales</a:t>
          </a:r>
          <a:endParaRPr lang="fr-FR" sz="2400" b="0" kern="1200" noProof="0" dirty="0">
            <a:latin typeface="Arial"/>
            <a:cs typeface="Arial"/>
          </a:endParaRPr>
        </a:p>
      </dsp:txBody>
      <dsp:txXfrm>
        <a:off x="4100513" y="2633662"/>
        <a:ext cx="3062285" cy="15716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1AC893-6E2F-214E-860C-B4DD652EB4D3}">
      <dsp:nvSpPr>
        <dsp:cNvPr id="0" name=""/>
        <dsp:cNvSpPr/>
      </dsp:nvSpPr>
      <dsp:spPr>
        <a:xfrm>
          <a:off x="0" y="541319"/>
          <a:ext cx="91440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A55F87-05FF-344C-A206-D8AE860E4522}">
      <dsp:nvSpPr>
        <dsp:cNvPr id="0" name=""/>
        <dsp:cNvSpPr/>
      </dsp:nvSpPr>
      <dsp:spPr>
        <a:xfrm>
          <a:off x="457200" y="9959"/>
          <a:ext cx="6400800" cy="1062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a:cs typeface="Arial"/>
            </a:rPr>
            <a:t>1. </a:t>
          </a:r>
          <a:r>
            <a:rPr lang="fr-FR" sz="2800" kern="1200" noProof="0" dirty="0" smtClean="0">
              <a:latin typeface="Arial"/>
              <a:cs typeface="Arial"/>
            </a:rPr>
            <a:t>Définissez clairement et systématiquement les objectifs de votre travail</a:t>
          </a:r>
          <a:endParaRPr lang="fr-FR" sz="2800" kern="1200" noProof="0" dirty="0">
            <a:latin typeface="Arial"/>
            <a:cs typeface="Arial"/>
          </a:endParaRPr>
        </a:p>
      </dsp:txBody>
      <dsp:txXfrm>
        <a:off x="457200" y="9959"/>
        <a:ext cx="6400800" cy="1062720"/>
      </dsp:txXfrm>
    </dsp:sp>
    <dsp:sp modelId="{A88C6FCE-E9FF-6947-8C94-20CE5B3E5F53}">
      <dsp:nvSpPr>
        <dsp:cNvPr id="0" name=""/>
        <dsp:cNvSpPr/>
      </dsp:nvSpPr>
      <dsp:spPr>
        <a:xfrm>
          <a:off x="0" y="2174279"/>
          <a:ext cx="91440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6E70F2-2C88-6742-8E58-D78C93E5E815}">
      <dsp:nvSpPr>
        <dsp:cNvPr id="0" name=""/>
        <dsp:cNvSpPr/>
      </dsp:nvSpPr>
      <dsp:spPr>
        <a:xfrm>
          <a:off x="457200" y="1642919"/>
          <a:ext cx="6400800" cy="1062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a:cs typeface="Arial"/>
            </a:rPr>
            <a:t>2. </a:t>
          </a:r>
          <a:r>
            <a:rPr lang="fr-FR" sz="2800" kern="1200" noProof="0" dirty="0" smtClean="0">
              <a:latin typeface="Arial"/>
              <a:cs typeface="Arial"/>
            </a:rPr>
            <a:t>Cartographiez et hiérarchisez les parties prenantes avec lesquelles vous travaillez</a:t>
          </a:r>
          <a:endParaRPr lang="fr-FR" sz="2800" kern="1200" noProof="0" dirty="0">
            <a:latin typeface="Arial"/>
            <a:cs typeface="Arial"/>
          </a:endParaRPr>
        </a:p>
      </dsp:txBody>
      <dsp:txXfrm>
        <a:off x="457200" y="1642919"/>
        <a:ext cx="6400800" cy="1062720"/>
      </dsp:txXfrm>
    </dsp:sp>
    <dsp:sp modelId="{C8F14A34-8121-E54D-8786-46DAB83ADF6B}">
      <dsp:nvSpPr>
        <dsp:cNvPr id="0" name=""/>
        <dsp:cNvSpPr/>
      </dsp:nvSpPr>
      <dsp:spPr>
        <a:xfrm>
          <a:off x="0" y="3807240"/>
          <a:ext cx="9144000"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383642A-31F3-AB4D-BE01-00688D78CE90}">
      <dsp:nvSpPr>
        <dsp:cNvPr id="0" name=""/>
        <dsp:cNvSpPr/>
      </dsp:nvSpPr>
      <dsp:spPr>
        <a:xfrm>
          <a:off x="457200" y="3275880"/>
          <a:ext cx="6400800" cy="1062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a:cs typeface="Arial"/>
            </a:rPr>
            <a:t>3. </a:t>
          </a:r>
          <a:r>
            <a:rPr lang="en-GB" sz="2800" kern="1200" dirty="0" err="1" smtClean="0">
              <a:latin typeface="Arial"/>
              <a:cs typeface="Arial"/>
            </a:rPr>
            <a:t>Efforcez-vous</a:t>
          </a:r>
          <a:r>
            <a:rPr lang="en-GB" sz="2800" kern="1200" dirty="0" smtClean="0">
              <a:latin typeface="Arial"/>
              <a:cs typeface="Arial"/>
            </a:rPr>
            <a:t> de </a:t>
          </a:r>
          <a:r>
            <a:rPr lang="en-GB" sz="2800" kern="1200" dirty="0" err="1" smtClean="0">
              <a:latin typeface="Arial"/>
              <a:cs typeface="Arial"/>
            </a:rPr>
            <a:t>comprendre</a:t>
          </a:r>
          <a:r>
            <a:rPr lang="en-GB" sz="2800" kern="1200" dirty="0" smtClean="0">
              <a:latin typeface="Arial"/>
              <a:cs typeface="Arial"/>
            </a:rPr>
            <a:t> les </a:t>
          </a:r>
          <a:r>
            <a:rPr lang="en-GB" sz="2800" kern="1200" dirty="0" err="1" smtClean="0">
              <a:latin typeface="Arial"/>
              <a:cs typeface="Arial"/>
            </a:rPr>
            <a:t>différents</a:t>
          </a:r>
          <a:r>
            <a:rPr lang="fr-FR" sz="2800" kern="1200" noProof="0" dirty="0" smtClean="0">
              <a:latin typeface="Arial"/>
              <a:cs typeface="Arial"/>
            </a:rPr>
            <a:t> points de vue</a:t>
          </a:r>
          <a:endParaRPr lang="fr-FR" sz="2800" kern="1200" noProof="0" dirty="0">
            <a:latin typeface="Arial"/>
            <a:cs typeface="Arial"/>
          </a:endParaRPr>
        </a:p>
      </dsp:txBody>
      <dsp:txXfrm>
        <a:off x="457200" y="3275880"/>
        <a:ext cx="6400800" cy="10627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810491-4F75-C947-9B6D-834ED7111586}">
      <dsp:nvSpPr>
        <dsp:cNvPr id="0" name=""/>
        <dsp:cNvSpPr/>
      </dsp:nvSpPr>
      <dsp:spPr>
        <a:xfrm>
          <a:off x="0" y="514897"/>
          <a:ext cx="9144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8A1F27-9A71-B941-9BDC-4151FEC79421}">
      <dsp:nvSpPr>
        <dsp:cNvPr id="0" name=""/>
        <dsp:cNvSpPr/>
      </dsp:nvSpPr>
      <dsp:spPr>
        <a:xfrm>
          <a:off x="457200" y="42577"/>
          <a:ext cx="7747016"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a:cs typeface="Arial"/>
            </a:rPr>
            <a:t>4. </a:t>
          </a:r>
          <a:r>
            <a:rPr lang="fr-FR" sz="2800" kern="1200" noProof="0" dirty="0" smtClean="0">
              <a:latin typeface="Arial"/>
              <a:cs typeface="Arial"/>
            </a:rPr>
            <a:t>Appuyez-vous sur les compétences de la société civile locale afin de faciliter votre travail</a:t>
          </a:r>
          <a:endParaRPr lang="fr-FR" sz="2800" kern="1200" noProof="0" dirty="0">
            <a:latin typeface="Arial"/>
            <a:cs typeface="Arial"/>
          </a:endParaRPr>
        </a:p>
      </dsp:txBody>
      <dsp:txXfrm>
        <a:off x="457200" y="42577"/>
        <a:ext cx="7747016" cy="944640"/>
      </dsp:txXfrm>
    </dsp:sp>
    <dsp:sp modelId="{1BCFF15D-18A0-3448-9BF5-E6F27985983D}">
      <dsp:nvSpPr>
        <dsp:cNvPr id="0" name=""/>
        <dsp:cNvSpPr/>
      </dsp:nvSpPr>
      <dsp:spPr>
        <a:xfrm>
          <a:off x="0" y="1966417"/>
          <a:ext cx="9144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DCEA3C-50EE-F94B-B2B0-A562FA7E4F8A}">
      <dsp:nvSpPr>
        <dsp:cNvPr id="0" name=""/>
        <dsp:cNvSpPr/>
      </dsp:nvSpPr>
      <dsp:spPr>
        <a:xfrm>
          <a:off x="457200" y="1494097"/>
          <a:ext cx="7840147"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US" sz="2800" kern="1200" dirty="0" smtClean="0">
              <a:latin typeface="Arial"/>
              <a:cs typeface="Arial"/>
            </a:rPr>
            <a:t>5. </a:t>
          </a:r>
          <a:r>
            <a:rPr lang="fr-FR" sz="2800" kern="1200" noProof="0" dirty="0" smtClean="0">
              <a:latin typeface="Arial"/>
              <a:cs typeface="Arial"/>
            </a:rPr>
            <a:t>Établissez des partenariats durables</a:t>
          </a:r>
          <a:endParaRPr lang="fr-FR" sz="2800" kern="1200" noProof="0" dirty="0">
            <a:latin typeface="Arial"/>
            <a:cs typeface="Arial"/>
          </a:endParaRPr>
        </a:p>
      </dsp:txBody>
      <dsp:txXfrm>
        <a:off x="457200" y="1494097"/>
        <a:ext cx="7840147" cy="944640"/>
      </dsp:txXfrm>
    </dsp:sp>
    <dsp:sp modelId="{ED17A8D3-4DD3-A546-9D53-56D3F940A6BA}">
      <dsp:nvSpPr>
        <dsp:cNvPr id="0" name=""/>
        <dsp:cNvSpPr/>
      </dsp:nvSpPr>
      <dsp:spPr>
        <a:xfrm>
          <a:off x="0" y="3676985"/>
          <a:ext cx="9144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A3E1BD-E049-F042-AE4F-029501CFDE96}">
      <dsp:nvSpPr>
        <dsp:cNvPr id="0" name=""/>
        <dsp:cNvSpPr/>
      </dsp:nvSpPr>
      <dsp:spPr>
        <a:xfrm>
          <a:off x="442466" y="2945617"/>
          <a:ext cx="8693705" cy="12036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935" tIns="0" rIns="241935" bIns="0" numCol="1" spcCol="1270" anchor="ctr" anchorCtr="0">
          <a:noAutofit/>
        </a:bodyPr>
        <a:lstStyle/>
        <a:p>
          <a:pPr lvl="0" algn="l" defTabSz="1244600" rtl="0">
            <a:lnSpc>
              <a:spcPct val="90000"/>
            </a:lnSpc>
            <a:spcBef>
              <a:spcPct val="0"/>
            </a:spcBef>
            <a:spcAft>
              <a:spcPct val="35000"/>
            </a:spcAft>
          </a:pPr>
          <a:r>
            <a:rPr lang="en-GB" sz="2800" kern="1200" dirty="0" smtClean="0">
              <a:latin typeface="Arial"/>
              <a:cs typeface="Arial"/>
            </a:rPr>
            <a:t>6. </a:t>
          </a:r>
          <a:r>
            <a:rPr lang="fr-FR" sz="2800" kern="1200" noProof="0" dirty="0" smtClean="0">
              <a:latin typeface="Arial"/>
              <a:cs typeface="Arial"/>
            </a:rPr>
            <a:t>Soyez persévérant : il faut du temps pour parvenir  à l’engagement des parties prenantes et pour mener des actions de plaidoyer efficaces</a:t>
          </a:r>
          <a:endParaRPr lang="fr-FR" sz="2800" kern="1200" noProof="0" dirty="0">
            <a:latin typeface="Arial"/>
            <a:cs typeface="Arial"/>
          </a:endParaRPr>
        </a:p>
      </dsp:txBody>
      <dsp:txXfrm>
        <a:off x="442466" y="2945617"/>
        <a:ext cx="8693705" cy="12036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857DD27-4202-6D42-A315-43EF4D18015D}" type="datetimeFigureOut">
              <a:rPr lang="en-US"/>
              <a:pPr/>
              <a:t>11/13/09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42F483D-C75C-7540-A83A-DD7611FB68E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01CFF0C-D951-1841-97B9-32F5F0561AC7}" type="datetimeFigureOut">
              <a:rPr lang="en-US"/>
              <a:pPr/>
              <a:t>11/13/09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BEBE2A9-732D-F046-B6F0-BC0BDFAF5A0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Arial"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ichael.kovrig@undg.org" TargetMode="External"/><Relationship Id="rId4" Type="http://schemas.openxmlformats.org/officeDocument/2006/relationships/hyperlink" Target="mailto:michael@kovrig.com"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mailto:michael.kovrig@undg.org" TargetMode="External"/><Relationship Id="rId4" Type="http://schemas.openxmlformats.org/officeDocument/2006/relationships/hyperlink" Target="mailto:michael@kovrig.com" TargetMode="External"/><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a:lstStyle/>
          <a:p>
            <a:fld id="{B3C8AFFA-B06F-F641-A09D-EE4BA78DC856}" type="slidenum">
              <a:rPr lang="en-US"/>
              <a:pPr/>
              <a:t>1</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Michael Kovrig</a:t>
            </a:r>
          </a:p>
          <a:p>
            <a:pPr eaLnBrk="1" hangingPunct="1">
              <a:lnSpc>
                <a:spcPct val="80000"/>
              </a:lnSpc>
              <a:spcBef>
                <a:spcPct val="0"/>
              </a:spcBef>
            </a:pPr>
            <a:r>
              <a:rPr lang="fr-FR" sz="1300">
                <a:latin typeface="Arial" charset="0"/>
                <a:cs typeface="Arial" charset="0"/>
              </a:rPr>
              <a:t>Spécialiste de la communication stratégique</a:t>
            </a:r>
          </a:p>
          <a:p>
            <a:pPr eaLnBrk="1" hangingPunct="1">
              <a:lnSpc>
                <a:spcPct val="80000"/>
              </a:lnSpc>
              <a:spcBef>
                <a:spcPct val="0"/>
              </a:spcBef>
            </a:pPr>
            <a:r>
              <a:rPr lang="fr-FR" sz="1300">
                <a:latin typeface="Arial" charset="0"/>
                <a:cs typeface="Arial" charset="0"/>
              </a:rPr>
              <a:t>Bureau des Nations Unies pour la coordination des opérations de développement (DOCO)</a:t>
            </a:r>
            <a:br>
              <a:rPr lang="fr-FR" sz="1300">
                <a:latin typeface="Arial" charset="0"/>
                <a:cs typeface="Arial" charset="0"/>
              </a:rPr>
            </a:br>
            <a:r>
              <a:rPr lang="fr-FR" sz="1300">
                <a:latin typeface="Arial" charset="0"/>
                <a:cs typeface="Arial" charset="0"/>
              </a:rPr>
              <a:t>One UN Plaza, DC1-1660, New York, NY 10017</a:t>
            </a:r>
          </a:p>
          <a:p>
            <a:pPr eaLnBrk="1" hangingPunct="1">
              <a:lnSpc>
                <a:spcPct val="80000"/>
              </a:lnSpc>
              <a:spcBef>
                <a:spcPct val="0"/>
              </a:spcBef>
            </a:pPr>
            <a:r>
              <a:rPr lang="fr-FR" sz="1300">
                <a:latin typeface="Arial" charset="0"/>
                <a:cs typeface="Arial" charset="0"/>
              </a:rPr>
              <a:t>Téléphone fixe : 212-906-5053 ; téléphone portable : 212-234-3813 Skype : mikekovrig</a:t>
            </a:r>
          </a:p>
          <a:p>
            <a:pPr eaLnBrk="1" hangingPunct="1">
              <a:lnSpc>
                <a:spcPct val="80000"/>
              </a:lnSpc>
              <a:spcBef>
                <a:spcPct val="0"/>
              </a:spcBef>
            </a:pPr>
            <a:r>
              <a:rPr lang="fr-FR" sz="1300" u="sng">
                <a:latin typeface="Arial" charset="0"/>
                <a:cs typeface="Arial" charset="0"/>
                <a:hlinkClick r:id="rId3"/>
              </a:rPr>
              <a:t>michael.kovrig@undg.org | </a:t>
            </a:r>
            <a:r>
              <a:rPr lang="fr-FR" sz="1300" u="sng">
                <a:latin typeface="Arial" charset="0"/>
                <a:cs typeface="Arial" charset="0"/>
                <a:hlinkClick r:id="rId4"/>
              </a:rPr>
              <a:t>michael@kovrig.com</a:t>
            </a:r>
            <a:endParaRPr lang="fr-FR" sz="1300" u="sng">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300">
                <a:latin typeface="Arial" charset="0"/>
                <a:cs typeface="Arial" charset="0"/>
              </a:rPr>
              <a:t>La communication pour des actions de plaidoyer et l’engagement des parties prenantes sont importants pour des raisons très diverses :</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Les parties prenantes et les défenseurs d’une cause peuvent littéralement « faire ou défaire » la réputation d’un individu ou d’une organisation.</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L’évolution de la politique publique et de la réglementation peut avoir un impact direct sur « le permis d’activité » d’une organisation (c’est-à-dire sur sa capacité à opérer et à mener des activités sous le contrôle ou la surveillance exercés de manière informelle par l’opinion publique, ou de manière formelle par les autorités de régulation ou l’État). </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En raison de leur importance, l’engagement des parties prenantes et les actions de plaidoyer doivent (dans l’idéal) être pilotés par les dirigeants d’une organisation, qui montrent ainsi qu’il s’agit de leurs grandes priorités. Ils doivent également (dans l’idéal) être placés au centre de la stratégie d’une organisation et la faire avancer.</a:t>
            </a:r>
          </a:p>
          <a:p>
            <a:pPr eaLnBrk="1" hangingPunct="1">
              <a:spcBef>
                <a:spcPct val="0"/>
              </a:spcBef>
            </a:pPr>
            <a:endParaRPr lang="fr-FR" sz="1300">
              <a:latin typeface="Arial" charset="0"/>
              <a:cs typeface="Arial" charset="0"/>
            </a:endParaRPr>
          </a:p>
        </p:txBody>
      </p:sp>
      <p:sp>
        <p:nvSpPr>
          <p:cNvPr id="36866" name="Slide Number Placeholder 3"/>
          <p:cNvSpPr>
            <a:spLocks noGrp="1"/>
          </p:cNvSpPr>
          <p:nvPr>
            <p:ph type="sldNum" sz="quarter" idx="5"/>
          </p:nvPr>
        </p:nvSpPr>
        <p:spPr bwMode="auto">
          <a:ln>
            <a:miter lim="800000"/>
            <a:headEnd/>
            <a:tailEnd/>
          </a:ln>
        </p:spPr>
        <p:txBody>
          <a:bodyPr/>
          <a:lstStyle/>
          <a:p>
            <a:fld id="{9EFEB1E7-9D8F-294B-A06C-2403E7388D56}" type="slidenum">
              <a:rPr lang="en-US"/>
              <a:pPr/>
              <a:t>10</a:t>
            </a:fld>
            <a:endParaRPr lang="en-US"/>
          </a:p>
        </p:txBody>
      </p:sp>
      <p:sp>
        <p:nvSpPr>
          <p:cNvPr id="70660"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200">
                <a:latin typeface="Arial" charset="0"/>
                <a:cs typeface="Arial" charset="0"/>
              </a:rPr>
              <a:t>L’engagement des parties prenantes externes peut avoir de nombreux effets positifs sur le système/les agences des Nations Unies…</a:t>
            </a:r>
          </a:p>
          <a:p>
            <a:pPr lvl="1" eaLnBrk="1" hangingPunct="1">
              <a:spcBef>
                <a:spcPct val="0"/>
              </a:spcBef>
            </a:pPr>
            <a:endParaRPr lang="fr-FR" sz="1000">
              <a:latin typeface="Arial" charset="0"/>
              <a:cs typeface="Arial" charset="0"/>
            </a:endParaRPr>
          </a:p>
          <a:p>
            <a:pPr eaLnBrk="1" hangingPunct="1">
              <a:spcBef>
                <a:spcPct val="0"/>
              </a:spcBef>
            </a:pPr>
            <a:r>
              <a:rPr lang="fr-FR" sz="1200">
                <a:latin typeface="Arial" charset="0"/>
                <a:cs typeface="Arial" charset="0"/>
              </a:rPr>
              <a:t>Il vous permet en effet :</a:t>
            </a:r>
          </a:p>
          <a:p>
            <a:pPr eaLnBrk="1" hangingPunct="1">
              <a:spcBef>
                <a:spcPct val="0"/>
              </a:spcBef>
            </a:pPr>
            <a:endParaRPr lang="fr-FR" sz="1200">
              <a:latin typeface="Arial" charset="0"/>
              <a:cs typeface="Arial" charset="0"/>
            </a:endParaRPr>
          </a:p>
          <a:p>
            <a:pPr eaLnBrk="1" hangingPunct="1">
              <a:spcBef>
                <a:spcPct val="0"/>
              </a:spcBef>
            </a:pPr>
            <a:r>
              <a:rPr lang="fr-FR" sz="1300">
                <a:latin typeface="Arial" charset="0"/>
                <a:cs typeface="Arial" charset="0"/>
              </a:rPr>
              <a:t>D’envisager différemment le système des Nations Unies ou les Équipes-pays, en vous permettant de porter un regard nouveau sur les opportunités ou les menaces susceptibles d’apparaître</a:t>
            </a:r>
            <a:r>
              <a:rPr lang="fr-FR" sz="1200">
                <a:latin typeface="Arial" charset="0"/>
                <a:cs typeface="Arial" charset="0"/>
              </a:rPr>
              <a:t>.</a:t>
            </a:r>
          </a:p>
          <a:p>
            <a:pPr eaLnBrk="1" hangingPunct="1">
              <a:spcBef>
                <a:spcPct val="0"/>
              </a:spcBef>
            </a:pPr>
            <a:endParaRPr lang="fr-FR" sz="1200">
              <a:latin typeface="Arial" charset="0"/>
              <a:cs typeface="Arial" charset="0"/>
            </a:endParaRPr>
          </a:p>
          <a:p>
            <a:pPr eaLnBrk="1" hangingPunct="1">
              <a:spcBef>
                <a:spcPct val="0"/>
              </a:spcBef>
            </a:pPr>
            <a:r>
              <a:rPr lang="fr-FR" sz="1300">
                <a:latin typeface="Arial" charset="0"/>
                <a:cs typeface="Arial" charset="0"/>
              </a:rPr>
              <a:t>D’instaurer confiance et crédibilité entre organisations et parties prenantes.</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De faciliter la gestion de l’évolution d’un problème, grâce à une connaissance plus approfondie des causes de ce problème.</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De mieux comprendre l’environnement et la population des pays dans lesquels vous intervenez, ainsi que les autres aspects en jeu.</a:t>
            </a:r>
          </a:p>
          <a:p>
            <a:pPr eaLnBrk="1" hangingPunct="1">
              <a:spcBef>
                <a:spcPct val="0"/>
              </a:spcBef>
            </a:pPr>
            <a:endParaRPr lang="fr-FR" sz="1300">
              <a:latin typeface="Arial" charset="0"/>
              <a:cs typeface="Arial" charset="0"/>
            </a:endParaRPr>
          </a:p>
          <a:p>
            <a:pPr eaLnBrk="1" hangingPunct="1">
              <a:spcBef>
                <a:spcPct val="0"/>
              </a:spcBef>
            </a:pPr>
            <a:endParaRPr lang="fr-FR" sz="1200">
              <a:latin typeface="Arial" charset="0"/>
              <a:cs typeface="Arial" charset="0"/>
            </a:endParaRPr>
          </a:p>
        </p:txBody>
      </p:sp>
      <p:sp>
        <p:nvSpPr>
          <p:cNvPr id="38914" name="Slide Number Placeholder 3"/>
          <p:cNvSpPr>
            <a:spLocks noGrp="1"/>
          </p:cNvSpPr>
          <p:nvPr>
            <p:ph type="sldNum" sz="quarter" idx="5"/>
          </p:nvPr>
        </p:nvSpPr>
        <p:spPr bwMode="auto">
          <a:ln>
            <a:miter lim="800000"/>
            <a:headEnd/>
            <a:tailEnd/>
          </a:ln>
        </p:spPr>
        <p:txBody>
          <a:bodyPr/>
          <a:lstStyle/>
          <a:p>
            <a:fld id="{4C714B21-37E0-5F46-AC76-F98CDD2FD9AF}" type="slidenum">
              <a:rPr lang="en-US"/>
              <a:pPr/>
              <a:t>11</a:t>
            </a:fld>
            <a:endParaRPr lang="en-US"/>
          </a:p>
        </p:txBody>
      </p:sp>
      <p:sp>
        <p:nvSpPr>
          <p:cNvPr id="71684"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Notes Placeholder 2"/>
          <p:cNvSpPr>
            <a:spLocks noGrp="1"/>
          </p:cNvSpPr>
          <p:nvPr>
            <p:ph type="body" idx="1"/>
          </p:nvPr>
        </p:nvSpPr>
        <p:spPr bwMode="auto">
          <a:xfrm>
            <a:off x="685800" y="3733800"/>
            <a:ext cx="5486400" cy="5105400"/>
          </a:xfrm>
          <a:noFill/>
        </p:spPr>
        <p:txBody>
          <a:bodyPr wrap="square" numCol="1" anchor="t" anchorCtr="0" compatLnSpc="1">
            <a:prstTxWarp prst="textNoShape">
              <a:avLst/>
            </a:prstTxWarp>
          </a:bodyPr>
          <a:lstStyle/>
          <a:p>
            <a:pPr eaLnBrk="1" hangingPunct="1">
              <a:lnSpc>
                <a:spcPct val="90000"/>
              </a:lnSpc>
              <a:spcBef>
                <a:spcPct val="0"/>
              </a:spcBef>
            </a:pPr>
            <a:r>
              <a:rPr lang="fr-FR" sz="1000">
                <a:latin typeface="Arial" charset="0"/>
                <a:cs typeface="Arial" charset="0"/>
              </a:rPr>
              <a:t>Les Nations Unies admettent désormais qu’elles doivent se concentrer davantage sur les actions de plaidoyer et sur l’engagement des parties prenantes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 Les parties prenantes souhaitent que les Nations Unies jouent un rôle plus actif dans la formulation de recommandations de politiques et dans les actions de plaidoyer, et qu’elles participent moins à la gestion de programmes et à la prestation directe de services. Pour devenir un partenaire plus apprécié, les Nations Unies doivent se désengager progressivement de la gestion des programmes pour se consacrer davantage à la formulation de conseils sur les politiques et aux actions de plaidoyer. »</a:t>
            </a:r>
          </a:p>
          <a:p>
            <a:pPr eaLnBrk="1" hangingPunct="1">
              <a:lnSpc>
                <a:spcPct val="90000"/>
              </a:lnSpc>
              <a:spcBef>
                <a:spcPct val="0"/>
              </a:spcBef>
              <a:buFontTx/>
              <a:buChar char="-"/>
            </a:pPr>
            <a:r>
              <a:rPr lang="fr-FR" sz="1000">
                <a:latin typeface="Arial" charset="0"/>
                <a:cs typeface="Arial" charset="0"/>
              </a:rPr>
              <a:t>Déclaration du Groupe des Nations Unies pour le développement (GNUD), Forum de haut niveau sur l’efficacité de l’aide, Paris, 2005</a:t>
            </a:r>
          </a:p>
          <a:p>
            <a:pPr eaLnBrk="1" hangingPunct="1">
              <a:lnSpc>
                <a:spcPct val="90000"/>
              </a:lnSpc>
              <a:spcBef>
                <a:spcPct val="0"/>
              </a:spcBef>
              <a:buFontTx/>
              <a:buChar char="-"/>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 Les parties prenantes souhaitent que les Nations Unies jouent un rôle plus actif dans la formulation de recommandations de politiques et dans les actions de plaidoyer, et qu’elles participent moins à la gestion de programmes et à la prestation directe de services. Pour devenir un partenaire encore plus apprécié, les Nations Unies doivent se désengager progressivement de la gestion des programmes pour se consacrer davantage à la formulation de conseils sur les politiques et aux actions de plaidoyer. […] Dans de nombreux pays, nous devons alléger nos activités de gestion de projets et nous recentrer sur la formulation de recommandations de politiques et sur les actions de plaidoyer. […] Les objectifs de développement ne pourront être atteints que si les pays définissent, s’approprient et pilotent eux-mêmes leur processus de développement, à tous les niveaux. »</a:t>
            </a:r>
            <a:br>
              <a:rPr lang="fr-FR" sz="1000">
                <a:latin typeface="Arial" charset="0"/>
                <a:cs typeface="Arial" charset="0"/>
              </a:rPr>
            </a:br>
            <a:r>
              <a:rPr lang="fr-FR" sz="1000">
                <a:latin typeface="Arial" charset="0"/>
                <a:cs typeface="Arial" charset="0"/>
              </a:rPr>
              <a:t>Groupe de haut niveau sur la cohérence du système des Nations Unies</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La formulation de recommandations de politiques, qui sont particulièrement pertinentes étant donné les mandats confiés à cette organisation en matière de développement, les actions de plaidoyer, les activités destinées à renforcer les capacités et la fourniture d’un appui technique font partie des contributions les plus importantes des Nations Unies au plan d’action pour l’efficacité de l’aide. </a:t>
            </a:r>
            <a:br>
              <a:rPr lang="fr-FR" sz="1000">
                <a:latin typeface="Arial" charset="0"/>
                <a:cs typeface="Arial" charset="0"/>
              </a:rPr>
            </a:br>
            <a:r>
              <a:rPr lang="fr-FR" sz="1000">
                <a:latin typeface="Arial" charset="0"/>
                <a:cs typeface="Arial" charset="0"/>
              </a:rPr>
              <a:t>- Document </a:t>
            </a:r>
            <a:r>
              <a:rPr lang="fr-FR" sz="1000" i="1">
                <a:latin typeface="Arial" charset="0"/>
                <a:cs typeface="Arial" charset="0"/>
              </a:rPr>
              <a:t>UNDG Response to the Changing Aid Environment</a:t>
            </a:r>
          </a:p>
          <a:p>
            <a:pPr eaLnBrk="1" hangingPunct="1">
              <a:lnSpc>
                <a:spcPct val="90000"/>
              </a:lnSpc>
              <a:spcBef>
                <a:spcPct val="0"/>
              </a:spcBef>
            </a:pPr>
            <a:endParaRPr lang="fr-FR" sz="1000" i="1">
              <a:latin typeface="Arial" charset="0"/>
              <a:cs typeface="Arial" charset="0"/>
            </a:endParaRPr>
          </a:p>
          <a:p>
            <a:pPr eaLnBrk="1" hangingPunct="1">
              <a:lnSpc>
                <a:spcPct val="90000"/>
              </a:lnSpc>
              <a:spcBef>
                <a:spcPct val="0"/>
              </a:spcBef>
            </a:pPr>
            <a:r>
              <a:rPr lang="fr-FR" sz="1000">
                <a:latin typeface="Arial" charset="0"/>
                <a:cs typeface="Arial" charset="0"/>
              </a:rPr>
              <a:t>Si les Nations Unies, fortes de leur structure de gouvernance unique qui repose sur des mécanismes d’inclusion, entendent rester un acteur majeur de l’aide au développement, du conseil technique et des actions de plaidoyer, alors, nous devons travaillons différemment. »</a:t>
            </a:r>
            <a:br>
              <a:rPr lang="fr-FR" sz="1000">
                <a:latin typeface="Arial" charset="0"/>
                <a:cs typeface="Arial" charset="0"/>
              </a:rPr>
            </a:br>
            <a:r>
              <a:rPr lang="fr-FR" sz="1000">
                <a:latin typeface="Arial" charset="0"/>
                <a:cs typeface="Arial" charset="0"/>
              </a:rPr>
              <a:t>- Asha-Rose Migiro, Vice-secrétaire générale des Nations Unies</a:t>
            </a:r>
          </a:p>
          <a:p>
            <a:pPr eaLnBrk="1" hangingPunct="1">
              <a:lnSpc>
                <a:spcPct val="90000"/>
              </a:lnSpc>
              <a:spcBef>
                <a:spcPct val="0"/>
              </a:spcBef>
            </a:pPr>
            <a:endParaRPr lang="fr-FR" sz="1000">
              <a:latin typeface="Arial" charset="0"/>
              <a:cs typeface="Arial" charset="0"/>
            </a:endParaRPr>
          </a:p>
        </p:txBody>
      </p:sp>
      <p:sp>
        <p:nvSpPr>
          <p:cNvPr id="40962" name="Slide Number Placeholder 3"/>
          <p:cNvSpPr>
            <a:spLocks noGrp="1"/>
          </p:cNvSpPr>
          <p:nvPr>
            <p:ph type="sldNum" sz="quarter" idx="5"/>
          </p:nvPr>
        </p:nvSpPr>
        <p:spPr bwMode="auto">
          <a:ln>
            <a:miter lim="800000"/>
            <a:headEnd/>
            <a:tailEnd/>
          </a:ln>
        </p:spPr>
        <p:txBody>
          <a:bodyPr/>
          <a:lstStyle/>
          <a:p>
            <a:fld id="{3F2EC812-CF18-7846-B062-67BDF86FD63E}" type="slidenum">
              <a:rPr lang="en-US"/>
              <a:pPr/>
              <a:t>12</a:t>
            </a:fld>
            <a:endParaRPr lang="en-US"/>
          </a:p>
        </p:txBody>
      </p:sp>
      <p:sp>
        <p:nvSpPr>
          <p:cNvPr id="72708" name="Slide Image Placeholder 6"/>
          <p:cNvSpPr>
            <a:spLocks noGrp="1" noRot="1" noChangeAspect="1" noTextEdit="1"/>
          </p:cNvSpPr>
          <p:nvPr>
            <p:ph type="sldImg"/>
          </p:nvPr>
        </p:nvSpPr>
        <p:spPr bwMode="auto">
          <a:xfrm>
            <a:off x="1447800" y="609600"/>
            <a:ext cx="3838575" cy="2879725"/>
          </a:xfrm>
          <a:noFill/>
          <a:ln>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a:lstStyle/>
          <a:p>
            <a:fld id="{1C3D960A-D9E4-2F47-AB8B-B22CE6689DF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fr-FR" sz="1300">
                <a:latin typeface="Arial" charset="0"/>
                <a:cs typeface="Arial" charset="0"/>
              </a:rPr>
              <a:t>Vous travaillerez avec des parties prenantes différentes en fonction nombreux facteurs, et notamment des suivants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buFontTx/>
              <a:buChar char="•"/>
            </a:pPr>
            <a:r>
              <a:rPr lang="fr-FR" sz="1300">
                <a:latin typeface="Arial" charset="0"/>
                <a:cs typeface="Arial" charset="0"/>
              </a:rPr>
              <a:t>Le problème spécifique à traiter</a:t>
            </a:r>
          </a:p>
          <a:p>
            <a:pPr eaLnBrk="1" hangingPunct="1">
              <a:lnSpc>
                <a:spcPct val="80000"/>
              </a:lnSpc>
              <a:spcBef>
                <a:spcPct val="0"/>
              </a:spcBef>
              <a:buFontTx/>
              <a:buChar char="•"/>
            </a:pPr>
            <a:r>
              <a:rPr lang="fr-FR" sz="1300">
                <a:latin typeface="Arial" charset="0"/>
                <a:cs typeface="Arial" charset="0"/>
              </a:rPr>
              <a:t>Le contexte</a:t>
            </a:r>
          </a:p>
          <a:p>
            <a:pPr eaLnBrk="1" hangingPunct="1">
              <a:lnSpc>
                <a:spcPct val="80000"/>
              </a:lnSpc>
              <a:spcBef>
                <a:spcPct val="0"/>
              </a:spcBef>
              <a:buFontTx/>
              <a:buChar char="•"/>
            </a:pPr>
            <a:r>
              <a:rPr lang="fr-FR" sz="1300">
                <a:latin typeface="Arial" charset="0"/>
                <a:cs typeface="Arial" charset="0"/>
              </a:rPr>
              <a:t>Le calendrier d’action</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Vous devez hiérarchiser les parties prenantes en fonction de trois grandes caractéristiques :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buFontTx/>
              <a:buChar char="•"/>
            </a:pPr>
            <a:r>
              <a:rPr lang="fr-FR" sz="1300">
                <a:latin typeface="Arial" charset="0"/>
                <a:cs typeface="Arial" charset="0"/>
              </a:rPr>
              <a:t>Le pouvoir : dans quelle mesure le pouvoir de la partie prenante concernée (pouvoir physique, matériel, symbolique, etc.) facilitera, ou au contraire fera échouer, votre (vos) initiative(s) et votre programme ?</a:t>
            </a:r>
          </a:p>
          <a:p>
            <a:pPr eaLnBrk="1" hangingPunct="1">
              <a:lnSpc>
                <a:spcPct val="80000"/>
              </a:lnSpc>
              <a:spcBef>
                <a:spcPct val="0"/>
              </a:spcBef>
              <a:buFontTx/>
              <a:buChar char="•"/>
            </a:pPr>
            <a:endParaRPr lang="fr-FR" sz="1300">
              <a:latin typeface="Arial" charset="0"/>
              <a:cs typeface="Arial" charset="0"/>
            </a:endParaRPr>
          </a:p>
          <a:p>
            <a:pPr eaLnBrk="1" hangingPunct="1">
              <a:lnSpc>
                <a:spcPct val="80000"/>
              </a:lnSpc>
              <a:spcBef>
                <a:spcPct val="0"/>
              </a:spcBef>
              <a:buFontTx/>
              <a:buChar char="•"/>
            </a:pPr>
            <a:r>
              <a:rPr lang="fr-FR" sz="1300">
                <a:latin typeface="Arial" charset="0"/>
                <a:cs typeface="Arial" charset="0"/>
              </a:rPr>
              <a:t>L’urgence : dans quelle mesure les demandes de la partie prenante requièrent une attention immédiate et prioritaire ? </a:t>
            </a:r>
          </a:p>
          <a:p>
            <a:pPr eaLnBrk="1" hangingPunct="1">
              <a:lnSpc>
                <a:spcPct val="80000"/>
              </a:lnSpc>
              <a:spcBef>
                <a:spcPct val="0"/>
              </a:spcBef>
              <a:buFontTx/>
              <a:buChar char="•"/>
            </a:pPr>
            <a:endParaRPr lang="fr-FR" sz="1300">
              <a:latin typeface="Arial" charset="0"/>
              <a:cs typeface="Arial" charset="0"/>
            </a:endParaRPr>
          </a:p>
          <a:p>
            <a:pPr eaLnBrk="1" hangingPunct="1">
              <a:lnSpc>
                <a:spcPct val="80000"/>
              </a:lnSpc>
              <a:spcBef>
                <a:spcPct val="0"/>
              </a:spcBef>
              <a:buFontTx/>
              <a:buChar char="•"/>
            </a:pPr>
            <a:r>
              <a:rPr lang="fr-FR" sz="1300">
                <a:latin typeface="Arial" charset="0"/>
                <a:cs typeface="Arial" charset="0"/>
              </a:rPr>
              <a:t>La légitimité : dans quelle mesure les demandes de la partie prenante sont-elles légitimes (sincères, étayées par des analyses, etc.)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Comme le montre le diagramme de Venn ci-dessus, les parties prenantes qui sont pour vous prioritaires sont généralement celles qui ont du pouvoir et/ou des demandes légitimes et/ou urgentes.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endParaRPr lang="fr-FR" sz="1300">
              <a:latin typeface="Arial" charset="0"/>
              <a:cs typeface="Arial" charset="0"/>
            </a:endParaRPr>
          </a:p>
        </p:txBody>
      </p:sp>
      <p:sp>
        <p:nvSpPr>
          <p:cNvPr id="7475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Le processus de hiérarchisation des parties prenantes est un art, pas une science !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On peut hiérarchiser les parties prenantes en utilisant une grille d’évaluation (comme ci-dessus), puis en cartographiant les scores au moyen d’outils de représentation graphique simples (mais efficaces).</a:t>
            </a:r>
          </a:p>
          <a:p>
            <a:pPr eaLnBrk="1" hangingPunct="1">
              <a:spcBef>
                <a:spcPct val="0"/>
              </a:spcBef>
            </a:pPr>
            <a:endParaRPr lang="fr-FR">
              <a:latin typeface="Arial" charset="0"/>
              <a:cs typeface="Arial" charset="0"/>
            </a:endParaRPr>
          </a:p>
        </p:txBody>
      </p:sp>
      <p:sp>
        <p:nvSpPr>
          <p:cNvPr id="75779" name="Slide Image Placeholder 4"/>
          <p:cNvSpPr>
            <a:spLocks noGrp="1" noRot="1" noChangeAspect="1" noTextEdit="1"/>
          </p:cNvSpPr>
          <p:nvPr>
            <p:ph type="sldImg"/>
          </p:nvPr>
        </p:nvSpPr>
        <p:spPr bwMode="auto">
          <a:xfrm>
            <a:off x="1143000" y="762000"/>
            <a:ext cx="4572000" cy="3429000"/>
          </a:xfrm>
          <a:noFill/>
          <a:ln>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Les organisations qui traitent un éventail complexe de problèmes devront probablement élaborer une carte des parties prenantes pour chaque grand problème et/ou objectif stratégique.</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Ces cartes peuvent également être agrégées à des niveaux supérieurs/plus spécialisés (par exemple, pour représenter les parties prenantes au niveau de l’État, comme ci-dessus).</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On peut hiérarchiser les parties prenantes par ordre d’importance (premier, deuxième et troisième rangs).</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Outre les hiérarchies sommaires, les cartes peuvent mettre en évidence les échéances (plus une échéance est éloignée du centre, plus elle correspond à un objectif de long terme).</a:t>
            </a:r>
          </a:p>
          <a:p>
            <a:pPr eaLnBrk="1" hangingPunct="1">
              <a:spcBef>
                <a:spcPct val="0"/>
              </a:spcBef>
            </a:pPr>
            <a:endParaRPr lang="fr-FR">
              <a:latin typeface="Arial" charset="0"/>
              <a:cs typeface="Arial" charset="0"/>
            </a:endParaRPr>
          </a:p>
        </p:txBody>
      </p:sp>
      <p:sp>
        <p:nvSpPr>
          <p:cNvPr id="7680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100">
                <a:latin typeface="Arial" charset="0"/>
                <a:cs typeface="Arial" charset="0"/>
              </a:rPr>
              <a:t>Vous devez identifier un ensemble potentiel de problèmes en relation avec vos initiatives/projets actuels. Pour cela, il vous faut examiner de près le contexte général et veiller à harmoniser la perspective avec celle du système des Nations Unies/de l’Équipe-pays. Vous devez constamment vous demander si tel ou tel problème a un impact (potentiel) sur vos initiatives et quelles pourraient être les divergences au niveau des attentes.</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Après avoir identifié les problèmes, vous devez les analyser.</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Cette analyse consiste en un examen minutieux des différents problèmes, afin de déterminer les points forts, les points faibles, les opportunités et les menaces sur lesquels votre organisation doit se concentrer.</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Vous devez également évaluer l’impact potentiel du problème considéré, ainsi que les perspectives/la probabilité qu’il se concrétise ou qu’il atteigne une masse critique en termes de soutien ou de médiatisation.</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Pour finir, vous devez évaluer votre responsabilité vis-à-vis de ce problème. Votre organisation peut-elle être légitimement la principale entité chargée de le traiter (ou la seule), ou bien le problème doit-il être traité conjointement avec d’autres groupes/individus ? La réponse à cette question permettra de déterminer le niveau nécessaire de votre engagement, et la tactique que vous devrez employez (cf. plus loin).</a:t>
            </a:r>
          </a:p>
          <a:p>
            <a:pPr eaLnBrk="1" hangingPunct="1">
              <a:lnSpc>
                <a:spcPct val="90000"/>
              </a:lnSpc>
              <a:spcBef>
                <a:spcPct val="0"/>
              </a:spcBef>
            </a:pPr>
            <a:endParaRPr lang="fr-FR" sz="1100">
              <a:latin typeface="Arial" charset="0"/>
              <a:cs typeface="Arial" charset="0"/>
            </a:endParaRPr>
          </a:p>
        </p:txBody>
      </p:sp>
      <p:sp>
        <p:nvSpPr>
          <p:cNvPr id="77827"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fr-FR" sz="1300">
                <a:latin typeface="Arial" charset="0"/>
                <a:cs typeface="Arial" charset="0"/>
              </a:rPr>
              <a:t>Après avoir analysé les problèmes à traiter, il faut tenir compte des connaissances, de l’attitude et du comportement probables des parties prenantes.</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Il est souvent utile de présenter ces informations au moyen d’un tableau, tel que celui ci-dessus, en se posant un certain nombre de questions, par exemple : quel est le comportement que nous attendons des parties prenantes, mais aussi quel comportement attendent-elles de nous ?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Ce processus permettra de définir clairement les implications en termes de stratégie et de tactique d’engagement. Par exemple, si un problème est déjà largement mis en évidence, très sensible et que nombre des principales parties prenantes ne sont pas d’accord avec notre approche, nous pouvons décider soit de ne pas nous y consacrer, soit, peut-être, de mener une campagne très discrète pour inciter les parties prenantes à s’engager.  </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À l’inverse, si notre approche du problème bénéficie d’un large soutien, et si nous voulons mettre ce problème encore plus en évidence, nous déploierons probablement une stratégie de plaidoyer très différente, qui cherchera à attirer le plus possible l’attention du public et à médiatiser le problème en question.</a:t>
            </a:r>
          </a:p>
        </p:txBody>
      </p:sp>
      <p:sp>
        <p:nvSpPr>
          <p:cNvPr id="78851"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Nous avons défini six grands principes à mettre en œuvre pour inciter les parties prenantes à s’engager.</a:t>
            </a:r>
          </a:p>
          <a:p>
            <a:pPr eaLnBrk="1" hangingPunct="1">
              <a:spcBef>
                <a:spcPct val="0"/>
              </a:spcBef>
            </a:pPr>
            <a:endParaRPr lang="fr-FR">
              <a:latin typeface="Arial" charset="0"/>
              <a:cs typeface="Arial" charset="0"/>
            </a:endParaRPr>
          </a:p>
        </p:txBody>
      </p:sp>
      <p:sp>
        <p:nvSpPr>
          <p:cNvPr id="7987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z="1200">
              <a:latin typeface="Arial" charset="0"/>
              <a:cs typeface="Arial" charset="0"/>
            </a:endParaRPr>
          </a:p>
        </p:txBody>
      </p:sp>
      <p:sp>
        <p:nvSpPr>
          <p:cNvPr id="62467" name="Slide Image Placeholder 5"/>
          <p:cNvSpPr>
            <a:spLocks noGrp="1" noRot="1" noChangeAspect="1" noTextEdit="1"/>
          </p:cNvSpPr>
          <p:nvPr>
            <p:ph type="sldImg"/>
          </p:nvPr>
        </p:nvSpPr>
        <p:spPr bwMode="auto">
          <a:xfrm>
            <a:off x="1295400" y="762000"/>
            <a:ext cx="4191000" cy="314325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fr-FR" sz="1000">
                <a:latin typeface="Arial" charset="0"/>
                <a:cs typeface="Arial" charset="0"/>
              </a:rPr>
              <a:t>Une analyse minutieuse renforce le plus souvent l’efficacité de la stratégie.</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 Déterminez les structures de pouvoir au sein de la société.</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Travaillez, le cas échéant, avec les principaux groupes/individus au niveau local.</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Pour inciter les parties prenantes à s’engager et pour mener des actions de plaidoyer, il est souvent essentiel d’effectuer une analyse minutieuse et de recueillir des informations déterminantes, ce qui peut accroître l’efficacité des résultats « en aval ».</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Votre analyse vous permettra également de mettre en œuvre un processus détaillé, afin d’identifier et de hiérarchiser les parties prenantes (cf. les processus décrits plus haut).</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1. ANALYSEZ MINUTIEUSEMENT LA POPULATION QUE VOUS CIBLEZ</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Déterminez les facteurs démographiques, ainsi que les différentes réalités auxquelles ces parties prenantes sont confrontées et qui peuvent avoir une grande incidence sur leur engagement ou sur leur mobilisation.</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Identifiez les leaders, qu’ils soient démocratiquement élus, autoproclamés ou officieux, sans vous limiter aux élus qui exercent une influence politique, surtout dans les pays en développement. Vous devez également repérer/cartographier les principales parties prenantes/les principaux groupes influents, afin de comprendre leurs problèmes et leurs capacités, et d’obtenir leur soutien pour des actions de plaidoyer.</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2. GRÂCE À LEUR EXPÉRIENCE ET À LEUR CONNAISSANCE DU PAYS/DE SA POPULATION, LES INDIVIDUS/GROUPES LOCAUX SAVENT GÉNÉRALEMENT IDENTIFIER LES PRINCIPALES PARTIES PRENANTES</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Repérez les individus/groupes qui peuvent vous aider à entrer en contact avec l’ensemble de la communauté locale. Ils peuvent vous permettre de cartographier les parties prenantes plus efficacement, étant donné que l’Équipe-pays des Nations Unies ne peut à elle seule avoir une vue d’ensemble de l’« échelon local ».</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endParaRPr lang="fr-FR" sz="1000">
              <a:latin typeface="Arial" charset="0"/>
              <a:cs typeface="Arial" charset="0"/>
            </a:endParaRPr>
          </a:p>
        </p:txBody>
      </p:sp>
      <p:sp>
        <p:nvSpPr>
          <p:cNvPr id="8089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Dans la mesure du possible, vous devez vous efforcer de comprendre (sans forcément les partager) les points de vue différents exprimés par d’autres parties prenantes. Celles-ci peuvent être fortement influencées par des facteurs spécifiques au contexte national. </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La compréhension des différents points de vue des parties prenantes permet souvent de déployer aux solutions les plus novatrices, car elle encourage une réflexion pluridimensionnelle.</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Dans l’idéal, l’engagement doit permettre à la fois d’écouter et de sensibiliser. Efforcez-vous de toujours commencer par écouter. Ce n’est qu’après avoir compris et analysé les positions des parties prenantes que vous pourrez proposer des solutions/des avis. </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Définissez clairement la finalité et les objectifs de votre projet. En effet, les Nations Unies recueillent souvent des informations auprès des communautés et de leurs leaders sans préciser la finalité ou les résultats probables de ce processus (Rapport 2008 du HCR). Or, les gens ont le droit de savoir pourquoi leur participation est nécessaire et ce qui en résultera, ou si les priorités définies correspondent aux leurs.</a:t>
            </a:r>
          </a:p>
          <a:p>
            <a:pPr eaLnBrk="1" hangingPunct="1">
              <a:spcBef>
                <a:spcPct val="0"/>
              </a:spcBef>
            </a:pPr>
            <a:endParaRPr lang="fr-FR" sz="1200">
              <a:latin typeface="Arial" charset="0"/>
              <a:cs typeface="Arial" charset="0"/>
            </a:endParaRPr>
          </a:p>
          <a:p>
            <a:pPr eaLnBrk="1" hangingPunct="1">
              <a:spcBef>
                <a:spcPct val="0"/>
              </a:spcBef>
            </a:pPr>
            <a:endParaRPr lang="fr-FR" sz="1200">
              <a:latin typeface="Arial" charset="0"/>
              <a:cs typeface="Arial" charset="0"/>
            </a:endParaRPr>
          </a:p>
          <a:p>
            <a:pPr eaLnBrk="1" hangingPunct="1">
              <a:spcBef>
                <a:spcPct val="0"/>
              </a:spcBef>
            </a:pPr>
            <a:endParaRPr lang="fr-FR" sz="1200">
              <a:latin typeface="Arial" charset="0"/>
              <a:cs typeface="Arial" charset="0"/>
            </a:endParaRPr>
          </a:p>
        </p:txBody>
      </p:sp>
      <p:sp>
        <p:nvSpPr>
          <p:cNvPr id="8192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Notes Placeholder 2"/>
          <p:cNvSpPr>
            <a:spLocks noGrp="1"/>
          </p:cNvSpPr>
          <p:nvPr>
            <p:ph type="body" idx="1"/>
          </p:nvPr>
        </p:nvSpPr>
        <p:spPr bwMode="auto">
          <a:xfrm>
            <a:off x="685800" y="3429000"/>
            <a:ext cx="5486400" cy="5257800"/>
          </a:xfrm>
          <a:noFill/>
        </p:spPr>
        <p:txBody>
          <a:bodyPr wrap="square" numCol="1" anchor="t" anchorCtr="0" compatLnSpc="1">
            <a:prstTxWarp prst="textNoShape">
              <a:avLst/>
            </a:prstTxWarp>
          </a:bodyPr>
          <a:lstStyle/>
          <a:p>
            <a:pPr eaLnBrk="1" hangingPunct="1">
              <a:lnSpc>
                <a:spcPct val="80000"/>
              </a:lnSpc>
              <a:spcBef>
                <a:spcPct val="0"/>
              </a:spcBef>
            </a:pPr>
            <a:r>
              <a:rPr lang="fr-FR" sz="1200">
                <a:latin typeface="Arial" charset="0"/>
                <a:cs typeface="Arial" charset="0"/>
              </a:rPr>
              <a:t>Le premier contact peut être déterminant pour la suite de la relation.</a:t>
            </a:r>
          </a:p>
          <a:p>
            <a:pPr eaLnBrk="1" hangingPunct="1">
              <a:lnSpc>
                <a:spcPct val="80000"/>
              </a:lnSpc>
              <a:spcBef>
                <a:spcPct val="0"/>
              </a:spcBef>
            </a:pPr>
            <a:endParaRPr lang="fr-FR" sz="1200">
              <a:latin typeface="Arial" charset="0"/>
              <a:cs typeface="Arial" charset="0"/>
            </a:endParaRPr>
          </a:p>
          <a:p>
            <a:pPr eaLnBrk="1" hangingPunct="1">
              <a:lnSpc>
                <a:spcPct val="80000"/>
              </a:lnSpc>
              <a:spcBef>
                <a:spcPct val="0"/>
              </a:spcBef>
            </a:pPr>
            <a:r>
              <a:rPr lang="fr-FR" sz="1200">
                <a:latin typeface="Arial" charset="0"/>
                <a:cs typeface="Arial" charset="0"/>
              </a:rPr>
              <a:t>L’approche la plus efficace consiste, pour les organisations, à prendre contact avant qu’une urgence (potentiellement une crise) ne se manifeste. On peut ainsi instaurer une « relation de confiance » qui, au moment voulu, facilitera l’engagement des parties prenantes et les actions de plaidoyer.</a:t>
            </a:r>
          </a:p>
          <a:p>
            <a:pPr eaLnBrk="1" hangingPunct="1">
              <a:lnSpc>
                <a:spcPct val="80000"/>
              </a:lnSpc>
              <a:spcBef>
                <a:spcPct val="0"/>
              </a:spcBef>
            </a:pPr>
            <a:endParaRPr lang="fr-FR" sz="1200">
              <a:latin typeface="Arial" charset="0"/>
              <a:cs typeface="Arial" charset="0"/>
            </a:endParaRPr>
          </a:p>
          <a:p>
            <a:pPr eaLnBrk="1" hangingPunct="1">
              <a:lnSpc>
                <a:spcPct val="80000"/>
              </a:lnSpc>
              <a:spcBef>
                <a:spcPct val="0"/>
              </a:spcBef>
            </a:pPr>
            <a:r>
              <a:rPr lang="fr-FR" sz="1200">
                <a:latin typeface="Arial" charset="0"/>
                <a:cs typeface="Arial" charset="0"/>
              </a:rPr>
              <a:t>Vous devez aborder les parties prenantes en tenant compte du contexte étatique/national/local : pour nouer un premier contact avec les parties prenantes, vous devez adapter votre approche à leur culture sociale et politique. En se montrant sincère et respectueux, on peut lutter contre l’image négative dont souffrent parfois les ONG internationales (car beaucoup de choses sont perçues comme imposées par l’Occident aux pays en développement).</a:t>
            </a:r>
          </a:p>
          <a:p>
            <a:pPr eaLnBrk="1" hangingPunct="1">
              <a:lnSpc>
                <a:spcPct val="80000"/>
              </a:lnSpc>
              <a:spcBef>
                <a:spcPct val="0"/>
              </a:spcBef>
            </a:pPr>
            <a:endParaRPr lang="fr-FR" sz="1200">
              <a:latin typeface="Arial" charset="0"/>
              <a:cs typeface="Arial" charset="0"/>
            </a:endParaRPr>
          </a:p>
          <a:p>
            <a:pPr eaLnBrk="1" hangingPunct="1">
              <a:lnSpc>
                <a:spcPct val="80000"/>
              </a:lnSpc>
              <a:spcBef>
                <a:spcPct val="0"/>
              </a:spcBef>
            </a:pPr>
            <a:r>
              <a:rPr lang="fr-FR" sz="1200">
                <a:latin typeface="Arial" charset="0"/>
                <a:cs typeface="Arial" charset="0"/>
              </a:rPr>
              <a:t>Il n’y a pas de règles immuables : c’est le savoir et l’expérience qui permettent de déterminer le meilleur mode d’action. Il faut par conséquent :</a:t>
            </a:r>
          </a:p>
          <a:p>
            <a:pPr eaLnBrk="1" hangingPunct="1">
              <a:lnSpc>
                <a:spcPct val="80000"/>
              </a:lnSpc>
              <a:spcBef>
                <a:spcPct val="0"/>
              </a:spcBef>
            </a:pPr>
            <a:r>
              <a:rPr lang="fr-FR" sz="1200">
                <a:latin typeface="Arial" charset="0"/>
                <a:cs typeface="Arial" charset="0"/>
                <a:sym typeface="Wingdings" charset="2"/>
              </a:rPr>
              <a:t>Comprendre les pratiques politiques/locales</a:t>
            </a:r>
            <a:endParaRPr lang="fr-FR" sz="1200">
              <a:latin typeface="Arial" charset="0"/>
              <a:cs typeface="Arial" charset="0"/>
            </a:endParaRPr>
          </a:p>
          <a:p>
            <a:pPr eaLnBrk="1" hangingPunct="1">
              <a:lnSpc>
                <a:spcPct val="80000"/>
              </a:lnSpc>
              <a:spcBef>
                <a:spcPct val="0"/>
              </a:spcBef>
            </a:pPr>
            <a:r>
              <a:rPr lang="fr-FR" sz="1200">
                <a:latin typeface="Arial" charset="0"/>
                <a:cs typeface="Arial" charset="0"/>
                <a:sym typeface="Wingdings" charset="2"/>
              </a:rPr>
              <a:t>S’attacher à écouter lors des premières réunions de citoyens</a:t>
            </a:r>
            <a:endParaRPr lang="fr-FR" sz="1200">
              <a:latin typeface="Arial" charset="0"/>
              <a:cs typeface="Arial" charset="0"/>
            </a:endParaRPr>
          </a:p>
          <a:p>
            <a:pPr eaLnBrk="1" hangingPunct="1">
              <a:lnSpc>
                <a:spcPct val="80000"/>
              </a:lnSpc>
              <a:spcBef>
                <a:spcPct val="0"/>
              </a:spcBef>
            </a:pPr>
            <a:r>
              <a:rPr lang="fr-FR" sz="1200">
                <a:latin typeface="Arial" charset="0"/>
                <a:cs typeface="Arial" charset="0"/>
                <a:sym typeface="Wingdings" charset="2"/>
              </a:rPr>
              <a:t></a:t>
            </a:r>
            <a:r>
              <a:rPr lang="fr-FR" sz="1200">
                <a:latin typeface="Arial" charset="0"/>
                <a:cs typeface="Arial" charset="0"/>
              </a:rPr>
              <a:t>Identifier un comité/une ONG/une association en place, que vous pourrez contacter et qui sera à même de faciliter la rencontre des différentes parties prenantes</a:t>
            </a:r>
          </a:p>
          <a:p>
            <a:pPr eaLnBrk="1" hangingPunct="1">
              <a:lnSpc>
                <a:spcPct val="80000"/>
              </a:lnSpc>
              <a:spcBef>
                <a:spcPct val="0"/>
              </a:spcBef>
            </a:pPr>
            <a:r>
              <a:rPr lang="fr-FR" sz="1200">
                <a:latin typeface="Arial" charset="0"/>
                <a:cs typeface="Arial" charset="0"/>
              </a:rPr>
              <a:t>Élaborez des stratégies de communication qui permettront à toutes les parties prenantes de se sentir traitées sur un pied d’égalité et suffisamment informées (en effet, il se peut que vos messages n’atteignent que certains groupes). </a:t>
            </a:r>
          </a:p>
          <a:p>
            <a:pPr eaLnBrk="1" hangingPunct="1">
              <a:lnSpc>
                <a:spcPct val="80000"/>
              </a:lnSpc>
              <a:spcBef>
                <a:spcPct val="0"/>
              </a:spcBef>
            </a:pPr>
            <a:r>
              <a:rPr lang="fr-FR" sz="1200">
                <a:latin typeface="Arial" charset="0"/>
                <a:cs typeface="Arial" charset="0"/>
              </a:rPr>
              <a:t>Utilisez pour cela la langue nationale/culturelle du pays</a:t>
            </a:r>
          </a:p>
          <a:p>
            <a:pPr eaLnBrk="1" hangingPunct="1">
              <a:lnSpc>
                <a:spcPct val="80000"/>
              </a:lnSpc>
              <a:spcBef>
                <a:spcPct val="0"/>
              </a:spcBef>
              <a:buFont typeface="Wingdings" charset="2"/>
              <a:buChar char="à"/>
            </a:pPr>
            <a:r>
              <a:rPr lang="fr-FR" sz="1200">
                <a:latin typeface="Arial" charset="0"/>
                <a:cs typeface="Arial" charset="0"/>
              </a:rPr>
              <a:t>Organisez des réunions à des dates et dans des lieux définis d’un commun accord</a:t>
            </a:r>
          </a:p>
          <a:p>
            <a:pPr eaLnBrk="1" hangingPunct="1">
              <a:lnSpc>
                <a:spcPct val="80000"/>
              </a:lnSpc>
              <a:spcBef>
                <a:spcPct val="0"/>
              </a:spcBef>
              <a:buFont typeface="Wingdings" charset="2"/>
              <a:buChar char="à"/>
            </a:pPr>
            <a:r>
              <a:rPr lang="fr-FR" sz="1200">
                <a:latin typeface="Arial" charset="0"/>
                <a:cs typeface="Arial" charset="0"/>
              </a:rPr>
              <a:t>La transparence, le respect et la cohérence sont essentiels dans les relations avec les parties prenantes à tous les niveaux : État, ONG, communautés et individus</a:t>
            </a:r>
          </a:p>
          <a:p>
            <a:pPr eaLnBrk="1" hangingPunct="1">
              <a:lnSpc>
                <a:spcPct val="80000"/>
              </a:lnSpc>
              <a:spcBef>
                <a:spcPct val="0"/>
              </a:spcBef>
              <a:buFont typeface="Wingdings" charset="2"/>
              <a:buChar char="à"/>
            </a:pPr>
            <a:r>
              <a:rPr lang="fr-FR" sz="1200">
                <a:latin typeface="Arial" charset="0"/>
                <a:cs typeface="Arial" charset="0"/>
              </a:rPr>
              <a:t>Informez et mobilisez la communauté locale, le cas échéant</a:t>
            </a:r>
          </a:p>
        </p:txBody>
      </p:sp>
      <p:sp>
        <p:nvSpPr>
          <p:cNvPr id="82947" name="Slide Image Placeholder 7"/>
          <p:cNvSpPr>
            <a:spLocks noGrp="1" noRot="1" noChangeAspect="1" noTextEdit="1"/>
          </p:cNvSpPr>
          <p:nvPr>
            <p:ph type="sldImg"/>
          </p:nvPr>
        </p:nvSpPr>
        <p:spPr bwMode="auto">
          <a:xfrm>
            <a:off x="1684338" y="685800"/>
            <a:ext cx="3573462" cy="2679700"/>
          </a:xfrm>
          <a:noFill/>
          <a:ln>
            <a:solidFill>
              <a:srgbClr val="000000"/>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000">
                <a:latin typeface="Arial" charset="0"/>
                <a:cs typeface="Arial" charset="0"/>
              </a:rPr>
              <a:t>Un certain nombre d’outils permettent l’engagement des parties prenantes selon une approche ascendante :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Les ONG internationales et les États sont de plus en plus conscients du fait que le développement d’un pays dépend en partie de l’engagement et de la mobilisation des citoyens au niveau local/de la communauté.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Cartographie locale des structures politiques : il faut faciliter la compréhension locale des structures de gouvernement locales/nationales en place, ainsi que des méthodes encourageant l’accessibilité/la participation.</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Représentation locale : il faut que les communautés, à tous les niveaux, puissent faire entendre leur voix, y compris les minorités. Il faut en outre s’adresser aux femmes, surtout si elles ne sont pas représentées au niveau du gouvernement local/national. Il faut faire en sorte que les communautés élisent des représentants de chaque groupe de population.</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Renforcement des capacités locales : il faut faciliter la création/développer des entités d’information/de formation durables, afin qu’elles mènent des actions de plaidoyer et défendent leurs propres intérêts. Il faut présenter des informations et des rapports sur des problèmes spécifiques.</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Équipes d’action locales : il faut informer et communiquer pour que ces équipes puissent apporter un retour d’information à la communauté, via des diagrammes de flux/des visuels qui présentent les problèmes et les actions de plaidoyer envisagées.</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Suivi et évaluation au niveau local : il faut demander aux communautés d’assurer elles-mêmes le suivi de leurs propres actions et évaluer leur capacité à mener des actions de plaidoyer en ce qui concerne leurs problèmes spécifiques. Il faut les conseiller sur les possibilités d’amélioration/les bonnes pratiques à mettre en œuvre.</a:t>
            </a:r>
          </a:p>
          <a:p>
            <a:pPr eaLnBrk="1" hangingPunct="1">
              <a:lnSpc>
                <a:spcPct val="90000"/>
              </a:lnSpc>
              <a:spcBef>
                <a:spcPct val="0"/>
              </a:spcBef>
            </a:pPr>
            <a:endParaRPr lang="fr-FR" sz="1000">
              <a:latin typeface="Arial" charset="0"/>
              <a:cs typeface="Arial" charset="0"/>
            </a:endParaRPr>
          </a:p>
        </p:txBody>
      </p:sp>
      <p:sp>
        <p:nvSpPr>
          <p:cNvPr id="63491" name="Slide Number Placeholder 3"/>
          <p:cNvSpPr>
            <a:spLocks noGrp="1"/>
          </p:cNvSpPr>
          <p:nvPr>
            <p:ph type="sldNum" sz="quarter" idx="5"/>
          </p:nvPr>
        </p:nvSpPr>
        <p:spPr bwMode="auto">
          <a:ln>
            <a:miter lim="800000"/>
            <a:headEnd/>
            <a:tailEnd/>
          </a:ln>
        </p:spPr>
        <p:txBody>
          <a:bodyPr/>
          <a:lstStyle/>
          <a:p>
            <a:fld id="{0F0A9549-C1A8-8D46-9685-1161D6213EF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100">
                <a:latin typeface="Arial" charset="0"/>
                <a:cs typeface="Arial" charset="0"/>
              </a:rPr>
              <a:t>Vous pouvez optimiser l’engagement des parties prenantes en apportant vos propres connaissances et solutions pour l’élaboration de solutions globales.  </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L’engagement des parties prenantes peut permettre de se concentrer directement sur les problèmes à traiter, mais c’est en élaborant des stratégies appropriées que l’on peut rapidement trouver des solutions à ces problèmes.</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Améliorez l’information sur les problèmes de développement locaux, nationaux et mondiaux, notamment par des rapports montrant clairement ce qu’il faut changer dans un pays pour que celui-ci puisse se développer. C’est ce que font, par exemple, le rapport d’Oxfam, « </a:t>
            </a:r>
            <a:r>
              <a:rPr lang="fr-FR" sz="1100" i="1">
                <a:latin typeface="Arial" charset="0"/>
                <a:cs typeface="Arial" charset="0"/>
              </a:rPr>
              <a:t>Trading away our rights</a:t>
            </a:r>
            <a:r>
              <a:rPr lang="fr-FR" sz="1100">
                <a:latin typeface="Arial" charset="0"/>
                <a:cs typeface="Arial" charset="0"/>
              </a:rPr>
              <a:t> », qui décrit la situation au Sri Lanka, les rapports sur le « salaire de survie » ou les rapports consacrés aux négociations de l’Organisation mondiale du commerce (OMC) et à leurs répercussions sur la population des différents pays. </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Soyez franc et sincère : indiquez en toute franchise que les moyens dont disposent les équipes des Nations Unies sont limités et expliquez comment ces ressources sont allouées. Demandez aux gens de vous parler de leurs préoccupations.</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Discutez de la suite à donner actions proposées.</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Définissez en commun les règles de base et déléguez des responsabilités, afin que le futur plan d’action soit clair pour tout le monde.</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endParaRPr lang="fr-FR" sz="1100">
              <a:latin typeface="Arial" charset="0"/>
              <a:cs typeface="Arial" charset="0"/>
            </a:endParaRPr>
          </a:p>
        </p:txBody>
      </p:sp>
      <p:sp>
        <p:nvSpPr>
          <p:cNvPr id="8499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Nombre de bonnes stratégies reposent sur la capacité à saisir des opportunités (souvent inattendues) pour mener des actions de plaidoyer et inciter les parties prenantes à s’engager.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Par exemple, ce sont souvent les parties prenantes initialement très difficiles à convaincre ou en retrait qui finissent par proposer les meilleures idées de solutions potentielles. Il est donc crucial de les intégrer dans un cadre formel.</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Vous devez suivre l’actualité nationale et locale pour vous tenir informé.</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Vous pourrez ainsi repérer et saisir des opportunités inattendues pour engager ou poursuivre des actions de plaidoyer.</a:t>
            </a: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p:txBody>
      </p:sp>
      <p:sp>
        <p:nvSpPr>
          <p:cNvPr id="8601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000">
                <a:latin typeface="Arial" charset="0"/>
                <a:cs typeface="Arial" charset="0"/>
              </a:rPr>
              <a:t>De nombreux programmes efficaces ont pour finalité d’établir des partenariats de long terme et productifs avec une ou plusieurs parties prenantes.  Ces programmes peuvent être centrés, par exemple, sur une position commune vis-à-vis de certains problèmes, sur des projets conjoints et/ou sur un marketing reposant sur le co-branding, en vue de la réalisation des mêmes objectifs et buts.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Encouragez la participation pour construire des partenaires durables</a:t>
            </a:r>
          </a:p>
          <a:p>
            <a:pPr eaLnBrk="1" hangingPunct="1">
              <a:lnSpc>
                <a:spcPct val="90000"/>
              </a:lnSpc>
              <a:spcBef>
                <a:spcPct val="0"/>
              </a:spcBef>
            </a:pPr>
            <a:r>
              <a:rPr lang="fr-FR" sz="1000">
                <a:latin typeface="Arial" charset="0"/>
                <a:cs typeface="Arial" charset="0"/>
              </a:rPr>
              <a:t>On entend par « participation » l’implication totale, et sur un pied d’égalité, de tous les membres d’une communauté dans les processus de prise de décisions et les activités qui les concernent directement, tant dans la sphère publique que dans la sphère privée (Nations Unies, 2008).</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Suivez l’évolution des niveaux de participation </a:t>
            </a:r>
          </a:p>
          <a:p>
            <a:pPr eaLnBrk="1" hangingPunct="1">
              <a:lnSpc>
                <a:spcPct val="90000"/>
              </a:lnSpc>
              <a:spcBef>
                <a:spcPct val="0"/>
              </a:spcBef>
            </a:pPr>
            <a:r>
              <a:rPr lang="fr-FR" sz="1000">
                <a:latin typeface="Arial" charset="0"/>
                <a:cs typeface="Arial" charset="0"/>
              </a:rPr>
              <a:t>Le niveau de participation dépend souvent du volume des informations apportées : il faut bâtir la confiance grâce à l’ouverture. </a:t>
            </a:r>
          </a:p>
          <a:p>
            <a:pPr eaLnBrk="1" hangingPunct="1">
              <a:lnSpc>
                <a:spcPct val="90000"/>
              </a:lnSpc>
              <a:spcBef>
                <a:spcPct val="0"/>
              </a:spcBef>
            </a:pPr>
            <a:r>
              <a:rPr lang="fr-FR" sz="1000">
                <a:latin typeface="Arial" charset="0"/>
                <a:cs typeface="Arial" charset="0"/>
              </a:rPr>
              <a:t>- Ce suivi peut permettre d’observer les bonnes pratiques et d’en tirer des enseignements.</a:t>
            </a:r>
          </a:p>
          <a:p>
            <a:pPr eaLnBrk="1" hangingPunct="1">
              <a:lnSpc>
                <a:spcPct val="90000"/>
              </a:lnSpc>
              <a:spcBef>
                <a:spcPct val="0"/>
              </a:spcBef>
            </a:pPr>
            <a:r>
              <a:rPr lang="fr-FR" sz="1000">
                <a:latin typeface="Arial" charset="0"/>
                <a:cs typeface="Arial" charset="0"/>
              </a:rPr>
              <a:t>- Il doit, dans l’idéal, durer suffisamment pour permettre d’évaluer les résultats à long terme.</a:t>
            </a:r>
          </a:p>
          <a:p>
            <a:pPr eaLnBrk="1" hangingPunct="1">
              <a:lnSpc>
                <a:spcPct val="90000"/>
              </a:lnSpc>
              <a:spcBef>
                <a:spcPct val="0"/>
              </a:spcBef>
            </a:pPr>
            <a:r>
              <a:rPr lang="fr-FR" sz="1000">
                <a:latin typeface="Arial" charset="0"/>
                <a:cs typeface="Arial" charset="0"/>
              </a:rPr>
              <a:t>- Il peut aider les parties prenantes à comprendre les points de vue d’autres parties prenantes.</a:t>
            </a:r>
          </a:p>
          <a:p>
            <a:pPr eaLnBrk="1" hangingPunct="1">
              <a:lnSpc>
                <a:spcPct val="90000"/>
              </a:lnSpc>
              <a:spcBef>
                <a:spcPct val="0"/>
              </a:spcBef>
            </a:pPr>
            <a:r>
              <a:rPr lang="fr-FR" sz="1000">
                <a:latin typeface="Arial" charset="0"/>
                <a:cs typeface="Arial" charset="0"/>
              </a:rPr>
              <a:t>- Il peut également contribuer au développement de relations durables entre les Équipes-pays des Nations Unies et les parties prenantes, ainsi qu’entre les parties prenantes, pour une mise en œuvre efficace et inclusive.</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Il faut du temps pour bâtir la confiance et développer des partenariats inclusifs. Même si cette stratégie ne donne pas toujours des résultats rapides et visibles, elle peut se révéler un investissement très fructueux.</a:t>
            </a:r>
          </a:p>
        </p:txBody>
      </p:sp>
      <p:sp>
        <p:nvSpPr>
          <p:cNvPr id="8704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Ce diagramme représente les phases clés par lesquelles passent (dans l’idéal) les organisations à mesure que leur engagement se développe sur la durée. Plus les organisations vont de l’avant dans ce processus, plus les parties prenantes leur font confiance et les jugent crédibles ; vous devrez, vous aussi, accroître votre capacité à anticiper, votre implication et investir de plus en plus de temps et de ressources pour passer de la phase d’INFORMATION aux phases d’ACTION, d’INTERACTION, de DIALOGUE et, enfin, de PARTENARIAT.</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Q. À quel niveau de ce processus vous trouvez-vous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Q. Quels sont les principaux obstacles qui entravent votre progression ?</a:t>
            </a:r>
          </a:p>
          <a:p>
            <a:pPr eaLnBrk="1" hangingPunct="1">
              <a:spcBef>
                <a:spcPct val="0"/>
              </a:spcBef>
            </a:pPr>
            <a:endParaRPr lang="fr-FR">
              <a:latin typeface="Arial" charset="0"/>
              <a:cs typeface="Arial" charset="0"/>
            </a:endParaRPr>
          </a:p>
        </p:txBody>
      </p:sp>
      <p:sp>
        <p:nvSpPr>
          <p:cNvPr id="88067"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p:txBody>
      </p:sp>
      <p:sp>
        <p:nvSpPr>
          <p:cNvPr id="73731" name="Slide Number Placeholder 3"/>
          <p:cNvSpPr>
            <a:spLocks noGrp="1"/>
          </p:cNvSpPr>
          <p:nvPr>
            <p:ph type="sldNum" sz="quarter" idx="5"/>
          </p:nvPr>
        </p:nvSpPr>
        <p:spPr bwMode="auto">
          <a:ln>
            <a:miter lim="800000"/>
            <a:headEnd/>
            <a:tailEnd/>
          </a:ln>
        </p:spPr>
        <p:txBody>
          <a:bodyPr/>
          <a:lstStyle/>
          <a:p>
            <a:fld id="{E8692884-9A1C-1C4B-A83A-56F8806AB10B}"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100">
                <a:latin typeface="Arial" charset="0"/>
                <a:cs typeface="Arial" charset="0"/>
              </a:rPr>
              <a:t>En 2004, Cancer Research UK (association britannique pour la recherche sur le cancer) a lancé une campagne qui a permis de faire interdire le tabac (cigarettes/cigares) dans des lieux publics comme les bars/restaurants.</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En Angleterre, cette campagne antitabac a essentiellement reposé sur la présentation de nombreux chiffres éloquents, dont les suivants :</a:t>
            </a:r>
          </a:p>
          <a:p>
            <a:pPr eaLnBrk="1" hangingPunct="1">
              <a:lnSpc>
                <a:spcPct val="90000"/>
              </a:lnSpc>
              <a:spcBef>
                <a:spcPct val="0"/>
              </a:spcBef>
            </a:pPr>
            <a:r>
              <a:rPr lang="fr-FR" sz="1100">
                <a:latin typeface="Arial" charset="0"/>
                <a:cs typeface="Arial" charset="0"/>
              </a:rPr>
              <a:t>- la fumée de tabac contient 70 substances carcinogènes connues. Les rapports du SCOTH (Comité scientifique sur le tabac et la santé au Royaume-Uni), de l’OMS (Organisation mondiale de la santé) et du CIRC (Centre international de recherche sur le cancer) concluent tous que le tabagisme passif peut provoquer un cancer du poumon.</a:t>
            </a:r>
          </a:p>
          <a:p>
            <a:pPr eaLnBrk="1" hangingPunct="1">
              <a:lnSpc>
                <a:spcPct val="90000"/>
              </a:lnSpc>
              <a:spcBef>
                <a:spcPct val="0"/>
              </a:spcBef>
            </a:pPr>
            <a:r>
              <a:rPr lang="fr-FR" sz="1100">
                <a:latin typeface="Arial" charset="0"/>
                <a:cs typeface="Arial" charset="0"/>
              </a:rPr>
              <a:t>- Au Royaume-Uni, plus de 2 millions de personnes travaillaient dans des lieux où il était autorisé de fumer. Le tabagisme passif cause 600 décès par an (dont 50 parmi les employés du secteur de la restauration). Par comparaison,  les accidents du travail font 235 morts par an. Le rapport 2004 du SCOTH a montré que les personnes travaillant dans des bars étaient la catégorie professionnelle la plus exposée. </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Cette campagne a été soutenue par les autres nations composant le Royaume-Uni et par le secteur de la santé.</a:t>
            </a:r>
          </a:p>
          <a:p>
            <a:pPr eaLnBrk="1" hangingPunct="1">
              <a:lnSpc>
                <a:spcPct val="90000"/>
              </a:lnSpc>
              <a:spcBef>
                <a:spcPct val="0"/>
              </a:spcBef>
            </a:pPr>
            <a:endParaRPr lang="fr-FR" sz="1100">
              <a:latin typeface="Arial" charset="0"/>
              <a:cs typeface="Arial" charset="0"/>
            </a:endParaRPr>
          </a:p>
          <a:p>
            <a:pPr eaLnBrk="1" hangingPunct="1">
              <a:lnSpc>
                <a:spcPct val="90000"/>
              </a:lnSpc>
              <a:spcBef>
                <a:spcPct val="0"/>
              </a:spcBef>
            </a:pPr>
            <a:r>
              <a:rPr lang="fr-FR" sz="1100">
                <a:latin typeface="Arial" charset="0"/>
                <a:cs typeface="Arial" charset="0"/>
              </a:rPr>
              <a:t>À l’époque, les autres nations du Royaume-Uni avaient déjà commencé à envisager d’interdire le tabac. En Irlande, cette interdiction est entrée en vigueur en 2004 et, en Écosse, Cancer Research UK a participé à la campagne menée sur ce thème. Cette association s’est inspirée de l’expérience de ces pays pour lancer sa propre campagne en Angleterre.</a:t>
            </a:r>
            <a:endParaRPr lang="fr-FR" sz="1200">
              <a:latin typeface="Arial" charset="0"/>
              <a:cs typeface="Arial" charset="0"/>
            </a:endParaRPr>
          </a:p>
        </p:txBody>
      </p:sp>
      <p:sp>
        <p:nvSpPr>
          <p:cNvPr id="75778" name="Slide Number Placeholder 3"/>
          <p:cNvSpPr>
            <a:spLocks noGrp="1"/>
          </p:cNvSpPr>
          <p:nvPr>
            <p:ph type="sldNum" sz="quarter" idx="5"/>
          </p:nvPr>
        </p:nvSpPr>
        <p:spPr bwMode="auto">
          <a:ln>
            <a:miter lim="800000"/>
            <a:headEnd/>
            <a:tailEnd/>
          </a:ln>
        </p:spPr>
        <p:txBody>
          <a:bodyPr/>
          <a:lstStyle/>
          <a:p>
            <a:fld id="{DD3DD6E8-2EB9-334D-8B6E-044355C0D416}" type="slidenum">
              <a:rPr lang="en-US"/>
              <a:pPr/>
              <a:t>29</a:t>
            </a:fld>
            <a:endParaRPr lang="en-US"/>
          </a:p>
        </p:txBody>
      </p:sp>
      <p:sp>
        <p:nvSpPr>
          <p:cNvPr id="90116"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Cette séance traitera cinq grands points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Premièrement, nous déterminerons ce que l’on entend par « communication pour des actions de plaidoyer » et  par « engagement des parties prenantes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Deuxièmement, nous verrons pourquoi les actions de plaidoyer et l’engagement des parties prenantes sont importants, et nous présenterons les effets positifs qu’ils peuvent avoir sur les organisations.</a:t>
            </a:r>
          </a:p>
          <a:p>
            <a:pPr eaLnBrk="1" hangingPunct="1">
              <a:spcBef>
                <a:spcPct val="0"/>
              </a:spcBef>
            </a:pPr>
            <a:endParaRPr lang="fr-FR">
              <a:latin typeface="Arial" charset="0"/>
              <a:cs typeface="Arial" charset="0"/>
            </a:endParaRPr>
          </a:p>
        </p:txBody>
      </p:sp>
      <p:sp>
        <p:nvSpPr>
          <p:cNvPr id="63491"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spcBef>
                <a:spcPct val="0"/>
              </a:spcBef>
            </a:pPr>
            <a:endParaRPr lang="fr-FR" sz="900">
              <a:latin typeface="Arial" charset="0"/>
              <a:cs typeface="Arial" charset="0"/>
            </a:endParaRPr>
          </a:p>
          <a:p>
            <a:pPr eaLnBrk="1" hangingPunct="1">
              <a:lnSpc>
                <a:spcPct val="90000"/>
              </a:lnSpc>
              <a:spcBef>
                <a:spcPct val="0"/>
              </a:spcBef>
            </a:pPr>
            <a:r>
              <a:rPr lang="fr-FR" sz="1000">
                <a:latin typeface="Arial" charset="0"/>
                <a:cs typeface="Arial" charset="0"/>
              </a:rPr>
              <a:t>La volonté politique était très forte en Irlande, en Écosse, ainsi qu’au Pays de Galles et en Irlande du Nord, mais pas en Angleterre. Le Chief Medical Officer, la British Medical Association, l’association Action on Smoking and Health, la British Heart Foundation, l’association Asthma UK, le Royal College of Physicians et les organisations syndicales étaient tous en faveur d’une interdiction totale du tabac.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En revanche, l’État, plus précisément le ministère de la santé, n’était pas convaincu, et préconisait une interdiction partielle. Pour le ministère, le tabac était «  l’un des rares plaisirs accessibles aux gens pauvres ». À l’évidence, les pouvoirs publics cherchaient à esquiver le problème et le programme du Parti travailliste contenait la première proposition antitabac présentée par le gouvernement : le Labour souhaitait que cette interdiction ne s’applique ni aux pubs qui ne servent que des boissons ni aux clubs privés.</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Le secteur de la restauration et l’industrie du tabac ont dénoncé cette campagne, pour des raisons évidentes : ils étaient opposés  à toute législation interdisant le tabac, y compris au compromis proposé par les autorités. Cependant, un nombre croissant de pubs se sont mis de leur propre initiative à interdire le tabac. Lorsque le projet de loi a été présenté pour la première fois, les pubs sans tabac se comptaient sur les doigts de la main ; en revanche, à la fin de la campagne, ils étaient de plus en plus nombreux à avoir interdit de fumer dans leur établissement. </a:t>
            </a:r>
          </a:p>
          <a:p>
            <a:pPr eaLnBrk="1" hangingPunct="1">
              <a:lnSpc>
                <a:spcPct val="90000"/>
              </a:lnSpc>
              <a:spcBef>
                <a:spcPct val="0"/>
              </a:spcBef>
            </a:pPr>
            <a:endParaRPr lang="fr-FR" sz="1000">
              <a:latin typeface="Arial" charset="0"/>
              <a:cs typeface="Arial" charset="0"/>
            </a:endParaRPr>
          </a:p>
          <a:p>
            <a:pPr eaLnBrk="1" hangingPunct="1">
              <a:lnSpc>
                <a:spcPct val="90000"/>
              </a:lnSpc>
              <a:spcBef>
                <a:spcPct val="0"/>
              </a:spcBef>
            </a:pPr>
            <a:r>
              <a:rPr lang="fr-FR" sz="1000">
                <a:latin typeface="Arial" charset="0"/>
                <a:cs typeface="Arial" charset="0"/>
              </a:rPr>
              <a:t>L’opinion publique était elle aussi partagée. Alors que seulement cinq ans plus tôt, une majorité de Britanniques étaient opposés à cette législation, ils ont été de moins en moins nombreux au vu des chiffres montrant les méfaits du tabagisme passif sur la santé. L’interdiction du tabac, qui était déjà en vigueur en Irlande et imminente en Écosse, a contribué à ce revirement. </a:t>
            </a:r>
          </a:p>
          <a:p>
            <a:pPr eaLnBrk="1" hangingPunct="1">
              <a:lnSpc>
                <a:spcPct val="90000"/>
              </a:lnSpc>
              <a:spcBef>
                <a:spcPct val="0"/>
              </a:spcBef>
            </a:pPr>
            <a:endParaRPr lang="fr-FR" sz="1000">
              <a:latin typeface="Arial" charset="0"/>
              <a:cs typeface="Arial" charset="0"/>
            </a:endParaRPr>
          </a:p>
        </p:txBody>
      </p:sp>
      <p:sp>
        <p:nvSpPr>
          <p:cNvPr id="9113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300">
                <a:latin typeface="Arial" charset="0"/>
                <a:cs typeface="Arial" charset="0"/>
              </a:rPr>
              <a:t>Une présentation faite par l’Irish Cancer Society en 2004 a permis de mettre en évidence deux points importants qui ont rencontré un écho auprès des chercheurs : 1) le pouvoir d’un message axé sur la santé et 2) l’importance d’un front uni. Cancer Research UK et d’autres organisations alliées se sont donc réunies pour débattre de la nécessité de recourir à des messages unitaires et à une approche coordonnée. Cancer Research UK a financé une partie des activités de branding de cette coalition, ainsi qu’une publication (</a:t>
            </a:r>
            <a:r>
              <a:rPr lang="fr-FR" sz="1300" i="1">
                <a:latin typeface="Arial" charset="0"/>
                <a:cs typeface="Arial" charset="0"/>
              </a:rPr>
              <a:t>Smoke Free Action</a:t>
            </a:r>
            <a:r>
              <a:rPr lang="fr-FR" sz="1300">
                <a:latin typeface="Arial" charset="0"/>
                <a:cs typeface="Arial" charset="0"/>
              </a:rPr>
              <a:t>) répondant aux principaux arguments de l’opposition. </a:t>
            </a:r>
          </a:p>
          <a:p>
            <a:pPr eaLnBrk="1" hangingPunct="1">
              <a:spcBef>
                <a:spcPct val="0"/>
              </a:spcBef>
            </a:pPr>
            <a:endParaRPr lang="fr-FR" sz="1300">
              <a:latin typeface="Arial" charset="0"/>
              <a:cs typeface="Arial" charset="0"/>
            </a:endParaRPr>
          </a:p>
          <a:p>
            <a:pPr eaLnBrk="1" hangingPunct="1">
              <a:spcBef>
                <a:spcPct val="0"/>
              </a:spcBef>
            </a:pPr>
            <a:r>
              <a:rPr lang="fr-FR" sz="1300">
                <a:latin typeface="Arial" charset="0"/>
                <a:cs typeface="Arial" charset="0"/>
              </a:rPr>
              <a:t>Une autre tactique importante, déployée au début de la campagne, a consisté à diviser l’opposition. L’industrie du tabac et le secteur de la restauration n’étaient déjà pas d’accord entre eux sur tous les points, et Cancer Research UK a su profiter des faux-fuyants de l’État pour dépeindre des perspectives inacceptables pour la restauration, et le pire des mondes possibles. Il était important de rappeler à ce secteur que le projet des pouvoirs publics créerait une discrimination totalement injuste entre les pubs ne servant que des boissons et ceux servant aussi des plats, et entre les clubs privés et les autres clubs.</a:t>
            </a:r>
          </a:p>
          <a:p>
            <a:pPr eaLnBrk="1" hangingPunct="1">
              <a:spcBef>
                <a:spcPct val="0"/>
              </a:spcBef>
            </a:pPr>
            <a:endParaRPr lang="fr-FR" sz="1300">
              <a:latin typeface="Arial" charset="0"/>
              <a:cs typeface="Arial" charset="0"/>
            </a:endParaRPr>
          </a:p>
          <a:p>
            <a:pPr eaLnBrk="1" hangingPunct="1">
              <a:spcBef>
                <a:spcPct val="0"/>
              </a:spcBef>
            </a:pPr>
            <a:endParaRPr lang="fr-FR" sz="1300">
              <a:latin typeface="Arial" charset="0"/>
              <a:cs typeface="Arial" charset="0"/>
            </a:endParaRPr>
          </a:p>
        </p:txBody>
      </p:sp>
      <p:sp>
        <p:nvSpPr>
          <p:cNvPr id="9216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buFontTx/>
              <a:buChar char="•"/>
            </a:pPr>
            <a:r>
              <a:rPr lang="fr-FR" sz="1000">
                <a:latin typeface="Arial" charset="0"/>
                <a:cs typeface="Arial" charset="0"/>
              </a:rPr>
              <a:t>Cancer Research UK a créé les conditions préalables à la réussite de son action en faisant pression sur les pouvoirs publics par des réunions et des consultations. </a:t>
            </a:r>
          </a:p>
          <a:p>
            <a:pPr eaLnBrk="1" hangingPunct="1">
              <a:lnSpc>
                <a:spcPct val="90000"/>
              </a:lnSpc>
              <a:spcBef>
                <a:spcPct val="0"/>
              </a:spcBef>
              <a:buFontTx/>
              <a:buChar char="•"/>
            </a:pPr>
            <a:endParaRPr lang="fr-FR" sz="1000">
              <a:latin typeface="Arial" charset="0"/>
              <a:cs typeface="Arial" charset="0"/>
            </a:endParaRPr>
          </a:p>
          <a:p>
            <a:pPr eaLnBrk="1" hangingPunct="1">
              <a:lnSpc>
                <a:spcPct val="90000"/>
              </a:lnSpc>
              <a:spcBef>
                <a:spcPct val="0"/>
              </a:spcBef>
              <a:buFontTx/>
              <a:buChar char="•"/>
            </a:pPr>
            <a:r>
              <a:rPr lang="fr-FR" sz="1000">
                <a:latin typeface="Arial" charset="0"/>
                <a:cs typeface="Arial" charset="0"/>
              </a:rPr>
              <a:t>Cancer Research UK a transmis un rapport conjoint, « </a:t>
            </a:r>
            <a:r>
              <a:rPr lang="fr-FR" sz="1000" i="1">
                <a:solidFill>
                  <a:srgbClr val="000000"/>
                </a:solidFill>
                <a:latin typeface="Arial" charset="0"/>
                <a:cs typeface="Arial" charset="0"/>
              </a:rPr>
              <a:t>Going Smokefree: the case for all pubs and clubs</a:t>
            </a:r>
            <a:r>
              <a:rPr lang="fr-FR" sz="1000">
                <a:solidFill>
                  <a:srgbClr val="000000"/>
                </a:solidFill>
                <a:latin typeface="Arial" charset="0"/>
                <a:cs typeface="Arial" charset="0"/>
              </a:rPr>
              <a:t> », au Parlement</a:t>
            </a:r>
            <a:r>
              <a:rPr lang="fr-FR" sz="1000">
                <a:latin typeface="Arial" charset="0"/>
                <a:cs typeface="Arial" charset="0"/>
              </a:rPr>
              <a:t>, envoyé à tous les parlementaires de « faux » paquets de cigarettes contenant un résumé des principaux constats, réalisé de multiples entretiens en face à face et par téléphone, rédigé de nombreux rapports et communiqué de manière intensive, notamment par des sondages auprès des parlementaires, des propriétaires de bars et de la population, des publicités (nationales et régionales), des pétitions, des cartes postales dans 620 points de vente, etc.</a:t>
            </a:r>
          </a:p>
          <a:p>
            <a:pPr eaLnBrk="1" hangingPunct="1">
              <a:lnSpc>
                <a:spcPct val="90000"/>
              </a:lnSpc>
              <a:spcBef>
                <a:spcPct val="0"/>
              </a:spcBef>
              <a:buFontTx/>
              <a:buChar char="•"/>
            </a:pPr>
            <a:endParaRPr lang="fr-FR" sz="1000">
              <a:latin typeface="Arial" charset="0"/>
              <a:cs typeface="Arial" charset="0"/>
            </a:endParaRPr>
          </a:p>
          <a:p>
            <a:pPr eaLnBrk="1" hangingPunct="1">
              <a:lnSpc>
                <a:spcPct val="90000"/>
              </a:lnSpc>
              <a:spcBef>
                <a:spcPct val="0"/>
              </a:spcBef>
              <a:buFontTx/>
              <a:buChar char="•"/>
            </a:pPr>
            <a:r>
              <a:rPr lang="fr-FR" sz="1000">
                <a:latin typeface="Arial" charset="0"/>
                <a:cs typeface="Arial" charset="0"/>
              </a:rPr>
              <a:t>Cancer Research disposait d’une équipe de quatre personnes qui ont quasiment fait le siège du Palais de Westminster, afin de convaincre les parlementaires du bien-fondé de son action, et qui, pendant les deux journées qui ont précédé le vote du projet de loi, le 14 février, ont passé tout leur temps au téléphone ou à des rendez-vous de dernière minute pour tenter d’influencer les indécis.</a:t>
            </a:r>
          </a:p>
          <a:p>
            <a:pPr eaLnBrk="1" hangingPunct="1">
              <a:lnSpc>
                <a:spcPct val="90000"/>
              </a:lnSpc>
              <a:spcBef>
                <a:spcPct val="0"/>
              </a:spcBef>
              <a:buFontTx/>
              <a:buChar char="•"/>
            </a:pPr>
            <a:endParaRPr lang="fr-FR" sz="1000">
              <a:latin typeface="Arial" charset="0"/>
              <a:cs typeface="Arial" charset="0"/>
            </a:endParaRPr>
          </a:p>
          <a:p>
            <a:pPr eaLnBrk="1" hangingPunct="1">
              <a:lnSpc>
                <a:spcPct val="90000"/>
              </a:lnSpc>
              <a:spcBef>
                <a:spcPct val="0"/>
              </a:spcBef>
              <a:buFontTx/>
              <a:buChar char="•"/>
            </a:pPr>
            <a:r>
              <a:rPr lang="fr-FR" sz="1000">
                <a:latin typeface="Arial" charset="0"/>
                <a:cs typeface="Arial" charset="0"/>
              </a:rPr>
              <a:t>Cancer Research UK a déposé une requête afférente à la liberté d’informer, qui a contraint les autorités à publier les résultats de la consultation publique portant sur le projet gouvernemental. Les autorités ne souhaitaient pas communiquer ces résultats, car ceux-ci montraient que 90 % des personnes interrogées réclamaient l’interdiction totale du tabac sur le lieu de travail. Cancer Research UK a bien sûr rendu publique sa requête et a fait la une de l’émission de référence pour les parlementaires sur la chaîne de radio BBC Radio Four.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xfrm>
            <a:off x="914400" y="4344988"/>
            <a:ext cx="5029200" cy="4114800"/>
          </a:xfrm>
          <a:noFill/>
        </p:spPr>
        <p:txBody>
          <a:bodyPr wrap="square" numCol="1" anchor="t" anchorCtr="0" compatLnSpc="1">
            <a:prstTxWarp prst="textNoShape">
              <a:avLst/>
            </a:prstTxWarp>
          </a:bodyPr>
          <a:lstStyle/>
          <a:p>
            <a:pPr eaLnBrk="1" hangingPunct="1">
              <a:lnSpc>
                <a:spcPct val="80000"/>
              </a:lnSpc>
              <a:spcBef>
                <a:spcPct val="0"/>
              </a:spcBef>
              <a:buFontTx/>
              <a:buChar char="•"/>
            </a:pPr>
            <a:r>
              <a:rPr lang="fr-FR" sz="1200">
                <a:latin typeface="Arial" charset="0"/>
                <a:cs typeface="Arial" charset="0"/>
              </a:rPr>
              <a:t>À l’époque, Cancer Research UK n’était pas une association caritative menant des actions. Néanmoins, cette organisation disposait d’une base de données recensant 5 millions de soutiens, elle était en contact direct avec 3 millions de personnes chaque année et elle comptait</a:t>
            </a:r>
          </a:p>
          <a:p>
            <a:pPr eaLnBrk="1" hangingPunct="1">
              <a:lnSpc>
                <a:spcPct val="80000"/>
              </a:lnSpc>
              <a:spcBef>
                <a:spcPct val="0"/>
              </a:spcBef>
            </a:pPr>
            <a:r>
              <a:rPr lang="fr-FR" sz="1200">
                <a:latin typeface="Arial" charset="0"/>
                <a:cs typeface="Arial" charset="0"/>
              </a:rPr>
              <a:t>1 million de donateurs réguliers. Il aurait donc été impensable qu’elle laisse passer cette opportunité. </a:t>
            </a:r>
          </a:p>
          <a:p>
            <a:pPr eaLnBrk="1" hangingPunct="1">
              <a:lnSpc>
                <a:spcPct val="80000"/>
              </a:lnSpc>
              <a:spcBef>
                <a:spcPct val="0"/>
              </a:spcBef>
              <a:buFontTx/>
              <a:buChar char="•"/>
            </a:pPr>
            <a:endParaRPr lang="fr-FR" sz="1200">
              <a:latin typeface="Arial" charset="0"/>
              <a:cs typeface="Arial" charset="0"/>
            </a:endParaRPr>
          </a:p>
          <a:p>
            <a:pPr eaLnBrk="1" hangingPunct="1">
              <a:lnSpc>
                <a:spcPct val="80000"/>
              </a:lnSpc>
              <a:spcBef>
                <a:spcPct val="0"/>
              </a:spcBef>
              <a:buFontTx/>
              <a:buChar char="•"/>
            </a:pPr>
            <a:r>
              <a:rPr lang="fr-FR" sz="1200">
                <a:latin typeface="Arial" charset="0"/>
                <a:cs typeface="Arial" charset="0"/>
              </a:rPr>
              <a:t>Cancer Research UK a rapidement créé un site Web comportant un lien vers sa page d’accueil. Elle a recueilli 17 500 signatures, via des cartes postales, des pétitions et en ligne, et les a fait livrer par son  directeur général au Premier ministre britannique. Elle a demandé à son personnel et à ses soutiens d’envoyer des cartes de vœux à leurs parlementaires pour leur demander « le plus beau cadeau pour les serveurs de bar ». Cancer Research UK a même adressé des modèles de courrier à ses anciens soutiens qui n’avaient pas de connexion Internet. </a:t>
            </a:r>
          </a:p>
          <a:p>
            <a:pPr eaLnBrk="1" hangingPunct="1">
              <a:lnSpc>
                <a:spcPct val="80000"/>
              </a:lnSpc>
              <a:spcBef>
                <a:spcPct val="0"/>
              </a:spcBef>
              <a:buFontTx/>
              <a:buChar char="•"/>
            </a:pPr>
            <a:endParaRPr lang="fr-FR" sz="1200">
              <a:latin typeface="Arial" charset="0"/>
              <a:cs typeface="Arial" charset="0"/>
            </a:endParaRPr>
          </a:p>
          <a:p>
            <a:pPr eaLnBrk="1" hangingPunct="1">
              <a:lnSpc>
                <a:spcPct val="80000"/>
              </a:lnSpc>
              <a:spcBef>
                <a:spcPct val="0"/>
              </a:spcBef>
              <a:buFontTx/>
              <a:buChar char="•"/>
            </a:pPr>
            <a:r>
              <a:rPr lang="fr-FR" sz="1200">
                <a:latin typeface="Arial" charset="0"/>
                <a:cs typeface="Arial" charset="0"/>
              </a:rPr>
              <a:t>Cancer Research UK savait qu’un parlementaire qui recevrait en très peu de temps une dizaine de mails d’électeurs se sentirait forcément interpellé. Chaque soutien de Cancer Research UK a finalement envoyé aux parlementaires 15 mails, en moyenne, tous en passant par le site Web de l’association. De multiples articles parus dans la presse locale ont montré que beaucoup de parlementaires indécis se sont laissés influencer au vu du nombre de ces mails. Beaucoup ont déclaré qu’ils avaient été littéralement submergés : quelque 4 000 mails ont été envoyés dans les derniers jours et les dernières heures qui ont précédé le vote final du projet de loi.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Les évaluations initiales prévoyaient un vote serré. Cependant, après avoir été bombardés de mails d’électeurs, les parlementaires ont accordé un soutien massif à la cause antitabac, avec une majorité finale de 200 voix, un résultat stupéfiant. Cancer Research UK était certes optimiste avant le vote, mais a néanmoins été très surprise par l’ampleur de la victoire ! Cela signifiait aussi que 91 % des parlementaires travaillistes avaient voté contre un engagement figurant dans le programme politique sur lequel ils avaient été élus moins d’un an auparavant.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L’interdiction du tabac est entrée en vigueur au mois de juillet 2007, avec un succès immédiat. Cette mesure a été saluée comme la plus grande avancée pour la santé publique depuis plusieurs décennies, et des études ont montré qu’elle permettrait de sauver davantage de vies qu’un traitement anticancéreux révolutionnaire. Elle reste aujourd’hui populaire auprès des non-fumeurs et des fumeurs, et elle est respectée à quasiment 100 %.</a:t>
            </a:r>
          </a:p>
          <a:p>
            <a:pPr eaLnBrk="1" hangingPunct="1">
              <a:spcBef>
                <a:spcPct val="0"/>
              </a:spcBef>
            </a:pPr>
            <a:endParaRPr lang="fr-FR">
              <a:latin typeface="Arial" charset="0"/>
              <a:cs typeface="Arial" charset="0"/>
            </a:endParaRPr>
          </a:p>
        </p:txBody>
      </p:sp>
      <p:sp>
        <p:nvSpPr>
          <p:cNvPr id="9523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charset="2"/>
              <a:buChar char="ü"/>
            </a:pPr>
            <a:r>
              <a:rPr lang="fr-FR">
                <a:latin typeface="Arial" charset="0"/>
                <a:cs typeface="Arial" charset="0"/>
              </a:rPr>
              <a:t>Définir une base d’information claire</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Travailler en partenariat dans la mesure du possible</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Utiliser tout un éventail de tactiques vis-à-vis de différents publics</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Faire preuve de souplesse et de pragmatisme</a:t>
            </a:r>
          </a:p>
        </p:txBody>
      </p:sp>
      <p:sp>
        <p:nvSpPr>
          <p:cNvPr id="9625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charset="2"/>
              <a:buChar char="ü"/>
            </a:pPr>
            <a:r>
              <a:rPr lang="fr-FR">
                <a:latin typeface="Arial" charset="0"/>
                <a:cs typeface="Arial" charset="0"/>
              </a:rPr>
              <a:t>Savoir quand planifier et quand agir</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Présenter des résultats tangibles : qui va-t-on aider ?</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Se montrer persévérant et ne pas céder à l’émotion</a:t>
            </a:r>
          </a:p>
          <a:p>
            <a:pPr eaLnBrk="1" hangingPunct="1">
              <a:spcBef>
                <a:spcPct val="0"/>
              </a:spcBef>
              <a:buFont typeface="Wingdings" charset="2"/>
              <a:buChar char="ü"/>
            </a:pPr>
            <a:endParaRPr lang="fr-FR">
              <a:latin typeface="Arial" charset="0"/>
              <a:cs typeface="Arial" charset="0"/>
            </a:endParaRPr>
          </a:p>
          <a:p>
            <a:pPr eaLnBrk="1" hangingPunct="1">
              <a:spcBef>
                <a:spcPct val="0"/>
              </a:spcBef>
              <a:buFont typeface="Wingdings" charset="2"/>
              <a:buChar char="ü"/>
            </a:pPr>
            <a:r>
              <a:rPr lang="fr-FR">
                <a:latin typeface="Arial" charset="0"/>
                <a:cs typeface="Arial" charset="0"/>
              </a:rPr>
              <a:t>Ne jamais renoncer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Ce dernier point est très important : Cancer Research UK aurait eu de multiples occasions d’accepter un compromis, car la volonté politique faisait largement défaut et, à l’évidence, le gouvernement campait sur ses positions. </a:t>
            </a:r>
          </a:p>
        </p:txBody>
      </p:sp>
      <p:sp>
        <p:nvSpPr>
          <p:cNvPr id="9728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GB" sz="1300">
              <a:solidFill>
                <a:schemeClr val="accent2"/>
              </a:solidFill>
              <a:latin typeface="Arial" charset="0"/>
              <a:cs typeface="Arial" charset="0"/>
            </a:endParaRPr>
          </a:p>
          <a:p>
            <a:pPr eaLnBrk="1" hangingPunct="1">
              <a:lnSpc>
                <a:spcPct val="80000"/>
              </a:lnSpc>
              <a:spcBef>
                <a:spcPct val="0"/>
              </a:spcBef>
            </a:pPr>
            <a:endParaRPr lang="en-GB" sz="1300">
              <a:solidFill>
                <a:schemeClr val="accent2"/>
              </a:solidFill>
              <a:latin typeface="Arial" charset="0"/>
              <a:cs typeface="Arial" charset="0"/>
            </a:endParaRPr>
          </a:p>
          <a:p>
            <a:pPr eaLnBrk="1" hangingPunct="1">
              <a:lnSpc>
                <a:spcPct val="80000"/>
              </a:lnSpc>
              <a:spcBef>
                <a:spcPct val="0"/>
              </a:spcBef>
            </a:pPr>
            <a:endParaRPr lang="en-GB" sz="1300">
              <a:solidFill>
                <a:schemeClr val="accent2"/>
              </a:solidFill>
              <a:latin typeface="Arial" charset="0"/>
              <a:cs typeface="Arial" charset="0"/>
            </a:endParaRPr>
          </a:p>
          <a:p>
            <a:pPr lvl="1" eaLnBrk="1" hangingPunct="1">
              <a:lnSpc>
                <a:spcPct val="80000"/>
              </a:lnSpc>
              <a:spcBef>
                <a:spcPct val="0"/>
              </a:spcBef>
            </a:pPr>
            <a:endParaRPr lang="en-US" sz="1100">
              <a:solidFill>
                <a:schemeClr val="accent2"/>
              </a:solidFill>
              <a:latin typeface="Arial" charset="0"/>
              <a:cs typeface="Arial" charset="0"/>
            </a:endParaRPr>
          </a:p>
        </p:txBody>
      </p:sp>
      <p:sp>
        <p:nvSpPr>
          <p:cNvPr id="92162" name="Slide Number Placeholder 3"/>
          <p:cNvSpPr>
            <a:spLocks noGrp="1"/>
          </p:cNvSpPr>
          <p:nvPr>
            <p:ph type="sldNum" sz="quarter" idx="5"/>
          </p:nvPr>
        </p:nvSpPr>
        <p:spPr bwMode="auto">
          <a:ln>
            <a:miter lim="800000"/>
            <a:headEnd/>
            <a:tailEnd/>
          </a:ln>
        </p:spPr>
        <p:txBody>
          <a:bodyPr/>
          <a:lstStyle/>
          <a:p>
            <a:fld id="{D6181867-B0AB-034E-BDF3-C70152B11D0E}" type="slidenum">
              <a:rPr lang="en-US"/>
              <a:pPr/>
              <a:t>37</a:t>
            </a:fld>
            <a:endParaRPr lang="en-US"/>
          </a:p>
        </p:txBody>
      </p:sp>
      <p:sp>
        <p:nvSpPr>
          <p:cNvPr id="98308"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fr-FR" sz="1000">
                <a:latin typeface="Arial" charset="0"/>
                <a:cs typeface="Arial" charset="0"/>
              </a:rPr>
              <a:t>Le Royaume-Uni affiche l’un des taux de pauvreté des enfants les plus élevés d’Europe et de l’ensemble des pays industrialisés.</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Aujourd’hui, 1 enfant sur 3 vit dans la pauvreté (compte tenu du revenu net disponible après paiement du loyer), soit un total de 3,9 millions d’enfants. C’est un chiffre vertigineux.</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Au Royaume-Uni, vivre dans la pauvreté signifie disposer, après paiement du loyer, de moins de 233 £ par semaine pour une femme et ses deux enfants, et de moins de 303 £ pour une famille de quatre personnes.</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L’association Save the Children (STC) concentre ses actions sur les enfants qui vivent dans des conditions de pauvreté extrême : 17 £ par jour pour une famille de trois personnes, soit 119 £ par semaine.</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Pourquoi est-il si important de s’attaquer à la pauvreté des enfants ?</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Éducation : Au Royaume-Uni, la pauvreté influe plus fortement sur le niveau d’instruction atteint que dans tout autre pays membre de l’OCDE. À l’âge de trois ans, les élèves ont parfois un retard de neuf mois par rapport aux élèves du même âge qui sont issus de familles plus riches vivant dans d’autres pays.</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Santé : Les enfants des familles les plus démunies sont confrontés à des risques beaucoup plus grands pour leur santé. Ainsi, ils ont dix fois plus de risques de mourir de la mort subite du nourrisson, deux fois et demi plus de risques de souffrir d’une maladie chronique lorsqu’ils commencent à marcher, deux fois plus de risques d’être atteints de paralysie cérébrale et plus de trois fois plus de risques de souffrir de troubles mentaux.</a:t>
            </a:r>
          </a:p>
          <a:p>
            <a:pPr eaLnBrk="1" hangingPunct="1">
              <a:lnSpc>
                <a:spcPct val="80000"/>
              </a:lnSpc>
              <a:spcBef>
                <a:spcPct val="0"/>
              </a:spcBef>
            </a:pPr>
            <a:endParaRPr lang="fr-FR" sz="1000">
              <a:latin typeface="Arial" charset="0"/>
              <a:cs typeface="Arial" charset="0"/>
            </a:endParaRPr>
          </a:p>
          <a:p>
            <a:pPr eaLnBrk="1" hangingPunct="1">
              <a:lnSpc>
                <a:spcPct val="80000"/>
              </a:lnSpc>
              <a:spcBef>
                <a:spcPct val="0"/>
              </a:spcBef>
            </a:pPr>
            <a:r>
              <a:rPr lang="fr-FR" sz="1000">
                <a:latin typeface="Arial" charset="0"/>
                <a:cs typeface="Arial" charset="0"/>
              </a:rPr>
              <a:t>Espérance de vie : Les enfants des familles les plus démunies qui habitent à Tower Hamlets (un quartier pauvre de Londres) vivront en moyenne 7 ans de moins que les enfants résidant à Chelsea (un quartier plutôt riche de Londres).</a:t>
            </a:r>
          </a:p>
          <a:p>
            <a:pPr eaLnBrk="1" hangingPunct="1">
              <a:lnSpc>
                <a:spcPct val="80000"/>
              </a:lnSpc>
              <a:spcBef>
                <a:spcPct val="0"/>
              </a:spcBef>
            </a:pPr>
            <a:endParaRPr lang="fr-FR" sz="1000">
              <a:latin typeface="Arial" charset="0"/>
              <a:cs typeface="Arial" charset="0"/>
            </a:endParaRPr>
          </a:p>
          <a:p>
            <a:pPr lvl="1" eaLnBrk="1" hangingPunct="1">
              <a:lnSpc>
                <a:spcPct val="80000"/>
              </a:lnSpc>
              <a:spcBef>
                <a:spcPct val="0"/>
              </a:spcBef>
            </a:pPr>
            <a:endParaRPr lang="fr-FR" sz="1000" b="1">
              <a:latin typeface="Arial" charset="0"/>
              <a:cs typeface="Arial" charset="0"/>
            </a:endParaRPr>
          </a:p>
        </p:txBody>
      </p:sp>
      <p:sp>
        <p:nvSpPr>
          <p:cNvPr id="94211" name="Slide Number Placeholder 3"/>
          <p:cNvSpPr>
            <a:spLocks noGrp="1"/>
          </p:cNvSpPr>
          <p:nvPr>
            <p:ph type="sldNum" sz="quarter" idx="5"/>
          </p:nvPr>
        </p:nvSpPr>
        <p:spPr bwMode="auto">
          <a:ln>
            <a:miter lim="800000"/>
            <a:headEnd/>
            <a:tailEnd/>
          </a:ln>
        </p:spPr>
        <p:txBody>
          <a:bodyPr/>
          <a:lstStyle/>
          <a:p>
            <a:fld id="{CB31731A-ED06-5841-84BB-C83BAD3EBD04}"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200">
                <a:latin typeface="Arial" charset="0"/>
                <a:cs typeface="Arial" charset="0"/>
              </a:rPr>
              <a:t>En 1999, le Premier ministre de l’époque, Tony Blair, a pris l’engagement historique de mettre fin en une génération à la pauvreté des enfants au Royaume-Uni.</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Il a ainsi promis que son pays réduirait de moitié la pauvreté des enfants d’ici 2010 et l’éradiquerait d’ici 2020.</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Depuis 1999, le Royaume-Uni est parvenu à faire sortir 600 000 enfants de la pauvreté, mais est loin d’atteindre l’objectif qu’il s’est fixé pour 2010 : il lui faudrait encore faire sortir de la pauvreté quelque 450 000 enfants.</a:t>
            </a:r>
          </a:p>
          <a:p>
            <a:pPr eaLnBrk="1" hangingPunct="1">
              <a:spcBef>
                <a:spcPct val="0"/>
              </a:spcBef>
            </a:pPr>
            <a:endParaRPr lang="fr-FR" sz="1200">
              <a:latin typeface="Arial" charset="0"/>
              <a:cs typeface="Arial" charset="0"/>
            </a:endParaRPr>
          </a:p>
          <a:p>
            <a:pPr eaLnBrk="1" hangingPunct="1">
              <a:spcBef>
                <a:spcPct val="0"/>
              </a:spcBef>
            </a:pPr>
            <a:r>
              <a:rPr lang="fr-FR" sz="1200">
                <a:latin typeface="Arial" charset="0"/>
                <a:cs typeface="Arial" charset="0"/>
              </a:rPr>
              <a:t>STC estime que ce pays doit tenir sa promesse de mettre fin à la pauvreté des enfants. Nous y reviendrons plus loin...</a:t>
            </a:r>
          </a:p>
          <a:p>
            <a:pPr eaLnBrk="1" hangingPunct="1">
              <a:spcBef>
                <a:spcPct val="0"/>
              </a:spcBef>
            </a:pPr>
            <a:endParaRPr lang="fr-FR" sz="1200">
              <a:latin typeface="Arial" charset="0"/>
              <a:cs typeface="Arial" charset="0"/>
            </a:endParaRPr>
          </a:p>
        </p:txBody>
      </p:sp>
      <p:sp>
        <p:nvSpPr>
          <p:cNvPr id="10035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Troisièmement nous examinerons les techniques permettant aux organisations d’identifier, de hiérarchiser et de cartographier les principales parties prenantes à leurs activités.</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Quatrièmement, nous nous pencherons sur les grands principes d’une communication réussie pour des actions de plaidoyer et pour l’engagement des parties prenantes.</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Cinquièmement, nous déterminerons comment l’engagement doit (dans l’idéal) évoluer sur la durée.</a:t>
            </a: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p:txBody>
      </p:sp>
      <p:sp>
        <p:nvSpPr>
          <p:cNvPr id="6451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fr-FR" sz="1300">
                <a:latin typeface="Arial" charset="0"/>
                <a:cs typeface="Arial" charset="0"/>
              </a:rPr>
              <a:t>Plus de 10 000 personnes ont participé à la plus grande marche de tous les temps organisée au Royaume-Uni pour demander l’éradication de la pauvreté des enfants.</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Cette initiative, baptisée « Keep the Promise », a donné à l’opinion publique une occasion sans précédent d’exprimer son souhait de voir disparaître la pauvreté des enfants.  STC a rencontré le Premier ministre Gordon Brown et déclaré que les autorités devaient tenir la promesse qui avait été faite.</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Depuis que STC UK a lancé, en 2006-2006, une campagne plus globale intitulée « End Child Poverty », elle a réussi à hisser l’éradication de la pauvreté des enfants au rang des priorités politiques du Royaume-Uni. Elle y est parvenue en :</a:t>
            </a:r>
          </a:p>
          <a:p>
            <a:pPr eaLnBrk="1" hangingPunct="1">
              <a:lnSpc>
                <a:spcPct val="80000"/>
              </a:lnSpc>
              <a:spcBef>
                <a:spcPct val="0"/>
              </a:spcBef>
            </a:pPr>
            <a:r>
              <a:rPr lang="fr-FR" sz="1300">
                <a:latin typeface="Arial" charset="0"/>
                <a:cs typeface="Arial" charset="0"/>
              </a:rPr>
              <a:t>- rédigeant de NOMBREUX rapports sur la pauvreté</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 pratiquant un lobbying INTENSIF</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 obtenant une LARGE couverture médiatique</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 s’assurant le SOUTIEN des ENTREPRISES</a:t>
            </a:r>
          </a:p>
          <a:p>
            <a:pPr eaLnBrk="1" hangingPunct="1">
              <a:lnSpc>
                <a:spcPct val="80000"/>
              </a:lnSpc>
              <a:spcBef>
                <a:spcPct val="0"/>
              </a:spcBef>
            </a:pPr>
            <a:endParaRPr lang="fr-FR" sz="1300">
              <a:latin typeface="Arial" charset="0"/>
              <a:cs typeface="Arial" charset="0"/>
            </a:endParaRPr>
          </a:p>
          <a:p>
            <a:pPr eaLnBrk="1" hangingPunct="1">
              <a:lnSpc>
                <a:spcPct val="80000"/>
              </a:lnSpc>
              <a:spcBef>
                <a:spcPct val="0"/>
              </a:spcBef>
            </a:pPr>
            <a:r>
              <a:rPr lang="fr-FR" sz="1300">
                <a:latin typeface="Arial" charset="0"/>
                <a:cs typeface="Arial" charset="0"/>
              </a:rPr>
              <a:t>- persuadant d’autres ASSOCIATIONS CARITATIVES de travailler avec elle</a:t>
            </a:r>
          </a:p>
        </p:txBody>
      </p:sp>
      <p:sp>
        <p:nvSpPr>
          <p:cNvPr id="10137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Rallonge budgétaire de 2 milliards de £ dans le budget 2007 et 2008 du Royaume-Uni.</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Large soutien politique, de tous les partis, à la campagne visant à éradiquer la pauvreté des enfants.</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Création d’une agence spécialisée (Child Poverty Unit) relevant de l’État.</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Lancement d’un examen des activités du fonds social qui accorde aux familles pauvres des prêts à faible taux d’intérêt.</a:t>
            </a:r>
          </a:p>
          <a:p>
            <a:pPr eaLnBrk="1" hangingPunct="1">
              <a:spcBef>
                <a:spcPct val="0"/>
              </a:spcBef>
            </a:pPr>
            <a:endParaRPr lang="fr-FR">
              <a:latin typeface="Arial" charset="0"/>
              <a:cs typeface="Arial" charset="0"/>
            </a:endParaRPr>
          </a:p>
        </p:txBody>
      </p:sp>
      <p:sp>
        <p:nvSpPr>
          <p:cNvPr id="102403"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La campagne se poursuit. Le Chancelier de l’Échiquier a déclaré publiquement que le plan de relance budgétaire actuel du Royaume-Uni (destiné à contrer les effets de la récession) devait être axé sur les familles les plus pauvres. Nous continuons donc d’afficher un optimisme prudent.</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Ces mesures ne sont toutefois pas suffisantes. C’est pourquoi STC continue de faire campagne pour que le GOUVERNEMENT TIENNE sa PROMESSE VIS-À-VIS DES ENFANTS.</a:t>
            </a:r>
          </a:p>
          <a:p>
            <a:pPr eaLnBrk="1" hangingPunct="1">
              <a:spcBef>
                <a:spcPct val="0"/>
              </a:spcBef>
            </a:pPr>
            <a:endParaRPr lang="fr-FR">
              <a:latin typeface="Arial" charset="0"/>
              <a:cs typeface="Arial" charset="0"/>
            </a:endParaRPr>
          </a:p>
        </p:txBody>
      </p:sp>
      <p:sp>
        <p:nvSpPr>
          <p:cNvPr id="103427"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spcBef>
                <a:spcPct val="0"/>
              </a:spcBef>
            </a:pPr>
            <a:endParaRPr lang="fr-FR" b="1">
              <a:latin typeface="Arial" charset="0"/>
              <a:cs typeface="Arial" charset="0"/>
            </a:endParaRPr>
          </a:p>
        </p:txBody>
      </p:sp>
      <p:sp>
        <p:nvSpPr>
          <p:cNvPr id="2" name="Slide Number Placeholder 3"/>
          <p:cNvSpPr>
            <a:spLocks noGrp="1"/>
          </p:cNvSpPr>
          <p:nvPr>
            <p:ph type="sldNum" sz="quarter" idx="5"/>
          </p:nvPr>
        </p:nvSpPr>
        <p:spPr bwMode="auto">
          <a:ln>
            <a:miter lim="800000"/>
            <a:headEnd/>
            <a:tailEnd/>
          </a:ln>
        </p:spPr>
        <p:txBody>
          <a:bodyPr/>
          <a:lstStyle/>
          <a:p>
            <a:fld id="{A1F88680-4E1C-7B4A-BFB3-C414706CECCD}"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À l’aide des outils et des informations présentés sur les pages suivantes, établissez une hiérarchie des autorités qui constituent les principales parties prenantes pour votre équipe, d’après les exemples proposés sur la page suivante.</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Placez ces parties prenante sur les cartes fournies, en veillant à ce que les individus/groupes les plus importants apparaissent au centre.</a:t>
            </a: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p:txBody>
      </p:sp>
      <p:sp>
        <p:nvSpPr>
          <p:cNvPr id="105475"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atin typeface="Arial" charset="0"/>
                <a:cs typeface="Arial" charset="0"/>
              </a:rPr>
              <a:t>Exemples de stratégies/techniques d’engagement</a:t>
            </a:r>
          </a:p>
          <a:p>
            <a:pPr eaLnBrk="1" hangingPunct="1">
              <a:spcBef>
                <a:spcPct val="0"/>
              </a:spcBef>
            </a:pPr>
            <a:endParaRPr lang="fr-FR">
              <a:latin typeface="Arial" charset="0"/>
              <a:cs typeface="Arial" charset="0"/>
            </a:endParaRPr>
          </a:p>
          <a:p>
            <a:pPr lvl="1" eaLnBrk="1" hangingPunct="1">
              <a:spcBef>
                <a:spcPct val="0"/>
              </a:spcBef>
            </a:pPr>
            <a:r>
              <a:rPr lang="fr-FR">
                <a:latin typeface="Arial" charset="0"/>
                <a:cs typeface="Arial" charset="0"/>
              </a:rPr>
              <a:t>Réfléchissez aux problèmes pour lesquels vous souhaiteriez que plusieurs des autorités parties prenantes, ou toutes, s’engagent, et à la façon dont vous pourriez les encourager à devenir vos partenaires pour la réalisation des objectifs définis. </a:t>
            </a:r>
          </a:p>
          <a:p>
            <a:pPr lvl="1" eaLnBrk="1" hangingPunct="1">
              <a:spcBef>
                <a:spcPct val="0"/>
              </a:spcBef>
            </a:pPr>
            <a:endParaRPr lang="fr-FR">
              <a:latin typeface="Arial" charset="0"/>
              <a:cs typeface="Arial" charset="0"/>
            </a:endParaRPr>
          </a:p>
          <a:p>
            <a:pPr lvl="1" eaLnBrk="1" hangingPunct="1">
              <a:spcBef>
                <a:spcPct val="0"/>
              </a:spcBef>
            </a:pPr>
            <a:r>
              <a:rPr lang="fr-FR">
                <a:latin typeface="Arial" charset="0"/>
                <a:cs typeface="Arial" charset="0"/>
              </a:rPr>
              <a:t>Sur quel(s) problème(s) vous concentrerez-vous ?</a:t>
            </a:r>
          </a:p>
          <a:p>
            <a:pPr lvl="1" eaLnBrk="1" hangingPunct="1">
              <a:spcBef>
                <a:spcPct val="0"/>
              </a:spcBef>
            </a:pPr>
            <a:r>
              <a:rPr lang="fr-FR">
                <a:latin typeface="Arial" charset="0"/>
                <a:cs typeface="Arial" charset="0"/>
              </a:rPr>
              <a:t>Comment convaincrez-vous les parties prenantes de s’engager ?</a:t>
            </a:r>
          </a:p>
          <a:p>
            <a:pPr lvl="1" eaLnBrk="1" hangingPunct="1">
              <a:spcBef>
                <a:spcPct val="0"/>
              </a:spcBef>
            </a:pPr>
            <a:r>
              <a:rPr lang="fr-FR">
                <a:latin typeface="Arial" charset="0"/>
                <a:cs typeface="Arial" charset="0"/>
              </a:rPr>
              <a:t>Quelles stratégies et techniques emploieriez-vous ?</a:t>
            </a:r>
          </a:p>
          <a:p>
            <a:pPr lvl="1" eaLnBrk="1" hangingPunct="1">
              <a:spcBef>
                <a:spcPct val="0"/>
              </a:spcBef>
            </a:pPr>
            <a:r>
              <a:rPr lang="fr-FR">
                <a:latin typeface="Arial" charset="0"/>
                <a:cs typeface="Arial" charset="0"/>
              </a:rPr>
              <a:t>Comment orchestreriez-vous la campagne d’action ?</a:t>
            </a: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Vous pourriez souhaiter recourir aux outils présentés sur les pages suivantes.</a:t>
            </a:r>
          </a:p>
        </p:txBody>
      </p:sp>
      <p:sp>
        <p:nvSpPr>
          <p:cNvPr id="10649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GB" sz="800" b="1">
              <a:solidFill>
                <a:schemeClr val="tx2"/>
              </a:solidFill>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GB" sz="800" b="1">
              <a:solidFill>
                <a:schemeClr val="tx2"/>
              </a:solidFill>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p:txBody>
      </p:sp>
      <p:sp>
        <p:nvSpPr>
          <p:cNvPr id="116739" name="Slide Number Placeholder 3"/>
          <p:cNvSpPr>
            <a:spLocks noGrp="1"/>
          </p:cNvSpPr>
          <p:nvPr>
            <p:ph type="sldNum" sz="quarter" idx="5"/>
          </p:nvPr>
        </p:nvSpPr>
        <p:spPr bwMode="auto">
          <a:ln>
            <a:miter lim="800000"/>
            <a:headEnd/>
            <a:tailEnd/>
          </a:ln>
        </p:spPr>
        <p:txBody>
          <a:bodyPr/>
          <a:lstStyle/>
          <a:p>
            <a:fld id="{377A457D-9726-6248-8E74-EEDA9CB01CE0}"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Nous souhaitons également présenter quelques études de cas portant sur les meilleures pratiques, en nous référant aux campagnes fructueuses qui ont été orchestrées par deux ONG britanniques : Save the Children et Cancer Research UK </a:t>
            </a:r>
          </a:p>
        </p:txBody>
      </p:sp>
      <p:sp>
        <p:nvSpPr>
          <p:cNvPr id="65539" name="Slide Image Placeholder 4"/>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28588" y="1658938"/>
            <a:ext cx="6534150" cy="4900612"/>
          </a:xfrm>
          <a:noFill/>
          <a:ln>
            <a:solidFill>
              <a:srgbClr val="000000"/>
            </a:solidFill>
            <a:miter lim="800000"/>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0" y="914400"/>
            <a:ext cx="6862763" cy="5146675"/>
          </a:xfrm>
          <a:noFill/>
          <a:ln>
            <a:solidFill>
              <a:srgbClr val="000000"/>
            </a:solidFill>
            <a:miter lim="800000"/>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609600" y="685800"/>
            <a:ext cx="5688013" cy="4265613"/>
          </a:xfrm>
          <a:noFill/>
          <a:ln>
            <a:solidFill>
              <a:srgbClr val="000000"/>
            </a:solidFill>
            <a:miter lim="800000"/>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228600" y="685800"/>
            <a:ext cx="6502400" cy="4876800"/>
          </a:xfrm>
          <a:noFill/>
          <a:ln>
            <a:solidFill>
              <a:srgbClr val="000000"/>
            </a:solidFill>
            <a:miter lim="800000"/>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228600" y="914400"/>
            <a:ext cx="6400800" cy="4800600"/>
          </a:xfrm>
          <a:noFill/>
          <a:ln>
            <a:solidFill>
              <a:srgbClr val="000000"/>
            </a:solidFill>
            <a:miter lim="800000"/>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xfrm>
            <a:off x="273050" y="685800"/>
            <a:ext cx="6300788" cy="4725988"/>
          </a:xfrm>
          <a:noFill/>
          <a:ln>
            <a:solidFill>
              <a:srgbClr val="000000"/>
            </a:solidFill>
            <a:miter lim="800000"/>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a:lstStyle/>
          <a:p>
            <a:fld id="{E8B74F83-81C0-6B49-93F2-0FFBE86B5DAC}" type="slidenum">
              <a:rPr lang="en-US"/>
              <a:pPr/>
              <a:t>56</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endParaRPr lang="en-US">
              <a:latin typeface="Arial" charset="0"/>
              <a:cs typeface="Arial" charset="0"/>
            </a:endParaRPr>
          </a:p>
          <a:p>
            <a:pPr eaLnBrk="1" hangingPunct="1">
              <a:lnSpc>
                <a:spcPct val="90000"/>
              </a:lnSpc>
              <a:spcBef>
                <a:spcPct val="0"/>
              </a:spcBef>
            </a:pPr>
            <a:r>
              <a:rPr lang="fr-FR">
                <a:latin typeface="Arial" charset="0"/>
                <a:cs typeface="Arial" charset="0"/>
              </a:rPr>
              <a:t>Michael Kovrig</a:t>
            </a:r>
          </a:p>
          <a:p>
            <a:pPr eaLnBrk="1" hangingPunct="1">
              <a:lnSpc>
                <a:spcPct val="90000"/>
              </a:lnSpc>
              <a:spcBef>
                <a:spcPct val="0"/>
              </a:spcBef>
            </a:pPr>
            <a:r>
              <a:rPr lang="fr-FR">
                <a:latin typeface="Arial" charset="0"/>
                <a:cs typeface="Arial" charset="0"/>
              </a:rPr>
              <a:t>Spécialiste de la communication stratégique</a:t>
            </a:r>
          </a:p>
          <a:p>
            <a:pPr eaLnBrk="1" hangingPunct="1">
              <a:lnSpc>
                <a:spcPct val="90000"/>
              </a:lnSpc>
              <a:spcBef>
                <a:spcPct val="0"/>
              </a:spcBef>
            </a:pPr>
            <a:r>
              <a:rPr lang="fr-FR">
                <a:latin typeface="Arial" charset="0"/>
                <a:cs typeface="Arial" charset="0"/>
              </a:rPr>
              <a:t>Bureau des Nations Unies pour la coordination des opérations de développement (DOCO)</a:t>
            </a:r>
          </a:p>
          <a:p>
            <a:pPr eaLnBrk="1" hangingPunct="1">
              <a:lnSpc>
                <a:spcPct val="90000"/>
              </a:lnSpc>
              <a:spcBef>
                <a:spcPct val="0"/>
              </a:spcBef>
            </a:pPr>
            <a:r>
              <a:rPr lang="fr-FR">
                <a:latin typeface="Arial" charset="0"/>
                <a:cs typeface="Arial" charset="0"/>
              </a:rPr>
              <a:t>One UN Plaza, DC1-1660, New York, NY 10017</a:t>
            </a:r>
          </a:p>
          <a:p>
            <a:pPr eaLnBrk="1" hangingPunct="1">
              <a:lnSpc>
                <a:spcPct val="90000"/>
              </a:lnSpc>
              <a:spcBef>
                <a:spcPct val="0"/>
              </a:spcBef>
            </a:pPr>
            <a:r>
              <a:rPr lang="fr-FR">
                <a:latin typeface="Arial" charset="0"/>
                <a:cs typeface="Arial" charset="0"/>
              </a:rPr>
              <a:t>Téléphone fixe : 212-906-5053, téléphone portable : 212-234-3813 Skype : mikekovrig</a:t>
            </a:r>
          </a:p>
          <a:p>
            <a:pPr eaLnBrk="1" hangingPunct="1">
              <a:lnSpc>
                <a:spcPct val="90000"/>
              </a:lnSpc>
              <a:spcBef>
                <a:spcPct val="0"/>
              </a:spcBef>
            </a:pPr>
            <a:r>
              <a:rPr lang="fr-FR" u="sng">
                <a:latin typeface="Arial" charset="0"/>
                <a:cs typeface="Arial" charset="0"/>
                <a:hlinkClick r:id="rId3"/>
              </a:rPr>
              <a:t>michael.kovrig@undg.org | </a:t>
            </a:r>
            <a:r>
              <a:rPr lang="fr-FR" u="sng">
                <a:latin typeface="Arial" charset="0"/>
                <a:cs typeface="Arial" charset="0"/>
                <a:hlinkClick r:id="rId4"/>
              </a:rPr>
              <a:t>michael@kovrig.com</a:t>
            </a:r>
            <a:endParaRPr lang="fr-FR">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fr-FR" sz="1300" i="1">
              <a:latin typeface="Arial" charset="0"/>
              <a:ea typeface="ＭＳ Ｐゴシック" charset="-128"/>
              <a:cs typeface="ＭＳ Ｐゴシック" charset="-128"/>
            </a:endParaRPr>
          </a:p>
          <a:p>
            <a:pPr marL="0" lvl="1" eaLnBrk="1" hangingPunct="1">
              <a:spcBef>
                <a:spcPct val="0"/>
              </a:spcBef>
            </a:pPr>
            <a:r>
              <a:rPr lang="fr-FR" sz="1300" i="1">
                <a:latin typeface="Arial" charset="0"/>
                <a:ea typeface="ＭＳ Ｐゴシック" charset="-128"/>
                <a:cs typeface="ＭＳ Ｐゴシック" charset="-128"/>
              </a:rPr>
              <a:t>Si l’information pouvait à elle seule inciter à agir, nous vivrions déjà dans un monde meilleur. Pour qu’il y ait un changement réel, il faut une action, et c’est par la persuasion que l’on peut amener les gens à passer de l’information à l’action.</a:t>
            </a:r>
            <a:r>
              <a:rPr lang="fr-FR" sz="1300">
                <a:latin typeface="Arial" charset="0"/>
                <a:ea typeface="ＭＳ Ｐゴシック" charset="-128"/>
                <a:cs typeface="ＭＳ Ｐゴシック" charset="-128"/>
              </a:rPr>
              <a:t/>
            </a:r>
            <a:br>
              <a:rPr lang="fr-FR" sz="1300">
                <a:latin typeface="Arial" charset="0"/>
                <a:ea typeface="ＭＳ Ｐゴシック" charset="-128"/>
                <a:cs typeface="ＭＳ Ｐゴシック" charset="-128"/>
              </a:rPr>
            </a:br>
            <a:endParaRPr lang="fr-FR" sz="1300">
              <a:latin typeface="Arial" charset="0"/>
              <a:ea typeface="ＭＳ Ｐゴシック" charset="-128"/>
              <a:cs typeface="ＭＳ Ｐゴシック" charset="-128"/>
            </a:endParaRPr>
          </a:p>
          <a:p>
            <a:pPr marL="0" lvl="1" eaLnBrk="1" hangingPunct="1">
              <a:spcBef>
                <a:spcPct val="0"/>
              </a:spcBef>
            </a:pPr>
            <a:r>
              <a:rPr lang="fr-FR" sz="900">
                <a:latin typeface="Arial" charset="0"/>
                <a:ea typeface="ＭＳ Ｐゴシック" charset="-128"/>
                <a:cs typeface="ＭＳ Ｐゴシック" charset="-128"/>
              </a:rPr>
              <a:t>-- Communications Leadership Institute et Spitfire Strategies</a:t>
            </a:r>
            <a:endParaRPr lang="fr-FR" sz="1300" u="sng">
              <a:solidFill>
                <a:srgbClr val="000000"/>
              </a:solidFill>
              <a:latin typeface="Arial" charset="0"/>
              <a:ea typeface="ＭＳ Ｐゴシック" charset="-128"/>
              <a:cs typeface="ＭＳ Ｐゴシック" charset="-128"/>
            </a:endParaRPr>
          </a:p>
        </p:txBody>
      </p:sp>
      <p:sp>
        <p:nvSpPr>
          <p:cNvPr id="28675" name="Slide Number Placeholder 3"/>
          <p:cNvSpPr>
            <a:spLocks noGrp="1"/>
          </p:cNvSpPr>
          <p:nvPr>
            <p:ph type="sldNum" sz="quarter" idx="5"/>
          </p:nvPr>
        </p:nvSpPr>
        <p:spPr bwMode="auto">
          <a:ln>
            <a:miter lim="800000"/>
            <a:headEnd/>
            <a:tailEnd/>
          </a:ln>
        </p:spPr>
        <p:txBody>
          <a:bodyPr/>
          <a:lstStyle/>
          <a:p>
            <a:fld id="{A320592C-562E-DA42-BF3A-2A069F84E91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Les parties prenantes sont des groupes/des individus qui s’intéressent à une organisation et à ses activités, souvent via l’influence qu’ils exercent sur cette organisation ou l’influence que celle-ci exercent sur eux.</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Le terme « partie prenante » peut paraître grandiloquent, mais il désigne simplement tout groupe ou individu dont l’activité quotidienne a des répercussions sur une organisation (ou inversement) ou le conduit à s’intéresser de près à cette organisation (ou inversement).  </a:t>
            </a:r>
          </a:p>
          <a:p>
            <a:pPr eaLnBrk="1" hangingPunct="1">
              <a:spcBef>
                <a:spcPct val="0"/>
              </a:spcBef>
            </a:pPr>
            <a:endParaRPr lang="fr-FR">
              <a:latin typeface="Arial" charset="0"/>
              <a:cs typeface="Arial" charset="0"/>
            </a:endParaRPr>
          </a:p>
          <a:p>
            <a:pPr eaLnBrk="1" hangingPunct="1">
              <a:spcBef>
                <a:spcPct val="0"/>
              </a:spcBef>
            </a:pPr>
            <a:r>
              <a:rPr lang="fr-FR">
                <a:latin typeface="Arial" charset="0"/>
                <a:cs typeface="Arial" charset="0"/>
              </a:rPr>
              <a:t>Les parties prenantes peuvent être internes (par exemple, le personnel de l’organisation) ou externes (telles que les pays donateurs étrangers membres des Nations Unies).  </a:t>
            </a:r>
          </a:p>
          <a:p>
            <a:pPr eaLnBrk="1" hangingPunct="1">
              <a:spcBef>
                <a:spcPct val="0"/>
              </a:spcBef>
            </a:pPr>
            <a:endParaRPr lang="fr-FR">
              <a:latin typeface="Arial" charset="0"/>
              <a:cs typeface="Arial" charset="0"/>
            </a:endParaRPr>
          </a:p>
          <a:p>
            <a:pPr eaLnBrk="1" hangingPunct="1">
              <a:spcBef>
                <a:spcPct val="0"/>
              </a:spcBef>
            </a:pPr>
            <a:endParaRPr lang="fr-FR">
              <a:latin typeface="Arial" charset="0"/>
              <a:cs typeface="Arial" charset="0"/>
            </a:endParaRPr>
          </a:p>
        </p:txBody>
      </p:sp>
      <p:sp>
        <p:nvSpPr>
          <p:cNvPr id="30722" name="Slide Number Placeholder 3"/>
          <p:cNvSpPr>
            <a:spLocks noGrp="1"/>
          </p:cNvSpPr>
          <p:nvPr>
            <p:ph type="sldNum" sz="quarter" idx="5"/>
          </p:nvPr>
        </p:nvSpPr>
        <p:spPr bwMode="auto">
          <a:ln>
            <a:miter lim="800000"/>
            <a:headEnd/>
            <a:tailEnd/>
          </a:ln>
        </p:spPr>
        <p:txBody>
          <a:bodyPr/>
          <a:lstStyle/>
          <a:p>
            <a:fld id="{8EB64B63-6F8F-0441-A3B8-1086E0351F91}" type="slidenum">
              <a:rPr lang="en-US"/>
              <a:pPr/>
              <a:t>7</a:t>
            </a:fld>
            <a:endParaRPr lang="en-US"/>
          </a:p>
        </p:txBody>
      </p:sp>
      <p:sp>
        <p:nvSpPr>
          <p:cNvPr id="67588"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fr-FR" sz="1300">
                <a:latin typeface="Arial" charset="0"/>
                <a:cs typeface="Arial" charset="0"/>
              </a:rPr>
              <a:t>L’engagement des parties prenantes est un processus de gestion d’une relation, par lequel une organisation sollicite des parties prenantes (individus ou groupes) pour faire avancer ses propres intérêts et réduire le risque </a:t>
            </a:r>
          </a:p>
          <a:p>
            <a:pPr eaLnBrk="1" hangingPunct="1">
              <a:lnSpc>
                <a:spcPct val="90000"/>
              </a:lnSpc>
              <a:spcBef>
                <a:spcPct val="0"/>
              </a:spcBef>
            </a:pPr>
            <a:r>
              <a:rPr lang="fr-FR" sz="1300">
                <a:latin typeface="Arial" charset="0"/>
                <a:cs typeface="Arial" charset="0"/>
              </a:rPr>
              <a:t>Il sera également utile de définir précisément ce que nous entendons par « engagement des parties prenantes », car différents termes sont parfois utilisés.</a:t>
            </a:r>
          </a:p>
          <a:p>
            <a:pPr eaLnBrk="1" hangingPunct="1">
              <a:lnSpc>
                <a:spcPct val="90000"/>
              </a:lnSpc>
              <a:spcBef>
                <a:spcPct val="0"/>
              </a:spcBef>
            </a:pPr>
            <a:r>
              <a:rPr lang="fr-FR" sz="1300">
                <a:latin typeface="Arial" charset="0"/>
                <a:cs typeface="Arial" charset="0"/>
              </a:rPr>
              <a:t>Le « management des parties prenantes » peut porter sur des activités menées à petite et à grande échelle, et reposer sur une approche ascendante (c’est-à-dire allant de la base au sommet) ou descendante.  </a:t>
            </a:r>
          </a:p>
          <a:p>
            <a:pPr eaLnBrk="1" hangingPunct="1">
              <a:lnSpc>
                <a:spcPct val="90000"/>
              </a:lnSpc>
              <a:spcBef>
                <a:spcPct val="0"/>
              </a:spcBef>
            </a:pPr>
            <a:endParaRPr lang="fr-FR" sz="1300">
              <a:latin typeface="Arial" charset="0"/>
              <a:cs typeface="Arial" charset="0"/>
            </a:endParaRPr>
          </a:p>
          <a:p>
            <a:pPr eaLnBrk="1" hangingPunct="1">
              <a:lnSpc>
                <a:spcPct val="90000"/>
              </a:lnSpc>
              <a:spcBef>
                <a:spcPct val="0"/>
              </a:spcBef>
            </a:pPr>
            <a:r>
              <a:rPr lang="fr-FR" sz="1300">
                <a:latin typeface="Arial" charset="0"/>
                <a:cs typeface="Arial" charset="0"/>
              </a:rPr>
              <a:t>Pour le système/les agences des Nations Unies, l’engagement des parties prenantes vous permet :</a:t>
            </a:r>
          </a:p>
          <a:p>
            <a:pPr eaLnBrk="1" hangingPunct="1">
              <a:lnSpc>
                <a:spcPct val="90000"/>
              </a:lnSpc>
              <a:spcBef>
                <a:spcPct val="0"/>
              </a:spcBef>
            </a:pPr>
            <a:r>
              <a:rPr lang="fr-FR" sz="1300">
                <a:latin typeface="Arial" charset="0"/>
                <a:cs typeface="Arial" charset="0"/>
              </a:rPr>
              <a:t>D’envisager différemment votre organisation, en vous permettant de porter un regard nouveau sur les opportunités ou les menaces susceptibles d’apparaître.</a:t>
            </a:r>
          </a:p>
          <a:p>
            <a:pPr eaLnBrk="1" hangingPunct="1">
              <a:lnSpc>
                <a:spcPct val="90000"/>
              </a:lnSpc>
              <a:spcBef>
                <a:spcPct val="0"/>
              </a:spcBef>
            </a:pPr>
            <a:r>
              <a:rPr lang="fr-FR" sz="1300">
                <a:latin typeface="Arial" charset="0"/>
                <a:cs typeface="Arial" charset="0"/>
              </a:rPr>
              <a:t>D’instaurer confiance et crédibilité entre organisations et parties prenantes.</a:t>
            </a:r>
          </a:p>
          <a:p>
            <a:pPr eaLnBrk="1" hangingPunct="1">
              <a:lnSpc>
                <a:spcPct val="90000"/>
              </a:lnSpc>
              <a:spcBef>
                <a:spcPct val="0"/>
              </a:spcBef>
            </a:pPr>
            <a:r>
              <a:rPr lang="fr-FR" sz="1300">
                <a:latin typeface="Arial" charset="0"/>
                <a:cs typeface="Arial" charset="0"/>
              </a:rPr>
              <a:t>De faciliter la gestion de l’évolution d’un problème, grâce à une connaissance plus approfondie des causes de ce problème.</a:t>
            </a:r>
          </a:p>
          <a:p>
            <a:pPr eaLnBrk="1" hangingPunct="1">
              <a:lnSpc>
                <a:spcPct val="90000"/>
              </a:lnSpc>
              <a:spcBef>
                <a:spcPct val="0"/>
              </a:spcBef>
            </a:pPr>
            <a:r>
              <a:rPr lang="fr-FR" sz="1300">
                <a:latin typeface="Arial" charset="0"/>
                <a:cs typeface="Arial" charset="0"/>
              </a:rPr>
              <a:t>De mieux comprendre l’environnement et la population des pays dans lesquels vous intervenez, ainsi que les autres aspects en jeu.</a:t>
            </a:r>
          </a:p>
          <a:p>
            <a:pPr eaLnBrk="1" hangingPunct="1">
              <a:lnSpc>
                <a:spcPct val="90000"/>
              </a:lnSpc>
              <a:spcBef>
                <a:spcPct val="0"/>
              </a:spcBef>
            </a:pPr>
            <a:endParaRPr lang="fr-FR" sz="1300">
              <a:latin typeface="Arial" charset="0"/>
              <a:cs typeface="Arial" charset="0"/>
            </a:endParaRPr>
          </a:p>
          <a:p>
            <a:pPr eaLnBrk="1" hangingPunct="1">
              <a:lnSpc>
                <a:spcPct val="90000"/>
              </a:lnSpc>
              <a:spcBef>
                <a:spcPct val="0"/>
              </a:spcBef>
            </a:pPr>
            <a:endParaRPr lang="fr-FR" sz="1300">
              <a:latin typeface="Arial" charset="0"/>
              <a:cs typeface="Arial" charset="0"/>
            </a:endParaRPr>
          </a:p>
          <a:p>
            <a:pPr eaLnBrk="1" hangingPunct="1">
              <a:lnSpc>
                <a:spcPct val="90000"/>
              </a:lnSpc>
              <a:spcBef>
                <a:spcPct val="0"/>
              </a:spcBef>
            </a:pPr>
            <a:endParaRPr lang="fr-FR" sz="1300">
              <a:latin typeface="Arial" charset="0"/>
              <a:cs typeface="Arial" charset="0"/>
            </a:endParaRPr>
          </a:p>
        </p:txBody>
      </p:sp>
      <p:sp>
        <p:nvSpPr>
          <p:cNvPr id="32770" name="Slide Number Placeholder 3"/>
          <p:cNvSpPr>
            <a:spLocks noGrp="1"/>
          </p:cNvSpPr>
          <p:nvPr>
            <p:ph type="sldNum" sz="quarter" idx="5"/>
          </p:nvPr>
        </p:nvSpPr>
        <p:spPr bwMode="auto">
          <a:ln>
            <a:miter lim="800000"/>
            <a:headEnd/>
            <a:tailEnd/>
          </a:ln>
        </p:spPr>
        <p:txBody>
          <a:bodyPr/>
          <a:lstStyle/>
          <a:p>
            <a:fld id="{1CC951E6-DDCC-1043-B417-D04CAD6771BA}" type="slidenum">
              <a:rPr lang="en-US"/>
              <a:pPr/>
              <a:t>8</a:t>
            </a:fld>
            <a:endParaRPr lang="en-US"/>
          </a:p>
        </p:txBody>
      </p:sp>
      <p:sp>
        <p:nvSpPr>
          <p:cNvPr id="68612" name="Slide Image Placeholder 6"/>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fr-FR" sz="1300">
                <a:solidFill>
                  <a:srgbClr val="000066"/>
                </a:solidFill>
                <a:latin typeface="Arial" charset="0"/>
                <a:cs typeface="Arial" charset="0"/>
              </a:rPr>
              <a:t> La communication pour des actions de plaidoyer vise à influer sur une situation en prônant ou en cautionnant une action, une position ou un ensemble de principes spécifique. En d’autres termes, il s’agit de persuader et de défendre la position que vous préconisez.</a:t>
            </a:r>
            <a:endParaRPr lang="fr-FR" sz="1300">
              <a:latin typeface="Arial" charset="0"/>
              <a:cs typeface="Arial" charset="0"/>
            </a:endParaRPr>
          </a:p>
          <a:p>
            <a:pPr eaLnBrk="1" hangingPunct="1">
              <a:spcBef>
                <a:spcPct val="0"/>
              </a:spcBef>
              <a:buFontTx/>
              <a:buChar char="•"/>
            </a:pPr>
            <a:r>
              <a:rPr lang="fr-FR" sz="1300">
                <a:latin typeface="Arial" charset="0"/>
                <a:cs typeface="Arial" charset="0"/>
              </a:rPr>
              <a:t>Elle peut impliquer des décisions de politique publique ou d’allocation de ressources au sein des institutions et des systèmes politiques, économiques et sociaux qui concernent directement la vie des gens.</a:t>
            </a:r>
          </a:p>
          <a:p>
            <a:pPr eaLnBrk="1" hangingPunct="1">
              <a:spcBef>
                <a:spcPct val="0"/>
              </a:spcBef>
              <a:buFontTx/>
              <a:buChar char="•"/>
            </a:pPr>
            <a:r>
              <a:rPr lang="fr-FR" sz="1300">
                <a:latin typeface="Arial" charset="0"/>
                <a:cs typeface="Arial" charset="0"/>
              </a:rPr>
              <a:t>Il peut exister une première différence fondamentale entre l’engagement des parties prenantes et les actions de plaidoyer : les actions de plaidoyer sont en général davantage axées sur un seul problème (ou sur quelques problèmes), alors que l’engagement des parties prenantes a une efficacité maximale s’il repose sur une approche holistique et stratégique de tous les intérêts d’une organisation.  </a:t>
            </a:r>
          </a:p>
          <a:p>
            <a:pPr eaLnBrk="1" hangingPunct="1">
              <a:spcBef>
                <a:spcPct val="0"/>
              </a:spcBef>
              <a:buFontTx/>
              <a:buChar char="•"/>
            </a:pPr>
            <a:r>
              <a:rPr lang="fr-FR" sz="1300">
                <a:latin typeface="Arial" charset="0"/>
                <a:cs typeface="Arial" charset="0"/>
              </a:rPr>
              <a:t>Autre différence potentielle : les actions de plaidoyer sont le plus souvent (mais pas toujours) des actions publiques qui visent à conférer la plus grande visibilité possible à la cause (ou aux causes) que l’on défend. Ce peut être également le cas de l’engagement des parties prenantes, mais, bien souvent, celui-ci atteint son efficacité maximale s’il s’opère par le biais de réunions « en coulisses ». </a:t>
            </a:r>
          </a:p>
          <a:p>
            <a:pPr eaLnBrk="1" hangingPunct="1">
              <a:spcBef>
                <a:spcPct val="0"/>
              </a:spcBef>
            </a:pPr>
            <a:endParaRPr lang="fr-FR" sz="1100">
              <a:latin typeface="Arial" charset="0"/>
              <a:cs typeface="Arial" charset="0"/>
            </a:endParaRPr>
          </a:p>
          <a:p>
            <a:pPr eaLnBrk="1" hangingPunct="1">
              <a:spcBef>
                <a:spcPct val="0"/>
              </a:spcBef>
            </a:pPr>
            <a:endParaRPr lang="fr-FR" sz="130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a:lstStyle/>
          <a:p>
            <a:fld id="{5F1EAFD9-A360-0642-925F-F1E0FDA0D32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7DD34C4-0F2D-1F49-B972-DF49A63C3300}" type="datetimeFigureOut">
              <a:rPr lang="en-US"/>
              <a:pPr/>
              <a:t>11/13/09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FC2A4F-095C-7D41-A3F6-68BC70B57D9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C634AE-AE8B-FA49-8A09-2EB8480CF9D0}" type="datetimeFigureOut">
              <a:rPr lang="en-US"/>
              <a:pPr/>
              <a:t>11/13/09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9AB638-0AD2-D647-B44D-DDB0D0BB41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EA5E8C-F3DA-2740-9A99-CA40B8DDB6B3}" type="datetimeFigureOut">
              <a:rPr lang="en-US"/>
              <a:pPr/>
              <a:t>11/13/09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920BF3-2729-AE44-8A56-633C2F988CA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61CFF13-D7A0-E348-A4DE-74896D8FE7F0}" type="datetime1">
              <a:rPr lang="en-US"/>
              <a:pPr/>
              <a:t>11/13/09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310C796-4977-F447-8FD6-76AE3BBF7C6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E7F3936A-A538-D747-A576-FD476E4F8301}" type="datetimeFigureOut">
              <a:rPr lang="en-US"/>
              <a:pPr/>
              <a:t>11/13/09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20E493-C0AA-5E49-B028-B761099259A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89A97ACC-DAC6-284F-A74B-5E41E7BEDFAF}" type="datetimeFigureOut">
              <a:rPr lang="en-US"/>
              <a:pPr/>
              <a:t>11/13/09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809D4A-CBFE-5543-B2A7-0C047A6B05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7C034E4-711A-A54C-A0E1-6177D27F5DBD}" type="datetimeFigureOut">
              <a:rPr lang="en-US"/>
              <a:pPr/>
              <a:t>11/13/09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5AAB2D-9823-B545-93F1-8ACAD6B0AE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8564C7E-E0A1-1C4A-9685-4E9B20D0C387}" type="datetimeFigureOut">
              <a:rPr lang="en-US"/>
              <a:pPr/>
              <a:t>11/13/09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609E618-7AA9-BB4A-810F-3D09F8659E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A7E9EE2-5144-604D-B512-B0865F3A2ED8}" type="datetimeFigureOut">
              <a:rPr lang="en-US"/>
              <a:pPr/>
              <a:t>11/13/09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5460FFA-902D-DB45-827B-A39EB636DEA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BD8B26B-8B40-7B4B-A0D4-90CE4042ABAE}" type="datetimeFigureOut">
              <a:rPr lang="en-US"/>
              <a:pPr/>
              <a:t>11/13/09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6F26324-AD9B-9440-AC8C-6D5BFFAE91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6EA01C-F9AA-4F4D-8C64-45886841338F}" type="datetimeFigureOut">
              <a:rPr lang="en-US"/>
              <a:pPr/>
              <a:t>11/13/09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BEC3DE-B964-DB47-81FF-48DC74C053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31B785-4535-3D4F-96A3-D4AF0E0E8EBF}" type="datetimeFigureOut">
              <a:rPr lang="en-US"/>
              <a:pPr/>
              <a:t>11/13/09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A2BFBCA-F2C5-C945-B823-E2D3B2414E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903247A-0E80-0F4D-9EE0-2AEA9728CA59}" type="datetimeFigureOut">
              <a:rPr lang="en-US"/>
              <a:pPr/>
              <a:t>11/13/09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39F0986D-BCDE-DC41-82BA-925EF344BA1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200" b="1" kern="1200">
          <a:solidFill>
            <a:srgbClr val="184BB2"/>
          </a:solidFill>
          <a:latin typeface="Arial" pitchFamily="34" charset="0"/>
          <a:ea typeface="Arial" charset="0"/>
          <a:cs typeface="Arial" pitchFamily="34" charset="0"/>
        </a:defRPr>
      </a:lvl1pPr>
      <a:lvl2pPr algn="ctr" rtl="0" eaLnBrk="0" fontAlgn="base" hangingPunct="0">
        <a:spcBef>
          <a:spcPct val="0"/>
        </a:spcBef>
        <a:spcAft>
          <a:spcPct val="0"/>
        </a:spcAft>
        <a:defRPr sz="3200" b="1">
          <a:solidFill>
            <a:srgbClr val="184BB2"/>
          </a:solidFill>
          <a:latin typeface="Arial" charset="0"/>
          <a:ea typeface="Arial" charset="0"/>
          <a:cs typeface="Arial" charset="0"/>
        </a:defRPr>
      </a:lvl2pPr>
      <a:lvl3pPr algn="ctr" rtl="0" eaLnBrk="0" fontAlgn="base" hangingPunct="0">
        <a:spcBef>
          <a:spcPct val="0"/>
        </a:spcBef>
        <a:spcAft>
          <a:spcPct val="0"/>
        </a:spcAft>
        <a:defRPr sz="3200" b="1">
          <a:solidFill>
            <a:srgbClr val="184BB2"/>
          </a:solidFill>
          <a:latin typeface="Arial" charset="0"/>
          <a:ea typeface="Arial" charset="0"/>
          <a:cs typeface="Arial" charset="0"/>
        </a:defRPr>
      </a:lvl3pPr>
      <a:lvl4pPr algn="ctr" rtl="0" eaLnBrk="0" fontAlgn="base" hangingPunct="0">
        <a:spcBef>
          <a:spcPct val="0"/>
        </a:spcBef>
        <a:spcAft>
          <a:spcPct val="0"/>
        </a:spcAft>
        <a:defRPr sz="3200" b="1">
          <a:solidFill>
            <a:srgbClr val="184BB2"/>
          </a:solidFill>
          <a:latin typeface="Arial" charset="0"/>
          <a:ea typeface="Arial" charset="0"/>
          <a:cs typeface="Arial" charset="0"/>
        </a:defRPr>
      </a:lvl4pPr>
      <a:lvl5pPr algn="ctr" rtl="0" eaLnBrk="0" fontAlgn="base" hangingPunct="0">
        <a:spcBef>
          <a:spcPct val="0"/>
        </a:spcBef>
        <a:spcAft>
          <a:spcPct val="0"/>
        </a:spcAft>
        <a:defRPr sz="3200" b="1">
          <a:solidFill>
            <a:srgbClr val="184BB2"/>
          </a:solidFill>
          <a:latin typeface="Arial" charset="0"/>
          <a:ea typeface="Arial" charset="0"/>
          <a:cs typeface="Arial" charset="0"/>
        </a:defRPr>
      </a:lvl5pPr>
      <a:lvl6pPr marL="457200" algn="ctr" rtl="0" fontAlgn="base">
        <a:spcBef>
          <a:spcPct val="0"/>
        </a:spcBef>
        <a:spcAft>
          <a:spcPct val="0"/>
        </a:spcAft>
        <a:defRPr sz="3200" b="1">
          <a:solidFill>
            <a:srgbClr val="184BB2"/>
          </a:solidFill>
          <a:latin typeface="Arial" charset="0"/>
          <a:cs typeface="Arial" charset="0"/>
        </a:defRPr>
      </a:lvl6pPr>
      <a:lvl7pPr marL="914400" algn="ctr" rtl="0" fontAlgn="base">
        <a:spcBef>
          <a:spcPct val="0"/>
        </a:spcBef>
        <a:spcAft>
          <a:spcPct val="0"/>
        </a:spcAft>
        <a:defRPr sz="3200" b="1">
          <a:solidFill>
            <a:srgbClr val="184BB2"/>
          </a:solidFill>
          <a:latin typeface="Arial" charset="0"/>
          <a:cs typeface="Arial" charset="0"/>
        </a:defRPr>
      </a:lvl7pPr>
      <a:lvl8pPr marL="1371600" algn="ctr" rtl="0" fontAlgn="base">
        <a:spcBef>
          <a:spcPct val="0"/>
        </a:spcBef>
        <a:spcAft>
          <a:spcPct val="0"/>
        </a:spcAft>
        <a:defRPr sz="3200" b="1">
          <a:solidFill>
            <a:srgbClr val="184BB2"/>
          </a:solidFill>
          <a:latin typeface="Arial" charset="0"/>
          <a:cs typeface="Arial" charset="0"/>
        </a:defRPr>
      </a:lvl8pPr>
      <a:lvl9pPr marL="1828800" algn="ctr" rtl="0" fontAlgn="base">
        <a:spcBef>
          <a:spcPct val="0"/>
        </a:spcBef>
        <a:spcAft>
          <a:spcPct val="0"/>
        </a:spcAft>
        <a:defRPr sz="3200" b="1">
          <a:solidFill>
            <a:srgbClr val="184BB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61CFF13-D7A0-E348-A4DE-74896D8FE7F0}" type="datetime1">
              <a:rPr lang="en-US"/>
              <a:pPr/>
              <a:t>11/13/09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9586F5A-C4FE-6441-9D1C-330C13A007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3200" b="1" kern="1200">
          <a:solidFill>
            <a:srgbClr val="184BB2"/>
          </a:solidFill>
          <a:latin typeface="Arial" pitchFamily="34" charset="0"/>
          <a:ea typeface="ＭＳ Ｐゴシック" pitchFamily="27" charset="-128"/>
          <a:cs typeface="Arial" pitchFamily="34" charset="0"/>
        </a:defRPr>
      </a:lvl1pPr>
      <a:lvl2pPr algn="ctr" rtl="0" eaLnBrk="0" fontAlgn="base" hangingPunct="0">
        <a:spcBef>
          <a:spcPct val="0"/>
        </a:spcBef>
        <a:spcAft>
          <a:spcPct val="0"/>
        </a:spcAft>
        <a:defRPr sz="3200" b="1">
          <a:solidFill>
            <a:srgbClr val="184BB2"/>
          </a:solidFill>
          <a:latin typeface="Arial" pitchFamily="34" charset="0"/>
          <a:ea typeface="ＭＳ Ｐゴシック" pitchFamily="27" charset="-128"/>
          <a:cs typeface="Arial" pitchFamily="34" charset="0"/>
        </a:defRPr>
      </a:lvl2pPr>
      <a:lvl3pPr algn="ctr" rtl="0" eaLnBrk="0" fontAlgn="base" hangingPunct="0">
        <a:spcBef>
          <a:spcPct val="0"/>
        </a:spcBef>
        <a:spcAft>
          <a:spcPct val="0"/>
        </a:spcAft>
        <a:defRPr sz="3200" b="1">
          <a:solidFill>
            <a:srgbClr val="184BB2"/>
          </a:solidFill>
          <a:latin typeface="Arial" pitchFamily="34" charset="0"/>
          <a:ea typeface="ＭＳ Ｐゴシック" pitchFamily="27" charset="-128"/>
          <a:cs typeface="Arial" pitchFamily="34" charset="0"/>
        </a:defRPr>
      </a:lvl3pPr>
      <a:lvl4pPr algn="ctr" rtl="0" eaLnBrk="0" fontAlgn="base" hangingPunct="0">
        <a:spcBef>
          <a:spcPct val="0"/>
        </a:spcBef>
        <a:spcAft>
          <a:spcPct val="0"/>
        </a:spcAft>
        <a:defRPr sz="3200" b="1">
          <a:solidFill>
            <a:srgbClr val="184BB2"/>
          </a:solidFill>
          <a:latin typeface="Arial" pitchFamily="34" charset="0"/>
          <a:ea typeface="ＭＳ Ｐゴシック" pitchFamily="27" charset="-128"/>
          <a:cs typeface="Arial" pitchFamily="34" charset="0"/>
        </a:defRPr>
      </a:lvl4pPr>
      <a:lvl5pPr algn="ctr" rtl="0" eaLnBrk="0" fontAlgn="base" hangingPunct="0">
        <a:spcBef>
          <a:spcPct val="0"/>
        </a:spcBef>
        <a:spcAft>
          <a:spcPct val="0"/>
        </a:spcAft>
        <a:defRPr sz="3200" b="1">
          <a:solidFill>
            <a:srgbClr val="184BB2"/>
          </a:solidFill>
          <a:latin typeface="Arial" pitchFamily="34" charset="0"/>
          <a:ea typeface="ＭＳ Ｐゴシック" pitchFamily="27" charset="-128"/>
          <a:cs typeface="Arial" pitchFamily="34" charset="0"/>
        </a:defRPr>
      </a:lvl5pPr>
      <a:lvl6pPr marL="457200" algn="ctr" rtl="0" fontAlgn="base">
        <a:spcBef>
          <a:spcPct val="0"/>
        </a:spcBef>
        <a:spcAft>
          <a:spcPct val="0"/>
        </a:spcAft>
        <a:defRPr sz="4000" b="1">
          <a:solidFill>
            <a:schemeClr val="tx1"/>
          </a:solidFill>
          <a:latin typeface="Calibri" pitchFamily="27" charset="0"/>
          <a:ea typeface="ＭＳ Ｐゴシック" pitchFamily="27" charset="-128"/>
          <a:cs typeface="ＭＳ Ｐゴシック" pitchFamily="27" charset="-128"/>
        </a:defRPr>
      </a:lvl6pPr>
      <a:lvl7pPr marL="914400" algn="ctr" rtl="0" fontAlgn="base">
        <a:spcBef>
          <a:spcPct val="0"/>
        </a:spcBef>
        <a:spcAft>
          <a:spcPct val="0"/>
        </a:spcAft>
        <a:defRPr sz="4000" b="1">
          <a:solidFill>
            <a:schemeClr val="tx1"/>
          </a:solidFill>
          <a:latin typeface="Calibri" pitchFamily="27" charset="0"/>
          <a:ea typeface="ＭＳ Ｐゴシック" pitchFamily="27" charset="-128"/>
          <a:cs typeface="ＭＳ Ｐゴシック" pitchFamily="27" charset="-128"/>
        </a:defRPr>
      </a:lvl7pPr>
      <a:lvl8pPr marL="1371600" algn="ctr" rtl="0" fontAlgn="base">
        <a:spcBef>
          <a:spcPct val="0"/>
        </a:spcBef>
        <a:spcAft>
          <a:spcPct val="0"/>
        </a:spcAft>
        <a:defRPr sz="4000" b="1">
          <a:solidFill>
            <a:schemeClr val="tx1"/>
          </a:solidFill>
          <a:latin typeface="Calibri" pitchFamily="27" charset="0"/>
          <a:ea typeface="ＭＳ Ｐゴシック" pitchFamily="27" charset="-128"/>
          <a:cs typeface="ＭＳ Ｐゴシック" pitchFamily="27" charset="-128"/>
        </a:defRPr>
      </a:lvl8pPr>
      <a:lvl9pPr marL="1828800" algn="ctr" rtl="0" fontAlgn="base">
        <a:spcBef>
          <a:spcPct val="0"/>
        </a:spcBef>
        <a:spcAft>
          <a:spcPct val="0"/>
        </a:spcAft>
        <a:defRPr sz="4000" b="1">
          <a:solidFill>
            <a:schemeClr val="tx1"/>
          </a:solidFill>
          <a:latin typeface="Calibri" pitchFamily="27" charset="0"/>
          <a:ea typeface="ＭＳ Ｐゴシック" pitchFamily="27" charset="-128"/>
          <a:cs typeface="ＭＳ Ｐゴシック" pitchFamily="27"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ＭＳ Ｐゴシック" pitchFamily="27"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pitchFamily="27" charset="-128"/>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pitchFamily="27" charset="-128"/>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pitchFamily="27" charset="-128"/>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pitchFamily="27"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pbase.com/manny_librodo/elnido" TargetMode="External"/><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pbase.com/manny_librodo/elnido" TargetMode="External"/><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hyperlink" Target="http://www.pbase.com/manny_librodo/elnido" TargetMode="External"/><Relationship Id="rId4"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pbase.com/manny_librodo/elnido" TargetMode="External"/><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savethechildren.org.uk/en/54.htm" TargetMode="External"/><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pbase.com/manny_librodo/siemreap"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pbase.com/manny_librodo/rajasthan" TargetMode="External"/><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pbase.com/manny_librodo/bali06" TargetMode="External"/><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609600" y="3886200"/>
            <a:ext cx="8229600" cy="838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fr-FR" sz="3200">
              <a:latin typeface="Calibri" charset="0"/>
            </a:endParaRPr>
          </a:p>
        </p:txBody>
      </p:sp>
      <p:pic>
        <p:nvPicPr>
          <p:cNvPr id="3075" name="Picture 5" descr="powerpoint-banner.gif"/>
          <p:cNvPicPr>
            <a:picLocks noChangeAspect="1"/>
          </p:cNvPicPr>
          <p:nvPr/>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3076" name="TextBox 6"/>
          <p:cNvSpPr txBox="1">
            <a:spLocks noChangeArrowheads="1"/>
          </p:cNvSpPr>
          <p:nvPr/>
        </p:nvSpPr>
        <p:spPr bwMode="auto">
          <a:xfrm>
            <a:off x="3124200" y="381000"/>
            <a:ext cx="5029200" cy="276225"/>
          </a:xfrm>
          <a:prstGeom prst="rect">
            <a:avLst/>
          </a:prstGeom>
          <a:noFill/>
          <a:ln w="9525">
            <a:noFill/>
            <a:miter lim="800000"/>
            <a:headEnd/>
            <a:tailEnd/>
          </a:ln>
        </p:spPr>
        <p:txBody>
          <a:bodyPr>
            <a:prstTxWarp prst="textNoShape">
              <a:avLst/>
            </a:prstTxWarp>
            <a:spAutoFit/>
          </a:bodyPr>
          <a:lstStyle/>
          <a:p>
            <a:r>
              <a:rPr lang="en-US" sz="1200" b="1" i="1">
                <a:solidFill>
                  <a:schemeClr val="bg1"/>
                </a:solidFill>
                <a:ea typeface="Arial" charset="0"/>
                <a:cs typeface="Arial" charset="0"/>
              </a:rPr>
              <a:t>unite and deliver effective support for countries</a:t>
            </a:r>
          </a:p>
        </p:txBody>
      </p:sp>
      <p:sp>
        <p:nvSpPr>
          <p:cNvPr id="17412" name="Title 7"/>
          <p:cNvSpPr>
            <a:spLocks noGrp="1"/>
          </p:cNvSpPr>
          <p:nvPr>
            <p:ph type="title"/>
          </p:nvPr>
        </p:nvSpPr>
        <p:spPr>
          <a:xfrm>
            <a:off x="228600" y="3048000"/>
            <a:ext cx="8839200" cy="1676400"/>
          </a:xfrm>
        </p:spPr>
        <p:txBody>
          <a:bodyPr/>
          <a:lstStyle/>
          <a:p>
            <a:pPr algn="l" eaLnBrk="1" hangingPunct="1"/>
            <a:r>
              <a:rPr lang="fr-FR">
                <a:latin typeface="Arial" charset="0"/>
                <a:ea typeface="ＭＳ Ｐゴシック" charset="-128"/>
                <a:cs typeface="ＭＳ Ｐゴシック" charset="-128"/>
              </a:rPr>
              <a:t>Savoir communiquer pour mener des actions de plaidoyer et inciter les parties prenantes à s’engager</a:t>
            </a:r>
            <a:endParaRPr lang="fr-FR" sz="2600">
              <a:latin typeface="Arial" charset="0"/>
              <a:ea typeface="ＭＳ Ｐゴシック" charset="-128"/>
              <a:cs typeface="ＭＳ Ｐゴシック" charset="-128"/>
            </a:endParaRPr>
          </a:p>
        </p:txBody>
      </p:sp>
      <p:cxnSp>
        <p:nvCxnSpPr>
          <p:cNvPr id="11" name="Straight Connector 10"/>
          <p:cNvCxnSpPr>
            <a:cxnSpLocks noChangeShapeType="1"/>
          </p:cNvCxnSpPr>
          <p:nvPr/>
        </p:nvCxnSpPr>
        <p:spPr bwMode="auto">
          <a:xfrm>
            <a:off x="304800" y="4722813"/>
            <a:ext cx="7924800" cy="1587"/>
          </a:xfrm>
          <a:prstGeom prst="line">
            <a:avLst/>
          </a:prstGeom>
          <a:noFill/>
          <a:ln w="38100">
            <a:solidFill>
              <a:schemeClr val="accent1"/>
            </a:solidFill>
            <a:round/>
            <a:headEnd/>
            <a:tailEnd/>
          </a:ln>
          <a:effectLst>
            <a:outerShdw dist="23000" dir="5400000" rotWithShape="0">
              <a:srgbClr val="808080">
                <a:alpha val="34999"/>
              </a:srgbClr>
            </a:outerShdw>
          </a:effec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onut 1"/>
          <p:cNvSpPr/>
          <p:nvPr/>
        </p:nvSpPr>
        <p:spPr>
          <a:xfrm>
            <a:off x="1866900" y="723900"/>
            <a:ext cx="5410200" cy="5410200"/>
          </a:xfrm>
          <a:prstGeom prst="donut">
            <a:avLst>
              <a:gd name="adj" fmla="val 16390"/>
            </a:avLst>
          </a:prstGeom>
          <a:solidFill>
            <a:schemeClr val="tx2"/>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3" name="TextBox 2"/>
          <p:cNvSpPr txBox="1"/>
          <p:nvPr/>
        </p:nvSpPr>
        <p:spPr>
          <a:xfrm>
            <a:off x="2385511" y="1242511"/>
            <a:ext cx="4372977" cy="4372977"/>
          </a:xfrm>
          <a:prstGeom prst="rect">
            <a:avLst/>
          </a:prstGeom>
          <a:noFill/>
        </p:spPr>
        <p:txBody>
          <a:bodyPr spcFirstLastPara="1">
            <a:prstTxWarp prst="textCircle">
              <a:avLst/>
            </a:prstTxWarp>
            <a:spAutoFit/>
          </a:bodyPr>
          <a:lstStyle/>
          <a:p>
            <a:pPr fontAlgn="auto">
              <a:spcBef>
                <a:spcPts val="0"/>
              </a:spcBef>
              <a:spcAft>
                <a:spcPts val="0"/>
              </a:spcAft>
              <a:defRPr/>
            </a:pPr>
            <a:r>
              <a:rPr lang="en-US" sz="3400" dirty="0">
                <a:solidFill>
                  <a:schemeClr val="bg1"/>
                </a:solidFill>
                <a:effectLst>
                  <a:outerShdw blurRad="50800" dist="38100" dir="2700000" algn="tl" rotWithShape="0">
                    <a:prstClr val="black">
                      <a:alpha val="40000"/>
                    </a:prstClr>
                  </a:outerShdw>
                </a:effectLst>
                <a:latin typeface="Calibri" pitchFamily="34" charset="0"/>
              </a:rPr>
              <a:t> POURQUOI CES </a:t>
            </a:r>
            <a:r>
              <a:rPr lang="fr-FR" sz="3400" dirty="0">
                <a:solidFill>
                  <a:schemeClr val="bg1"/>
                </a:solidFill>
                <a:effectLst>
                  <a:outerShdw blurRad="50800" dist="38100" dir="2700000" algn="tl" rotWithShape="0">
                    <a:prstClr val="black">
                      <a:alpha val="40000"/>
                    </a:prstClr>
                  </a:outerShdw>
                </a:effectLst>
                <a:latin typeface="Calibri" pitchFamily="34" charset="0"/>
              </a:rPr>
              <a:t>ACTIVITES</a:t>
            </a:r>
            <a:r>
              <a:rPr lang="en-US" sz="3400" dirty="0">
                <a:solidFill>
                  <a:schemeClr val="bg1"/>
                </a:solidFill>
                <a:effectLst>
                  <a:outerShdw blurRad="50800" dist="38100" dir="2700000" algn="tl" rotWithShape="0">
                    <a:prstClr val="black">
                      <a:alpha val="40000"/>
                    </a:prstClr>
                  </a:outerShdw>
                </a:effectLst>
                <a:latin typeface="Calibri" pitchFamily="34" charset="0"/>
              </a:rPr>
              <a:t> SONT-ELLES IMPORTANTES ?</a:t>
            </a:r>
          </a:p>
        </p:txBody>
      </p:sp>
      <p:sp>
        <p:nvSpPr>
          <p:cNvPr id="4" name="TextBox 3"/>
          <p:cNvSpPr txBox="1"/>
          <p:nvPr/>
        </p:nvSpPr>
        <p:spPr>
          <a:xfrm flipH="1">
            <a:off x="3962400" y="2209800"/>
            <a:ext cx="1143000" cy="2400300"/>
          </a:xfrm>
          <a:prstGeom prst="rect">
            <a:avLst/>
          </a:prstGeom>
          <a:noFill/>
        </p:spPr>
        <p:txBody>
          <a:bodyPr>
            <a:prstTxWarp prst="textNoShape">
              <a:avLst/>
            </a:prstTxWarp>
            <a:spAutoFit/>
          </a:bodyPr>
          <a:lstStyle/>
          <a:p>
            <a:r>
              <a:rPr lang="en-GB" sz="15000" b="1">
                <a:solidFill>
                  <a:srgbClr val="558ED5"/>
                </a:solidFill>
                <a:effectLst>
                  <a:outerShdw blurRad="38100" dist="38100" dir="2700000" algn="tl">
                    <a:srgbClr val="DDDDDD"/>
                  </a:outerShdw>
                </a:effectLst>
                <a:latin typeface="Times New Roman" charset="0"/>
                <a:ea typeface="Times New Roman" charset="0"/>
                <a:cs typeface="Times New Roman" charset="0"/>
              </a:rPr>
              <a:t>?</a:t>
            </a:r>
            <a:endParaRPr lang="en-US" sz="15000" b="1">
              <a:solidFill>
                <a:srgbClr val="558ED5"/>
              </a:solidFill>
              <a:effectLst>
                <a:outerShdw blurRad="38100" dist="38100" dir="2700000" algn="tl">
                  <a:srgbClr val="DDDDDD"/>
                </a:outerShdw>
              </a:effectLst>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314" name="Group 33"/>
          <p:cNvGrpSpPr>
            <a:grpSpLocks/>
          </p:cNvGrpSpPr>
          <p:nvPr/>
        </p:nvGrpSpPr>
        <p:grpSpPr bwMode="auto">
          <a:xfrm>
            <a:off x="609600" y="762000"/>
            <a:ext cx="7874000" cy="5773738"/>
            <a:chOff x="1776" y="1302"/>
            <a:chExt cx="2765" cy="2767"/>
          </a:xfrm>
        </p:grpSpPr>
        <p:sp>
          <p:nvSpPr>
            <p:cNvPr id="13317" name="Rectangle 5"/>
            <p:cNvSpPr>
              <a:spLocks noChangeArrowheads="1"/>
            </p:cNvSpPr>
            <p:nvPr/>
          </p:nvSpPr>
          <p:spPr bwMode="auto">
            <a:xfrm>
              <a:off x="1776" y="1302"/>
              <a:ext cx="2765" cy="2767"/>
            </a:xfrm>
            <a:prstGeom prst="rect">
              <a:avLst/>
            </a:prstGeom>
            <a:solidFill>
              <a:srgbClr val="DDDDDD"/>
            </a:solidFill>
            <a:ln w="9525">
              <a:noFill/>
              <a:miter lim="800000"/>
              <a:headEnd/>
              <a:tailEnd/>
            </a:ln>
          </p:spPr>
          <p:txBody>
            <a:bodyPr wrap="none" anchor="ctr">
              <a:prstTxWarp prst="textNoShape">
                <a:avLst/>
              </a:prstTxWarp>
            </a:bodyPr>
            <a:lstStyle/>
            <a:p>
              <a:endParaRPr lang="en-GB">
                <a:latin typeface="Calibri" charset="0"/>
              </a:endParaRPr>
            </a:p>
          </p:txBody>
        </p:sp>
        <p:sp>
          <p:nvSpPr>
            <p:cNvPr id="13318" name="Rectangle 6"/>
            <p:cNvSpPr>
              <a:spLocks noChangeArrowheads="1"/>
            </p:cNvSpPr>
            <p:nvPr/>
          </p:nvSpPr>
          <p:spPr bwMode="auto">
            <a:xfrm>
              <a:off x="1854" y="3328"/>
              <a:ext cx="525"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algn="ctr" defTabSz="957263">
                <a:spcBef>
                  <a:spcPct val="20000"/>
                </a:spcBef>
              </a:pPr>
              <a:r>
                <a:rPr lang="fr-FR" sz="2000" b="1">
                  <a:solidFill>
                    <a:srgbClr val="184BB2"/>
                  </a:solidFill>
                  <a:latin typeface="Calibri" charset="0"/>
                </a:rPr>
                <a:t>Secteur</a:t>
              </a:r>
            </a:p>
          </p:txBody>
        </p:sp>
        <p:sp>
          <p:nvSpPr>
            <p:cNvPr id="13319" name="Rectangle 7"/>
            <p:cNvSpPr>
              <a:spLocks noChangeArrowheads="1"/>
            </p:cNvSpPr>
            <p:nvPr/>
          </p:nvSpPr>
          <p:spPr bwMode="auto">
            <a:xfrm>
              <a:off x="3892" y="3328"/>
              <a:ext cx="524"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algn="ctr" defTabSz="957263">
                <a:spcBef>
                  <a:spcPct val="20000"/>
                </a:spcBef>
              </a:pPr>
              <a:r>
                <a:rPr lang="fr-FR" sz="2000" b="1">
                  <a:solidFill>
                    <a:srgbClr val="184BB2"/>
                  </a:solidFill>
                  <a:latin typeface="Calibri" charset="0"/>
                </a:rPr>
                <a:t>Donateurs</a:t>
              </a:r>
              <a:endParaRPr lang="fr-FR" sz="2000" b="1">
                <a:solidFill>
                  <a:srgbClr val="184BB2"/>
                </a:solidFill>
                <a:latin typeface="Trebuchet MS" charset="0"/>
              </a:endParaRPr>
            </a:p>
          </p:txBody>
        </p:sp>
        <p:sp>
          <p:nvSpPr>
            <p:cNvPr id="13320" name="Rectangle 8"/>
            <p:cNvSpPr>
              <a:spLocks noChangeArrowheads="1"/>
            </p:cNvSpPr>
            <p:nvPr/>
          </p:nvSpPr>
          <p:spPr bwMode="auto">
            <a:xfrm>
              <a:off x="2780" y="3328"/>
              <a:ext cx="525"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defTabSz="957263">
                <a:spcBef>
                  <a:spcPct val="20000"/>
                </a:spcBef>
              </a:pPr>
              <a:endParaRPr lang="en-GB" sz="2000" b="1">
                <a:solidFill>
                  <a:srgbClr val="184BB2"/>
                </a:solidFill>
                <a:latin typeface="Calibri" charset="0"/>
              </a:endParaRPr>
            </a:p>
            <a:p>
              <a:pPr defTabSz="957263">
                <a:spcBef>
                  <a:spcPct val="20000"/>
                </a:spcBef>
              </a:pPr>
              <a:r>
                <a:rPr lang="fr-FR" sz="2000" b="1">
                  <a:solidFill>
                    <a:srgbClr val="184BB2"/>
                  </a:solidFill>
                  <a:latin typeface="Calibri" charset="0"/>
                </a:rPr>
                <a:t>Bénéficiaires </a:t>
              </a:r>
              <a:endParaRPr lang="fr-FR" sz="2000" b="1">
                <a:solidFill>
                  <a:srgbClr val="184BB2"/>
                </a:solidFill>
                <a:latin typeface="Trebuchet MS" charset="0"/>
              </a:endParaRPr>
            </a:p>
            <a:p>
              <a:pPr defTabSz="957263">
                <a:spcBef>
                  <a:spcPct val="20000"/>
                </a:spcBef>
              </a:pPr>
              <a:endParaRPr lang="en-US" sz="2000" b="1">
                <a:solidFill>
                  <a:srgbClr val="184BB2"/>
                </a:solidFill>
                <a:latin typeface="Trebuchet MS" charset="0"/>
              </a:endParaRPr>
            </a:p>
          </p:txBody>
        </p:sp>
        <p:sp>
          <p:nvSpPr>
            <p:cNvPr id="13321" name="Rectangle 9"/>
            <p:cNvSpPr>
              <a:spLocks noChangeArrowheads="1"/>
            </p:cNvSpPr>
            <p:nvPr/>
          </p:nvSpPr>
          <p:spPr bwMode="auto">
            <a:xfrm>
              <a:off x="1866" y="1506"/>
              <a:ext cx="525"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defTabSz="957263">
                <a:spcBef>
                  <a:spcPct val="20000"/>
                </a:spcBef>
              </a:pPr>
              <a:r>
                <a:rPr lang="fr-FR" sz="2000" b="1">
                  <a:solidFill>
                    <a:srgbClr val="184BB2"/>
                  </a:solidFill>
                  <a:latin typeface="Calibri" charset="0"/>
                </a:rPr>
                <a:t>Organisations</a:t>
              </a:r>
            </a:p>
            <a:p>
              <a:pPr marL="358775" indent="-358775" defTabSz="957263">
                <a:spcBef>
                  <a:spcPct val="20000"/>
                </a:spcBef>
              </a:pPr>
              <a:r>
                <a:rPr lang="fr-FR" sz="2000" b="1">
                  <a:solidFill>
                    <a:srgbClr val="184BB2"/>
                  </a:solidFill>
                  <a:latin typeface="Calibri" charset="0"/>
                </a:rPr>
                <a:t>internationales</a:t>
              </a:r>
              <a:endParaRPr lang="fr-FR" sz="900" b="1">
                <a:solidFill>
                  <a:srgbClr val="184BB2"/>
                </a:solidFill>
                <a:latin typeface="Calibri" charset="0"/>
              </a:endParaRPr>
            </a:p>
            <a:p>
              <a:pPr marL="358775" indent="-358775" defTabSz="957263">
                <a:spcBef>
                  <a:spcPct val="20000"/>
                </a:spcBef>
              </a:pPr>
              <a:endParaRPr lang="fr-FR" sz="900" b="1">
                <a:solidFill>
                  <a:srgbClr val="184BB2"/>
                </a:solidFill>
                <a:latin typeface="Calibri" charset="0"/>
              </a:endParaRPr>
            </a:p>
          </p:txBody>
        </p:sp>
        <p:sp>
          <p:nvSpPr>
            <p:cNvPr id="13322" name="Rectangle 10"/>
            <p:cNvSpPr>
              <a:spLocks noChangeArrowheads="1"/>
            </p:cNvSpPr>
            <p:nvPr/>
          </p:nvSpPr>
          <p:spPr bwMode="auto">
            <a:xfrm>
              <a:off x="2785" y="1493"/>
              <a:ext cx="525"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defTabSz="957263">
                <a:spcBef>
                  <a:spcPct val="20000"/>
                </a:spcBef>
              </a:pPr>
              <a:r>
                <a:rPr lang="fr-FR" sz="2000" b="1">
                  <a:solidFill>
                    <a:srgbClr val="184BB2"/>
                  </a:solidFill>
                  <a:latin typeface="Calibri" charset="0"/>
                </a:rPr>
                <a:t>Communauté</a:t>
              </a:r>
            </a:p>
            <a:p>
              <a:pPr marL="358775" indent="-358775" defTabSz="957263">
                <a:spcBef>
                  <a:spcPct val="20000"/>
                </a:spcBef>
              </a:pPr>
              <a:r>
                <a:rPr lang="fr-FR" sz="2000" b="1">
                  <a:solidFill>
                    <a:srgbClr val="184BB2"/>
                  </a:solidFill>
                  <a:latin typeface="Calibri" charset="0"/>
                </a:rPr>
                <a:t>locale</a:t>
              </a:r>
              <a:endParaRPr lang="fr-FR" sz="900" b="1">
                <a:solidFill>
                  <a:srgbClr val="184BB2"/>
                </a:solidFill>
                <a:latin typeface="Trebuchet MS" charset="0"/>
              </a:endParaRPr>
            </a:p>
          </p:txBody>
        </p:sp>
        <p:sp>
          <p:nvSpPr>
            <p:cNvPr id="13323" name="Rectangle 11"/>
            <p:cNvSpPr>
              <a:spLocks noChangeArrowheads="1"/>
            </p:cNvSpPr>
            <p:nvPr/>
          </p:nvSpPr>
          <p:spPr bwMode="auto">
            <a:xfrm>
              <a:off x="3892" y="1506"/>
              <a:ext cx="524"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algn="ctr" defTabSz="957263">
                <a:spcBef>
                  <a:spcPct val="20000"/>
                </a:spcBef>
              </a:pPr>
              <a:r>
                <a:rPr lang="fr-FR" sz="2000" b="1">
                  <a:solidFill>
                    <a:srgbClr val="184BB2"/>
                  </a:solidFill>
                  <a:latin typeface="Calibri" charset="0"/>
                </a:rPr>
                <a:t>Personnel</a:t>
              </a:r>
              <a:endParaRPr lang="fr-FR" sz="2000" b="1">
                <a:solidFill>
                  <a:srgbClr val="184BB2"/>
                </a:solidFill>
                <a:latin typeface="Trebuchet MS" charset="0"/>
              </a:endParaRPr>
            </a:p>
          </p:txBody>
        </p:sp>
        <p:sp>
          <p:nvSpPr>
            <p:cNvPr id="13324" name="Rectangle 12"/>
            <p:cNvSpPr>
              <a:spLocks noChangeArrowheads="1"/>
            </p:cNvSpPr>
            <p:nvPr/>
          </p:nvSpPr>
          <p:spPr bwMode="auto">
            <a:xfrm>
              <a:off x="1847" y="2413"/>
              <a:ext cx="524"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algn="ctr" defTabSz="957263">
                <a:spcBef>
                  <a:spcPct val="20000"/>
                </a:spcBef>
              </a:pPr>
              <a:r>
                <a:rPr lang="en-GB" sz="2000" b="1">
                  <a:solidFill>
                    <a:srgbClr val="184BB2"/>
                  </a:solidFill>
                  <a:latin typeface="Calibri" charset="0"/>
                </a:rPr>
                <a:t>ONG</a:t>
              </a:r>
            </a:p>
          </p:txBody>
        </p:sp>
        <p:sp>
          <p:nvSpPr>
            <p:cNvPr id="13325" name="Rectangle 14"/>
            <p:cNvSpPr>
              <a:spLocks noChangeArrowheads="1"/>
            </p:cNvSpPr>
            <p:nvPr/>
          </p:nvSpPr>
          <p:spPr bwMode="auto">
            <a:xfrm>
              <a:off x="3892" y="2405"/>
              <a:ext cx="524" cy="453"/>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358775" indent="-358775" algn="ctr" defTabSz="957263">
                <a:spcBef>
                  <a:spcPct val="20000"/>
                </a:spcBef>
              </a:pPr>
              <a:r>
                <a:rPr lang="fr-FR" sz="2000" b="1">
                  <a:solidFill>
                    <a:srgbClr val="184BB2"/>
                  </a:solidFill>
                  <a:latin typeface="Calibri" charset="0"/>
                </a:rPr>
                <a:t>État</a:t>
              </a:r>
              <a:endParaRPr lang="fr-FR" sz="900">
                <a:solidFill>
                  <a:srgbClr val="000066"/>
                </a:solidFill>
                <a:latin typeface="Trebuchet MS" charset="0"/>
              </a:endParaRPr>
            </a:p>
          </p:txBody>
        </p:sp>
        <p:sp>
          <p:nvSpPr>
            <p:cNvPr id="13326" name="Line 15"/>
            <p:cNvSpPr>
              <a:spLocks noChangeShapeType="1"/>
            </p:cNvSpPr>
            <p:nvPr/>
          </p:nvSpPr>
          <p:spPr bwMode="auto">
            <a:xfrm flipV="1">
              <a:off x="2319" y="2867"/>
              <a:ext cx="525" cy="453"/>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27" name="Line 16"/>
            <p:cNvSpPr>
              <a:spLocks noChangeShapeType="1"/>
            </p:cNvSpPr>
            <p:nvPr/>
          </p:nvSpPr>
          <p:spPr bwMode="auto">
            <a:xfrm flipH="1" flipV="1">
              <a:off x="3342" y="2844"/>
              <a:ext cx="594" cy="516"/>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28" name="Line 17"/>
            <p:cNvSpPr>
              <a:spLocks noChangeShapeType="1"/>
            </p:cNvSpPr>
            <p:nvPr/>
          </p:nvSpPr>
          <p:spPr bwMode="auto">
            <a:xfrm flipV="1">
              <a:off x="3024" y="2867"/>
              <a:ext cx="0" cy="453"/>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29" name="Line 18"/>
            <p:cNvSpPr>
              <a:spLocks noChangeShapeType="1"/>
            </p:cNvSpPr>
            <p:nvPr/>
          </p:nvSpPr>
          <p:spPr bwMode="auto">
            <a:xfrm>
              <a:off x="2319" y="2640"/>
              <a:ext cx="513" cy="0"/>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30" name="Line 19"/>
            <p:cNvSpPr>
              <a:spLocks noChangeShapeType="1"/>
            </p:cNvSpPr>
            <p:nvPr/>
          </p:nvSpPr>
          <p:spPr bwMode="auto">
            <a:xfrm flipH="1">
              <a:off x="3360" y="2640"/>
              <a:ext cx="525" cy="1"/>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31" name="Line 20"/>
            <p:cNvSpPr>
              <a:spLocks noChangeShapeType="1"/>
            </p:cNvSpPr>
            <p:nvPr/>
          </p:nvSpPr>
          <p:spPr bwMode="auto">
            <a:xfrm>
              <a:off x="2358" y="1966"/>
              <a:ext cx="485" cy="453"/>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32" name="Line 21"/>
            <p:cNvSpPr>
              <a:spLocks noChangeShapeType="1"/>
            </p:cNvSpPr>
            <p:nvPr/>
          </p:nvSpPr>
          <p:spPr bwMode="auto">
            <a:xfrm flipH="1">
              <a:off x="3312" y="1968"/>
              <a:ext cx="573" cy="432"/>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33" name="Line 22"/>
            <p:cNvSpPr>
              <a:spLocks noChangeShapeType="1"/>
            </p:cNvSpPr>
            <p:nvPr/>
          </p:nvSpPr>
          <p:spPr bwMode="auto">
            <a:xfrm>
              <a:off x="3024" y="1960"/>
              <a:ext cx="0" cy="453"/>
            </a:xfrm>
            <a:prstGeom prst="line">
              <a:avLst/>
            </a:prstGeom>
            <a:noFill/>
            <a:ln w="50800">
              <a:solidFill>
                <a:schemeClr val="bg1"/>
              </a:solidFill>
              <a:round/>
              <a:headEnd/>
              <a:tailEnd type="triangle" w="med" len="med"/>
            </a:ln>
          </p:spPr>
          <p:txBody>
            <a:bodyPr>
              <a:prstTxWarp prst="textNoShape">
                <a:avLst/>
              </a:prstTxWarp>
            </a:bodyPr>
            <a:lstStyle/>
            <a:p>
              <a:endParaRPr lang="en-US"/>
            </a:p>
          </p:txBody>
        </p:sp>
        <p:sp>
          <p:nvSpPr>
            <p:cNvPr id="13334" name="Rectangle 23"/>
            <p:cNvSpPr>
              <a:spLocks noChangeArrowheads="1"/>
            </p:cNvSpPr>
            <p:nvPr/>
          </p:nvSpPr>
          <p:spPr bwMode="auto">
            <a:xfrm>
              <a:off x="1851" y="3787"/>
              <a:ext cx="525"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Normes et</a:t>
              </a:r>
            </a:p>
            <a:p>
              <a:pPr marL="358775" indent="-358775" defTabSz="957263">
                <a:spcBef>
                  <a:spcPct val="20000"/>
                </a:spcBef>
              </a:pPr>
              <a:r>
                <a:rPr lang="fr-FR" sz="2000">
                  <a:solidFill>
                    <a:srgbClr val="000066"/>
                  </a:solidFill>
                  <a:latin typeface="Calibri" charset="0"/>
                </a:rPr>
                <a:t>bonnes pratiques</a:t>
              </a:r>
            </a:p>
          </p:txBody>
        </p:sp>
        <p:sp>
          <p:nvSpPr>
            <p:cNvPr id="13335" name="Rectangle 24"/>
            <p:cNvSpPr>
              <a:spLocks noChangeArrowheads="1"/>
            </p:cNvSpPr>
            <p:nvPr/>
          </p:nvSpPr>
          <p:spPr bwMode="auto">
            <a:xfrm>
              <a:off x="1814" y="2856"/>
              <a:ext cx="524"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Réputation</a:t>
              </a:r>
            </a:p>
          </p:txBody>
        </p:sp>
        <p:sp>
          <p:nvSpPr>
            <p:cNvPr id="13336" name="Rectangle 25"/>
            <p:cNvSpPr>
              <a:spLocks noChangeArrowheads="1"/>
            </p:cNvSpPr>
            <p:nvPr/>
          </p:nvSpPr>
          <p:spPr bwMode="auto">
            <a:xfrm>
              <a:off x="1840" y="1943"/>
              <a:ext cx="525"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Bonnes</a:t>
              </a:r>
            </a:p>
            <a:p>
              <a:pPr marL="358775" indent="-358775" defTabSz="957263">
                <a:spcBef>
                  <a:spcPct val="20000"/>
                </a:spcBef>
              </a:pPr>
              <a:r>
                <a:rPr lang="fr-FR" sz="2000">
                  <a:solidFill>
                    <a:srgbClr val="000066"/>
                  </a:solidFill>
                  <a:latin typeface="Calibri" charset="0"/>
                </a:rPr>
                <a:t>pratiques</a:t>
              </a:r>
            </a:p>
          </p:txBody>
        </p:sp>
        <p:sp>
          <p:nvSpPr>
            <p:cNvPr id="13337" name="Rectangle 26"/>
            <p:cNvSpPr>
              <a:spLocks noChangeArrowheads="1"/>
            </p:cNvSpPr>
            <p:nvPr/>
          </p:nvSpPr>
          <p:spPr bwMode="auto">
            <a:xfrm>
              <a:off x="2766" y="3813"/>
              <a:ext cx="684" cy="193"/>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Demande de </a:t>
              </a:r>
            </a:p>
            <a:p>
              <a:pPr marL="358775" indent="-358775" defTabSz="957263">
                <a:spcBef>
                  <a:spcPct val="20000"/>
                </a:spcBef>
              </a:pPr>
              <a:r>
                <a:rPr lang="fr-FR" sz="2000">
                  <a:solidFill>
                    <a:srgbClr val="000066"/>
                  </a:solidFill>
                  <a:latin typeface="Calibri" charset="0"/>
                </a:rPr>
                <a:t>programmes/services</a:t>
              </a:r>
            </a:p>
          </p:txBody>
        </p:sp>
        <p:sp>
          <p:nvSpPr>
            <p:cNvPr id="13338" name="Rectangle 27"/>
            <p:cNvSpPr>
              <a:spLocks noChangeArrowheads="1"/>
            </p:cNvSpPr>
            <p:nvPr/>
          </p:nvSpPr>
          <p:spPr bwMode="auto">
            <a:xfrm>
              <a:off x="3900" y="3723"/>
              <a:ext cx="525"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en-GB" sz="2000">
                  <a:solidFill>
                    <a:srgbClr val="000066"/>
                  </a:solidFill>
                  <a:latin typeface="Calibri" charset="0"/>
                </a:rPr>
                <a:t>Capital</a:t>
              </a:r>
              <a:endParaRPr lang="en-US" sz="2000">
                <a:solidFill>
                  <a:srgbClr val="000066"/>
                </a:solidFill>
                <a:latin typeface="Calibri" charset="0"/>
              </a:endParaRPr>
            </a:p>
          </p:txBody>
        </p:sp>
        <p:sp>
          <p:nvSpPr>
            <p:cNvPr id="13339" name="Rectangle 28"/>
            <p:cNvSpPr>
              <a:spLocks noChangeArrowheads="1"/>
            </p:cNvSpPr>
            <p:nvPr/>
          </p:nvSpPr>
          <p:spPr bwMode="auto">
            <a:xfrm>
              <a:off x="3900" y="2893"/>
              <a:ext cx="525"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Cadre de </a:t>
              </a:r>
            </a:p>
            <a:p>
              <a:pPr marL="358775" indent="-358775" defTabSz="957263">
                <a:spcBef>
                  <a:spcPct val="20000"/>
                </a:spcBef>
              </a:pPr>
              <a:r>
                <a:rPr lang="fr-FR" sz="2000">
                  <a:solidFill>
                    <a:srgbClr val="000066"/>
                  </a:solidFill>
                  <a:latin typeface="Calibri" charset="0"/>
                </a:rPr>
                <a:t>réglementation</a:t>
              </a:r>
            </a:p>
          </p:txBody>
        </p:sp>
        <p:sp>
          <p:nvSpPr>
            <p:cNvPr id="13340" name="Rectangle 29"/>
            <p:cNvSpPr>
              <a:spLocks noChangeArrowheads="1"/>
            </p:cNvSpPr>
            <p:nvPr/>
          </p:nvSpPr>
          <p:spPr bwMode="auto">
            <a:xfrm>
              <a:off x="2803" y="1930"/>
              <a:ext cx="525" cy="204"/>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Permis d’activité</a:t>
              </a:r>
            </a:p>
          </p:txBody>
        </p:sp>
        <p:sp>
          <p:nvSpPr>
            <p:cNvPr id="13341" name="Rectangle 30"/>
            <p:cNvSpPr>
              <a:spLocks noChangeArrowheads="1"/>
            </p:cNvSpPr>
            <p:nvPr/>
          </p:nvSpPr>
          <p:spPr bwMode="auto">
            <a:xfrm>
              <a:off x="3873" y="1907"/>
              <a:ext cx="525" cy="227"/>
            </a:xfrm>
            <a:prstGeom prst="rect">
              <a:avLst/>
            </a:prstGeom>
            <a:noFill/>
            <a:ln w="9525">
              <a:noFill/>
              <a:miter lim="800000"/>
              <a:headEnd/>
              <a:tailEnd/>
            </a:ln>
          </p:spPr>
          <p:txBody>
            <a:bodyPr wrap="none" anchor="ctr">
              <a:prstTxWarp prst="textNoShape">
                <a:avLst/>
              </a:prstTxWarp>
            </a:bodyPr>
            <a:lstStyle/>
            <a:p>
              <a:pPr marL="358775" indent="-358775" defTabSz="957263">
                <a:spcBef>
                  <a:spcPct val="20000"/>
                </a:spcBef>
              </a:pPr>
              <a:r>
                <a:rPr lang="fr-FR" sz="2000">
                  <a:solidFill>
                    <a:srgbClr val="000066"/>
                  </a:solidFill>
                  <a:latin typeface="Calibri" charset="0"/>
                </a:rPr>
                <a:t>Productivité</a:t>
              </a:r>
            </a:p>
          </p:txBody>
        </p:sp>
      </p:grpSp>
      <p:pic>
        <p:nvPicPr>
          <p:cNvPr id="32" name="Picture 31" descr="UNLOGO blue.jpg"/>
          <p:cNvPicPr>
            <a:picLocks noChangeAspect="1"/>
          </p:cNvPicPr>
          <p:nvPr/>
        </p:nvPicPr>
        <p:blipFill>
          <a:blip r:embed="rId3"/>
          <a:srcRect/>
          <a:stretch>
            <a:fillRect/>
          </a:stretch>
        </p:blipFill>
        <p:spPr bwMode="auto">
          <a:xfrm>
            <a:off x="3690938" y="3016250"/>
            <a:ext cx="1338262" cy="1138238"/>
          </a:xfrm>
          <a:prstGeom prst="rect">
            <a:avLst/>
          </a:prstGeom>
          <a:noFill/>
          <a:ln w="9525">
            <a:noFill/>
            <a:miter lim="800000"/>
            <a:headEnd/>
            <a:tailEnd/>
          </a:ln>
        </p:spPr>
      </p:pic>
      <p:sp>
        <p:nvSpPr>
          <p:cNvPr id="33" name="Title 32"/>
          <p:cNvSpPr>
            <a:spLocks noGrp="1"/>
          </p:cNvSpPr>
          <p:nvPr>
            <p:ph type="title" idx="4294967295"/>
          </p:nvPr>
        </p:nvSpPr>
        <p:spPr>
          <a:xfrm>
            <a:off x="533400" y="152400"/>
            <a:ext cx="8229600" cy="715963"/>
          </a:xfrm>
        </p:spPr>
        <p:txBody>
          <a:bodyPr>
            <a:normAutofit fontScale="90000"/>
          </a:bodyPr>
          <a:lstStyle/>
          <a:p>
            <a:pPr eaLnBrk="1" hangingPunct="1">
              <a:defRPr/>
            </a:pPr>
            <a:r>
              <a:rPr lang="fr-FR" sz="2500" smtClean="0">
                <a:ea typeface="+mj-ea"/>
              </a:rPr>
              <a:t>Effets positifs des actions de plaidoyer et du management des parties prenantes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04800" y="1066800"/>
            <a:ext cx="6172200" cy="3581400"/>
          </a:xfrm>
          <a:prstGeom prst="rect">
            <a:avLst/>
          </a:prstGeom>
          <a:solidFill>
            <a:schemeClr val="tx1">
              <a:lumMod val="50000"/>
              <a:lumOff val="50000"/>
              <a:alpha val="27059"/>
            </a:schemeClr>
          </a:solidFill>
          <a:ln w="25400" cap="sq">
            <a:solidFill>
              <a:schemeClr val="bg1">
                <a:alpha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39" name="Picture 2" descr="http://www.ballardbeavers.org/Clubs/Model_UN/Images/united-nations-headquarter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228600" y="2057400"/>
            <a:ext cx="4038600" cy="3505200"/>
          </a:xfrm>
          <a:prstGeom prst="rect">
            <a:avLst/>
          </a:prstGeom>
          <a:solidFill>
            <a:schemeClr val="bg1">
              <a:alpha val="27059"/>
            </a:schemeClr>
          </a:solidFill>
          <a:ln w="0" cap="sq">
            <a:solidFill>
              <a:schemeClr val="bg1">
                <a:alpha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b">
            <a:prstTxWarp prst="textNoShape">
              <a:avLst/>
            </a:prstTxWarp>
          </a:bodyPr>
          <a:lstStyle/>
          <a:p>
            <a:pPr>
              <a:lnSpc>
                <a:spcPct val="90000"/>
              </a:lnSpc>
            </a:pPr>
            <a:r>
              <a:rPr lang="fr-FR" sz="2800" b="1">
                <a:solidFill>
                  <a:srgbClr val="184BB2"/>
                </a:solidFill>
                <a:latin typeface="Arial" charset="0"/>
                <a:ea typeface="Arial" charset="0"/>
                <a:cs typeface="Arial" charset="0"/>
              </a:rPr>
              <a:t>Davantage </a:t>
            </a:r>
            <a:r>
              <a:rPr lang="fr-FR" sz="2800" b="1">
                <a:solidFill>
                  <a:srgbClr val="000000"/>
                </a:solidFill>
                <a:latin typeface="Arial" charset="0"/>
                <a:ea typeface="Arial" charset="0"/>
                <a:cs typeface="Arial" charset="0"/>
              </a:rPr>
              <a:t>de recommandations de politiques et d’actions de plaidoyer</a:t>
            </a:r>
          </a:p>
          <a:p>
            <a:pPr>
              <a:lnSpc>
                <a:spcPct val="90000"/>
              </a:lnSpc>
            </a:pPr>
            <a:endParaRPr lang="fr-FR" sz="2800" b="1">
              <a:solidFill>
                <a:srgbClr val="184BB2"/>
              </a:solidFill>
              <a:latin typeface="Arial" charset="0"/>
              <a:ea typeface="Arial" charset="0"/>
              <a:cs typeface="Arial" charset="0"/>
            </a:endParaRPr>
          </a:p>
          <a:p>
            <a:pPr>
              <a:lnSpc>
                <a:spcPct val="90000"/>
              </a:lnSpc>
            </a:pPr>
            <a:r>
              <a:rPr lang="fr-FR" sz="2800" b="1">
                <a:solidFill>
                  <a:srgbClr val="184BB2"/>
                </a:solidFill>
                <a:latin typeface="Arial" charset="0"/>
                <a:ea typeface="Arial" charset="0"/>
                <a:cs typeface="Arial" charset="0"/>
              </a:rPr>
              <a:t>Moins </a:t>
            </a:r>
            <a:r>
              <a:rPr lang="fr-FR" sz="2800" b="1">
                <a:solidFill>
                  <a:srgbClr val="000000"/>
                </a:solidFill>
                <a:latin typeface="Arial" charset="0"/>
                <a:ea typeface="Arial" charset="0"/>
                <a:cs typeface="Arial" charset="0"/>
              </a:rPr>
              <a:t>de gestion de programmes et de prestation directe de services</a:t>
            </a:r>
          </a:p>
        </p:txBody>
      </p:sp>
      <p:sp>
        <p:nvSpPr>
          <p:cNvPr id="8" name="Title 7"/>
          <p:cNvSpPr>
            <a:spLocks noGrp="1"/>
          </p:cNvSpPr>
          <p:nvPr>
            <p:ph type="title" idx="4294967295"/>
          </p:nvPr>
        </p:nvSpPr>
        <p:spPr>
          <a:xfrm>
            <a:off x="304800" y="274638"/>
            <a:ext cx="3886200" cy="1554162"/>
          </a:xfrm>
        </p:spPr>
        <p:txBody>
          <a:bodyPr>
            <a:normAutofit/>
          </a:bodyPr>
          <a:lstStyle/>
          <a:p>
            <a:pPr algn="l" eaLnBrk="1" hangingPunct="1"/>
            <a:r>
              <a:rPr lang="fr-FR" sz="2900">
                <a:latin typeface="Arial" charset="0"/>
                <a:cs typeface="Arial" charset="0"/>
              </a:rPr>
              <a:t>Réorienter les activités des Nations Unies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H:\Photos\Manny\Bali\88531673_XFBiHfd8_b048.jpg"/>
          <p:cNvPicPr>
            <a:picLocks noChangeAspect="1" noChangeArrowheads="1"/>
          </p:cNvPicPr>
          <p:nvPr/>
        </p:nvPicPr>
        <p:blipFill>
          <a:blip r:embed="rId3"/>
          <a:srcRect l="10828" r="31706"/>
          <a:stretch>
            <a:fillRect/>
          </a:stretch>
        </p:blipFill>
        <p:spPr bwMode="auto">
          <a:xfrm>
            <a:off x="3886200" y="0"/>
            <a:ext cx="5257800" cy="6858000"/>
          </a:xfrm>
          <a:prstGeom prst="rect">
            <a:avLst/>
          </a:prstGeom>
          <a:noFill/>
          <a:ln w="9525">
            <a:noFill/>
            <a:miter lim="800000"/>
            <a:headEnd/>
            <a:tailEnd/>
          </a:ln>
        </p:spPr>
      </p:pic>
      <p:sp>
        <p:nvSpPr>
          <p:cNvPr id="15363" name="Title 4"/>
          <p:cNvSpPr>
            <a:spLocks noGrp="1"/>
          </p:cNvSpPr>
          <p:nvPr>
            <p:ph type="title" idx="4294967295"/>
          </p:nvPr>
        </p:nvSpPr>
        <p:spPr>
          <a:xfrm>
            <a:off x="457200" y="2362200"/>
            <a:ext cx="2743200" cy="1600200"/>
          </a:xfrm>
        </p:spPr>
        <p:txBody>
          <a:bodyPr/>
          <a:lstStyle/>
          <a:p>
            <a:pPr eaLnBrk="1" hangingPunct="1"/>
            <a:r>
              <a:rPr lang="fr-FR" sz="4000">
                <a:latin typeface="Arial" charset="0"/>
                <a:cs typeface="Arial" charset="0"/>
              </a:rPr>
              <a:t>Partie II :</a:t>
            </a:r>
            <a:br>
              <a:rPr lang="fr-FR" sz="4000">
                <a:latin typeface="Arial" charset="0"/>
                <a:cs typeface="Arial" charset="0"/>
              </a:rPr>
            </a:br>
            <a:r>
              <a:rPr lang="fr-FR" sz="4000">
                <a:latin typeface="Arial" charset="0"/>
                <a:cs typeface="Arial" charset="0"/>
              </a:rPr>
              <a:t>L’action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4" name="Diagram 13"/>
          <p:cNvGraphicFramePr/>
          <p:nvPr/>
        </p:nvGraphicFramePr>
        <p:xfrm>
          <a:off x="1524000" y="15748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8" name="Isosceles Triangle 27"/>
          <p:cNvSpPr/>
          <p:nvPr/>
        </p:nvSpPr>
        <p:spPr>
          <a:xfrm>
            <a:off x="4267200" y="3505200"/>
            <a:ext cx="609600" cy="533400"/>
          </a:xfrm>
          <a:prstGeom prst="triangle">
            <a:avLst>
              <a:gd name="adj" fmla="val 5186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extBox 28"/>
          <p:cNvSpPr txBox="1">
            <a:spLocks noChangeArrowheads="1"/>
          </p:cNvSpPr>
          <p:nvPr/>
        </p:nvSpPr>
        <p:spPr bwMode="auto">
          <a:xfrm flipH="1">
            <a:off x="6096000" y="2133600"/>
            <a:ext cx="2286000" cy="1373188"/>
          </a:xfrm>
          <a:prstGeom prst="rect">
            <a:avLst/>
          </a:prstGeom>
          <a:noFill/>
          <a:ln w="9525">
            <a:noFill/>
            <a:miter lim="800000"/>
            <a:headEnd/>
            <a:tailEnd/>
          </a:ln>
        </p:spPr>
        <p:txBody>
          <a:bodyPr>
            <a:prstTxWarp prst="textNoShape">
              <a:avLst/>
            </a:prstTxWarp>
            <a:spAutoFit/>
          </a:bodyPr>
          <a:lstStyle/>
          <a:p>
            <a:pPr algn="ctr"/>
            <a:r>
              <a:rPr lang="fr-FR" sz="2800" b="1">
                <a:solidFill>
                  <a:srgbClr val="C00000"/>
                </a:solidFill>
                <a:latin typeface="Calibri" charset="0"/>
              </a:rPr>
              <a:t>Principales parties prenantes</a:t>
            </a:r>
          </a:p>
        </p:txBody>
      </p:sp>
      <p:sp>
        <p:nvSpPr>
          <p:cNvPr id="16389" name="Title 6"/>
          <p:cNvSpPr>
            <a:spLocks noGrp="1"/>
          </p:cNvSpPr>
          <p:nvPr>
            <p:ph type="ctrTitle"/>
          </p:nvPr>
        </p:nvSpPr>
        <p:spPr>
          <a:xfrm>
            <a:off x="685800" y="152400"/>
            <a:ext cx="7772400" cy="1470025"/>
          </a:xfrm>
        </p:spPr>
        <p:txBody>
          <a:bodyPr/>
          <a:lstStyle/>
          <a:p>
            <a:pPr eaLnBrk="1" hangingPunct="1"/>
            <a:r>
              <a:rPr lang="fr-FR" sz="2800">
                <a:latin typeface="Arial" charset="0"/>
                <a:cs typeface="Arial" charset="0"/>
              </a:rPr>
              <a:t>L’identification des parties prenantes se concentre sur trois caractéristiques.</a:t>
            </a:r>
          </a:p>
        </p:txBody>
      </p:sp>
      <p:cxnSp>
        <p:nvCxnSpPr>
          <p:cNvPr id="9" name="Straight Arrow Connector 8"/>
          <p:cNvCxnSpPr>
            <a:cxnSpLocks noChangeShapeType="1"/>
          </p:cNvCxnSpPr>
          <p:nvPr/>
        </p:nvCxnSpPr>
        <p:spPr bwMode="auto">
          <a:xfrm rot="10800000" flipV="1">
            <a:off x="4724400" y="2895600"/>
            <a:ext cx="1371600" cy="838200"/>
          </a:xfrm>
          <a:prstGeom prst="straightConnector1">
            <a:avLst/>
          </a:prstGeom>
          <a:noFill/>
          <a:ln w="76200">
            <a:solidFill>
              <a:srgbClr val="FF0000"/>
            </a:solidFill>
            <a:round/>
            <a:headEnd/>
            <a:tailEnd type="arrow" w="med" len="med"/>
          </a:ln>
          <a:effectLst>
            <a:outerShdw blurRad="63500" dist="20000" dir="5400000" rotWithShape="0">
              <a:srgbClr val="000000">
                <a:alpha val="37999"/>
              </a:srgbClr>
            </a:outerShdw>
          </a:effectLst>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6122" name="Group 42"/>
          <p:cNvGraphicFramePr>
            <a:graphicFrameLocks noGrp="1"/>
          </p:cNvGraphicFramePr>
          <p:nvPr/>
        </p:nvGraphicFramePr>
        <p:xfrm>
          <a:off x="250825" y="1989138"/>
          <a:ext cx="8642350" cy="2159000"/>
        </p:xfrm>
        <a:graphic>
          <a:graphicData uri="http://schemas.openxmlformats.org/drawingml/2006/table">
            <a:tbl>
              <a:tblPr/>
              <a:tblGrid>
                <a:gridCol w="4321175"/>
                <a:gridCol w="1439863"/>
                <a:gridCol w="1439862"/>
                <a:gridCol w="1441450"/>
              </a:tblGrid>
              <a:tr h="3667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500" b="1" i="0" u="none" strike="noStrike" cap="none" normalizeH="0" baseline="0">
                          <a:ln>
                            <a:noFill/>
                          </a:ln>
                          <a:solidFill>
                            <a:schemeClr val="bg1"/>
                          </a:solidFill>
                          <a:effectLst/>
                          <a:latin typeface="Arial" charset="0"/>
                          <a:ea typeface="Arial" charset="0"/>
                          <a:cs typeface="Arial" charset="0"/>
                        </a:rPr>
                        <a:t>PARTIES PRENANTES</a:t>
                      </a:r>
                      <a:endParaRPr kumimoji="0" lang="en-GB" sz="1500" b="1" i="0" u="none" strike="noStrike" cap="none" normalizeH="0" baseline="0">
                        <a:ln>
                          <a:noFill/>
                        </a:ln>
                        <a:solidFill>
                          <a:schemeClr val="bg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500" b="1" i="0" u="none" strike="noStrike" cap="none" normalizeH="0" baseline="0">
                          <a:ln>
                            <a:noFill/>
                          </a:ln>
                          <a:solidFill>
                            <a:schemeClr val="bg1"/>
                          </a:solidFill>
                          <a:effectLst/>
                          <a:latin typeface="Arial" charset="0"/>
                          <a:ea typeface="Arial" charset="0"/>
                          <a:cs typeface="Arial" charset="0"/>
                        </a:rPr>
                        <a:t>POUVOIR</a:t>
                      </a:r>
                      <a:endParaRPr kumimoji="0" lang="en-GB" sz="1500" b="1" i="0" u="none" strike="noStrike" cap="none" normalizeH="0" baseline="0">
                        <a:ln>
                          <a:noFill/>
                        </a:ln>
                        <a:solidFill>
                          <a:schemeClr val="bg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500" b="1" i="0" u="none" strike="noStrike" cap="none" normalizeH="0" baseline="0">
                          <a:ln>
                            <a:noFill/>
                          </a:ln>
                          <a:solidFill>
                            <a:schemeClr val="bg1"/>
                          </a:solidFill>
                          <a:effectLst/>
                          <a:latin typeface="Arial" charset="0"/>
                          <a:ea typeface="Arial" charset="0"/>
                          <a:cs typeface="Arial" charset="0"/>
                        </a:rPr>
                        <a:t>URGENCE</a:t>
                      </a:r>
                      <a:endParaRPr kumimoji="0" lang="en-GB" sz="1500" b="1" i="0" u="none" strike="noStrike" cap="none" normalizeH="0" baseline="0">
                        <a:ln>
                          <a:noFill/>
                        </a:ln>
                        <a:solidFill>
                          <a:schemeClr val="bg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500" b="1" i="0" u="none" strike="noStrike" cap="none" normalizeH="0" baseline="0">
                          <a:ln>
                            <a:noFill/>
                          </a:ln>
                          <a:solidFill>
                            <a:schemeClr val="bg1"/>
                          </a:solidFill>
                          <a:effectLst/>
                          <a:latin typeface="Arial" charset="0"/>
                          <a:ea typeface="Arial" charset="0"/>
                          <a:cs typeface="Arial" charset="0"/>
                        </a:rPr>
                        <a:t>LÉGITIMITÉ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7442" name="Picture 38" descr="background_pstr_0303 copy"/>
          <p:cNvPicPr>
            <a:picLocks noChangeAspect="1" noChangeArrowheads="1"/>
          </p:cNvPicPr>
          <p:nvPr/>
        </p:nvPicPr>
        <p:blipFill>
          <a:blip r:embed="rId3"/>
          <a:srcRect l="20042" t="12955" r="14578" b="7289"/>
          <a:stretch>
            <a:fillRect/>
          </a:stretch>
        </p:blipFill>
        <p:spPr bwMode="auto">
          <a:xfrm>
            <a:off x="3573463" y="5024438"/>
            <a:ext cx="2016125" cy="1425575"/>
          </a:xfrm>
          <a:prstGeom prst="rect">
            <a:avLst/>
          </a:prstGeom>
          <a:solidFill>
            <a:srgbClr val="F7CEB5"/>
          </a:solidFill>
          <a:ln w="9525">
            <a:noFill/>
            <a:miter lim="800000"/>
            <a:headEnd/>
            <a:tailEnd/>
          </a:ln>
        </p:spPr>
      </p:pic>
      <p:sp>
        <p:nvSpPr>
          <p:cNvPr id="17443" name="Text Box 39"/>
          <p:cNvSpPr txBox="1">
            <a:spLocks noChangeArrowheads="1"/>
          </p:cNvSpPr>
          <p:nvPr/>
        </p:nvSpPr>
        <p:spPr bwMode="auto">
          <a:xfrm>
            <a:off x="0" y="4648200"/>
            <a:ext cx="3752850" cy="1901825"/>
          </a:xfrm>
          <a:prstGeom prst="rect">
            <a:avLst/>
          </a:prstGeom>
          <a:noFill/>
          <a:ln w="9525">
            <a:noFill/>
            <a:miter lim="800000"/>
            <a:headEnd/>
            <a:tailEnd/>
          </a:ln>
        </p:spPr>
        <p:txBody>
          <a:bodyPr>
            <a:prstTxWarp prst="textNoShape">
              <a:avLst/>
            </a:prstTxWarp>
            <a:spAutoFit/>
          </a:bodyPr>
          <a:lstStyle/>
          <a:p>
            <a:pPr marL="342900" indent="-342900">
              <a:spcBef>
                <a:spcPct val="20000"/>
              </a:spcBef>
            </a:pPr>
            <a:endParaRPr lang="fr-FR" sz="2800" b="1">
              <a:solidFill>
                <a:schemeClr val="tx2"/>
              </a:solidFill>
              <a:latin typeface="Calibri" charset="0"/>
            </a:endParaRPr>
          </a:p>
          <a:p>
            <a:pPr marL="342900" indent="-342900" algn="ctr">
              <a:spcBef>
                <a:spcPct val="20000"/>
              </a:spcBef>
            </a:pPr>
            <a:r>
              <a:rPr lang="fr-FR" sz="2800" b="1">
                <a:solidFill>
                  <a:schemeClr val="tx2"/>
                </a:solidFill>
                <a:latin typeface="Calibri" charset="0"/>
              </a:rPr>
              <a:t>Élaborez une cartographie de ces scores </a:t>
            </a:r>
            <a:r>
              <a:rPr lang="fr-FR" sz="2800" b="1">
                <a:solidFill>
                  <a:schemeClr val="tx2"/>
                </a:solidFill>
                <a:latin typeface="Calibri" charset="0"/>
                <a:sym typeface="Wingdings" charset="2"/>
              </a:rPr>
              <a:t> </a:t>
            </a:r>
            <a:endParaRPr lang="fr-FR" sz="2800" b="1">
              <a:solidFill>
                <a:schemeClr val="tx2"/>
              </a:solidFill>
              <a:latin typeface="Calibri" charset="0"/>
            </a:endParaRPr>
          </a:p>
        </p:txBody>
      </p:sp>
      <p:sp>
        <p:nvSpPr>
          <p:cNvPr id="15" name="AutoShape 42"/>
          <p:cNvSpPr>
            <a:spLocks noChangeArrowheads="1"/>
          </p:cNvSpPr>
          <p:nvPr/>
        </p:nvSpPr>
        <p:spPr bwMode="auto">
          <a:xfrm>
            <a:off x="4040188" y="4325938"/>
            <a:ext cx="1038225" cy="627062"/>
          </a:xfrm>
          <a:prstGeom prst="downArrow">
            <a:avLst>
              <a:gd name="adj1" fmla="val 49231"/>
              <a:gd name="adj2" fmla="val 29366"/>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wrap="none" anchor="ctr">
            <a:prstTxWarp prst="textNoShape">
              <a:avLst/>
            </a:prstTxWarp>
          </a:bodyPr>
          <a:lstStyle/>
          <a:p>
            <a:pPr fontAlgn="auto">
              <a:spcBef>
                <a:spcPts val="0"/>
              </a:spcBef>
              <a:spcAft>
                <a:spcPts val="0"/>
              </a:spcAft>
              <a:defRPr/>
            </a:pPr>
            <a:endParaRPr lang="en-GB">
              <a:latin typeface="+mn-lt"/>
            </a:endParaRPr>
          </a:p>
        </p:txBody>
      </p:sp>
      <p:sp>
        <p:nvSpPr>
          <p:cNvPr id="17446" name="Title 8"/>
          <p:cNvSpPr>
            <a:spLocks noGrp="1"/>
          </p:cNvSpPr>
          <p:nvPr>
            <p:ph type="ctrTitle"/>
          </p:nvPr>
        </p:nvSpPr>
        <p:spPr>
          <a:xfrm>
            <a:off x="533400" y="304800"/>
            <a:ext cx="8610600" cy="1447800"/>
          </a:xfrm>
        </p:spPr>
        <p:txBody>
          <a:bodyPr/>
          <a:lstStyle/>
          <a:p>
            <a:pPr eaLnBrk="1" hangingPunct="1"/>
            <a:r>
              <a:rPr lang="fr-FR" sz="2900">
                <a:latin typeface="Arial" charset="0"/>
                <a:cs typeface="Arial" charset="0"/>
              </a:rPr>
              <a:t>On peut hiérarchiser les parties prenantes en recourant à une grille d’évaluation</a:t>
            </a:r>
            <a:br>
              <a:rPr lang="fr-FR" sz="2900">
                <a:latin typeface="Arial" charset="0"/>
                <a:cs typeface="Arial" charset="0"/>
              </a:rPr>
            </a:br>
            <a:r>
              <a:rPr lang="fr-FR" sz="2000">
                <a:solidFill>
                  <a:srgbClr val="133889"/>
                </a:solidFill>
                <a:latin typeface="Calibri" charset="0"/>
                <a:cs typeface="Arial" charset="0"/>
              </a:rPr>
              <a:t>Indiquez un score pour les aspects ci-dessous (par exemple : </a:t>
            </a:r>
            <a:br>
              <a:rPr lang="fr-FR" sz="2000">
                <a:solidFill>
                  <a:srgbClr val="133889"/>
                </a:solidFill>
                <a:latin typeface="Calibri" charset="0"/>
                <a:cs typeface="Arial" charset="0"/>
              </a:rPr>
            </a:br>
            <a:r>
              <a:rPr lang="fr-FR" sz="2000">
                <a:solidFill>
                  <a:srgbClr val="133889"/>
                </a:solidFill>
                <a:latin typeface="Calibri" charset="0"/>
                <a:cs typeface="Arial" charset="0"/>
              </a:rPr>
              <a:t>élevé, moyen ou faible</a:t>
            </a:r>
            <a:r>
              <a:rPr lang="en-GB" sz="2000">
                <a:solidFill>
                  <a:srgbClr val="133889"/>
                </a:solidFill>
                <a:latin typeface="Calibri" charset="0"/>
                <a:cs typeface="Arial" charset="0"/>
              </a:rPr>
              <a:t>)</a:t>
            </a:r>
            <a:r>
              <a:rPr lang="en-GB" sz="2900">
                <a:solidFill>
                  <a:srgbClr val="133889"/>
                </a:solidFill>
                <a:latin typeface="Calibri" charset="0"/>
                <a:cs typeface="Arial" charset="0"/>
              </a:rPr>
              <a:t/>
            </a:r>
            <a:br>
              <a:rPr lang="en-GB" sz="2900">
                <a:solidFill>
                  <a:srgbClr val="133889"/>
                </a:solidFill>
                <a:latin typeface="Calibri" charset="0"/>
                <a:cs typeface="Arial" charset="0"/>
              </a:rPr>
            </a:br>
            <a:endParaRPr lang="fr-FR" sz="2900">
              <a:latin typeface="Arial"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background_pstr_0303 copy"/>
          <p:cNvPicPr>
            <a:picLocks noChangeAspect="1" noChangeArrowheads="1"/>
          </p:cNvPicPr>
          <p:nvPr/>
        </p:nvPicPr>
        <p:blipFill>
          <a:blip r:embed="rId3"/>
          <a:srcRect l="23645" t="12955" r="19414" b="8759"/>
          <a:stretch>
            <a:fillRect/>
          </a:stretch>
        </p:blipFill>
        <p:spPr bwMode="auto">
          <a:xfrm>
            <a:off x="1997075" y="1479550"/>
            <a:ext cx="4884738" cy="4692650"/>
          </a:xfrm>
          <a:prstGeom prst="rect">
            <a:avLst/>
          </a:prstGeom>
          <a:solidFill>
            <a:srgbClr val="F7CEB5"/>
          </a:solidFill>
          <a:ln w="9525">
            <a:noFill/>
            <a:miter lim="800000"/>
            <a:headEnd/>
            <a:tailEnd/>
          </a:ln>
        </p:spPr>
      </p:pic>
      <p:sp>
        <p:nvSpPr>
          <p:cNvPr id="18435" name="Text Box 4"/>
          <p:cNvSpPr txBox="1">
            <a:spLocks noChangeArrowheads="1"/>
          </p:cNvSpPr>
          <p:nvPr/>
        </p:nvSpPr>
        <p:spPr bwMode="auto">
          <a:xfrm>
            <a:off x="304800" y="1524000"/>
            <a:ext cx="2286000" cy="885825"/>
          </a:xfrm>
          <a:prstGeom prst="rect">
            <a:avLst/>
          </a:prstGeom>
          <a:noFill/>
          <a:ln w="9525">
            <a:noFill/>
            <a:miter lim="800000"/>
            <a:headEnd/>
            <a:tailEnd/>
          </a:ln>
        </p:spPr>
        <p:txBody>
          <a:bodyPr lIns="91418" tIns="45710" rIns="91418" bIns="45710">
            <a:prstTxWarp prst="textNoShape">
              <a:avLst/>
            </a:prstTxWarp>
            <a:spAutoFit/>
          </a:bodyPr>
          <a:lstStyle/>
          <a:p>
            <a:pPr>
              <a:spcBef>
                <a:spcPct val="50000"/>
              </a:spcBef>
            </a:pPr>
            <a:r>
              <a:rPr lang="fr-FR" sz="2600" b="1">
                <a:solidFill>
                  <a:schemeClr val="tx2"/>
                </a:solidFill>
                <a:latin typeface="Calibri" charset="0"/>
              </a:rPr>
              <a:t>Fonctionnaires nationaux</a:t>
            </a:r>
          </a:p>
        </p:txBody>
      </p:sp>
      <p:sp>
        <p:nvSpPr>
          <p:cNvPr id="18436" name="Text Box 5"/>
          <p:cNvSpPr txBox="1">
            <a:spLocks noChangeArrowheads="1"/>
          </p:cNvSpPr>
          <p:nvPr/>
        </p:nvSpPr>
        <p:spPr bwMode="auto">
          <a:xfrm>
            <a:off x="304800" y="4267200"/>
            <a:ext cx="3124200" cy="885825"/>
          </a:xfrm>
          <a:prstGeom prst="rect">
            <a:avLst/>
          </a:prstGeom>
          <a:noFill/>
          <a:ln w="9525">
            <a:noFill/>
            <a:miter lim="800000"/>
            <a:headEnd/>
            <a:tailEnd/>
          </a:ln>
        </p:spPr>
        <p:txBody>
          <a:bodyPr lIns="91418" tIns="45710" rIns="91418" bIns="45710">
            <a:prstTxWarp prst="textNoShape">
              <a:avLst/>
            </a:prstTxWarp>
            <a:spAutoFit/>
          </a:bodyPr>
          <a:lstStyle/>
          <a:p>
            <a:pPr>
              <a:spcBef>
                <a:spcPct val="50000"/>
              </a:spcBef>
            </a:pPr>
            <a:r>
              <a:rPr lang="fr-FR" sz="2600" b="1">
                <a:solidFill>
                  <a:schemeClr val="tx2"/>
                </a:solidFill>
                <a:latin typeface="Calibri" charset="0"/>
              </a:rPr>
              <a:t>Pays donateurs étrangers</a:t>
            </a:r>
          </a:p>
        </p:txBody>
      </p:sp>
      <p:sp>
        <p:nvSpPr>
          <p:cNvPr id="18437" name="Text Box 6"/>
          <p:cNvSpPr txBox="1">
            <a:spLocks noChangeArrowheads="1"/>
          </p:cNvSpPr>
          <p:nvPr/>
        </p:nvSpPr>
        <p:spPr bwMode="auto">
          <a:xfrm>
            <a:off x="4953000" y="4038600"/>
            <a:ext cx="4648200" cy="885825"/>
          </a:xfrm>
          <a:prstGeom prst="rect">
            <a:avLst/>
          </a:prstGeom>
          <a:noFill/>
          <a:ln w="9525">
            <a:noFill/>
            <a:miter lim="800000"/>
            <a:headEnd/>
            <a:tailEnd/>
          </a:ln>
        </p:spPr>
        <p:txBody>
          <a:bodyPr lIns="91418" tIns="45710" rIns="91418" bIns="45710">
            <a:prstTxWarp prst="textNoShape">
              <a:avLst/>
            </a:prstTxWarp>
            <a:spAutoFit/>
          </a:bodyPr>
          <a:lstStyle/>
          <a:p>
            <a:pPr>
              <a:spcBef>
                <a:spcPct val="50000"/>
              </a:spcBef>
            </a:pPr>
            <a:r>
              <a:rPr lang="fr-FR" sz="2600" b="1">
                <a:solidFill>
                  <a:schemeClr val="tx2"/>
                </a:solidFill>
                <a:latin typeface="Calibri" charset="0"/>
              </a:rPr>
              <a:t>Personnalités politiques régionales/locales</a:t>
            </a:r>
          </a:p>
        </p:txBody>
      </p:sp>
      <p:sp>
        <p:nvSpPr>
          <p:cNvPr id="18438" name="Text Box 7"/>
          <p:cNvSpPr txBox="1">
            <a:spLocks noChangeArrowheads="1"/>
          </p:cNvSpPr>
          <p:nvPr/>
        </p:nvSpPr>
        <p:spPr bwMode="auto">
          <a:xfrm>
            <a:off x="6513513" y="1524000"/>
            <a:ext cx="2630487" cy="13239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spcBef>
                <a:spcPct val="50000"/>
              </a:spcBef>
            </a:pPr>
            <a:r>
              <a:rPr lang="en-GB" sz="2800" b="1">
                <a:solidFill>
                  <a:schemeClr val="tx2"/>
                </a:solidFill>
                <a:latin typeface="Calibri" charset="0"/>
              </a:rPr>
              <a:t>     </a:t>
            </a:r>
            <a:r>
              <a:rPr lang="fr-FR" sz="2600" b="1">
                <a:solidFill>
                  <a:schemeClr val="tx2"/>
                </a:solidFill>
                <a:latin typeface="Calibri" charset="0"/>
              </a:rPr>
              <a:t>Ministres du gouvernement national</a:t>
            </a:r>
          </a:p>
        </p:txBody>
      </p:sp>
      <p:sp>
        <p:nvSpPr>
          <p:cNvPr id="18439" name="Text Box 8"/>
          <p:cNvSpPr txBox="1">
            <a:spLocks noChangeArrowheads="1"/>
          </p:cNvSpPr>
          <p:nvPr/>
        </p:nvSpPr>
        <p:spPr bwMode="auto">
          <a:xfrm>
            <a:off x="3436938" y="5715000"/>
            <a:ext cx="2735262" cy="88582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spcBef>
                <a:spcPct val="50000"/>
              </a:spcBef>
            </a:pPr>
            <a:r>
              <a:rPr lang="fr-FR" sz="2600" b="1">
                <a:solidFill>
                  <a:schemeClr val="tx2"/>
                </a:solidFill>
                <a:latin typeface="Calibri" charset="0"/>
              </a:rPr>
              <a:t>Parlementaires nationaux</a:t>
            </a:r>
          </a:p>
        </p:txBody>
      </p:sp>
      <p:sp>
        <p:nvSpPr>
          <p:cNvPr id="18440" name="Title 19"/>
          <p:cNvSpPr>
            <a:spLocks noGrp="1"/>
          </p:cNvSpPr>
          <p:nvPr>
            <p:ph type="ctrTitle"/>
          </p:nvPr>
        </p:nvSpPr>
        <p:spPr>
          <a:xfrm>
            <a:off x="685800" y="0"/>
            <a:ext cx="7772400" cy="1295400"/>
          </a:xfrm>
        </p:spPr>
        <p:txBody>
          <a:bodyPr/>
          <a:lstStyle/>
          <a:p>
            <a:pPr eaLnBrk="1" hangingPunct="1"/>
            <a:r>
              <a:rPr lang="fr-FR" sz="2800">
                <a:latin typeface="Arial" charset="0"/>
                <a:cs typeface="Arial" charset="0"/>
              </a:rPr>
              <a:t>Cartographiez les parties prenantes pour chaque grand problème ou objectif.</a:t>
            </a:r>
          </a:p>
        </p:txBody>
      </p:sp>
      <p:sp>
        <p:nvSpPr>
          <p:cNvPr id="18441" name="TextBox 20"/>
          <p:cNvSpPr txBox="1">
            <a:spLocks noChangeArrowheads="1"/>
          </p:cNvSpPr>
          <p:nvPr/>
        </p:nvSpPr>
        <p:spPr bwMode="auto">
          <a:xfrm>
            <a:off x="4572000" y="2905125"/>
            <a:ext cx="533400" cy="523875"/>
          </a:xfrm>
          <a:prstGeom prst="rect">
            <a:avLst/>
          </a:prstGeom>
          <a:noFill/>
          <a:ln w="9525">
            <a:noFill/>
            <a:miter lim="800000"/>
            <a:headEnd/>
            <a:tailEnd/>
          </a:ln>
        </p:spPr>
        <p:txBody>
          <a:bodyPr>
            <a:prstTxWarp prst="textNoShape">
              <a:avLst/>
            </a:prstTxWarp>
            <a:spAutoFit/>
          </a:bodyPr>
          <a:lstStyle/>
          <a:p>
            <a:pPr algn="ctr"/>
            <a:r>
              <a:rPr lang="en-US" sz="2800">
                <a:ea typeface="Arial" charset="0"/>
                <a:cs typeface="Arial" charset="0"/>
              </a:rPr>
              <a:t>1</a:t>
            </a:r>
          </a:p>
        </p:txBody>
      </p:sp>
      <p:sp>
        <p:nvSpPr>
          <p:cNvPr id="18442" name="TextBox 21"/>
          <p:cNvSpPr txBox="1">
            <a:spLocks noChangeArrowheads="1"/>
          </p:cNvSpPr>
          <p:nvPr/>
        </p:nvSpPr>
        <p:spPr bwMode="auto">
          <a:xfrm>
            <a:off x="5181600" y="2209800"/>
            <a:ext cx="685800" cy="523875"/>
          </a:xfrm>
          <a:prstGeom prst="rect">
            <a:avLst/>
          </a:prstGeom>
          <a:noFill/>
          <a:ln w="9525">
            <a:noFill/>
            <a:miter lim="800000"/>
            <a:headEnd/>
            <a:tailEnd/>
          </a:ln>
        </p:spPr>
        <p:txBody>
          <a:bodyPr>
            <a:prstTxWarp prst="textNoShape">
              <a:avLst/>
            </a:prstTxWarp>
            <a:spAutoFit/>
          </a:bodyPr>
          <a:lstStyle/>
          <a:p>
            <a:pPr algn="ctr"/>
            <a:r>
              <a:rPr lang="en-US" sz="2800">
                <a:ea typeface="Arial" charset="0"/>
                <a:cs typeface="Arial" charset="0"/>
              </a:rPr>
              <a:t>2</a:t>
            </a:r>
          </a:p>
        </p:txBody>
      </p:sp>
      <p:sp>
        <p:nvSpPr>
          <p:cNvPr id="18443" name="TextBox 22"/>
          <p:cNvSpPr txBox="1">
            <a:spLocks noChangeArrowheads="1"/>
          </p:cNvSpPr>
          <p:nvPr/>
        </p:nvSpPr>
        <p:spPr bwMode="auto">
          <a:xfrm>
            <a:off x="6019800" y="1600200"/>
            <a:ext cx="685800" cy="523875"/>
          </a:xfrm>
          <a:prstGeom prst="rect">
            <a:avLst/>
          </a:prstGeom>
          <a:noFill/>
          <a:ln w="9525">
            <a:noFill/>
            <a:miter lim="800000"/>
            <a:headEnd/>
            <a:tailEnd/>
          </a:ln>
        </p:spPr>
        <p:txBody>
          <a:bodyPr>
            <a:prstTxWarp prst="textNoShape">
              <a:avLst/>
            </a:prstTxWarp>
            <a:spAutoFit/>
          </a:bodyPr>
          <a:lstStyle/>
          <a:p>
            <a:pPr algn="ctr"/>
            <a:r>
              <a:rPr lang="en-US" sz="2800">
                <a:ea typeface="Arial" charset="0"/>
                <a:cs typeface="Arial" charset="0"/>
              </a:rPr>
              <a:t>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97025" y="1997075"/>
            <a:ext cx="6480175" cy="955675"/>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marL="342900" indent="-342900" algn="ctr">
              <a:spcBef>
                <a:spcPct val="20000"/>
              </a:spcBef>
            </a:pPr>
            <a:r>
              <a:rPr lang="en-GB" sz="2800">
                <a:solidFill>
                  <a:schemeClr val="tx2"/>
                </a:solidFill>
                <a:latin typeface="Calibri" charset="0"/>
              </a:rPr>
              <a:t>IDENTIFICATION ET ANALYSE DES PROBLÈMES</a:t>
            </a:r>
          </a:p>
        </p:txBody>
      </p:sp>
      <p:sp>
        <p:nvSpPr>
          <p:cNvPr id="5" name="Text Box 5"/>
          <p:cNvSpPr txBox="1">
            <a:spLocks noChangeArrowheads="1"/>
          </p:cNvSpPr>
          <p:nvPr/>
        </p:nvSpPr>
        <p:spPr bwMode="auto">
          <a:xfrm>
            <a:off x="3181350" y="4090988"/>
            <a:ext cx="3600450" cy="955675"/>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marL="342900" indent="-342900" algn="ctr">
              <a:spcBef>
                <a:spcPct val="20000"/>
              </a:spcBef>
            </a:pPr>
            <a:r>
              <a:rPr lang="en-GB" sz="2800">
                <a:solidFill>
                  <a:schemeClr val="tx2"/>
                </a:solidFill>
                <a:latin typeface="Calibri" charset="0"/>
              </a:rPr>
              <a:t>IMPACT DES PROBLÈMES</a:t>
            </a:r>
          </a:p>
        </p:txBody>
      </p:sp>
      <p:sp>
        <p:nvSpPr>
          <p:cNvPr id="6" name="Text Box 7"/>
          <p:cNvSpPr txBox="1">
            <a:spLocks noChangeArrowheads="1"/>
          </p:cNvSpPr>
          <p:nvPr/>
        </p:nvSpPr>
        <p:spPr bwMode="auto">
          <a:xfrm>
            <a:off x="3690938" y="6172200"/>
            <a:ext cx="2614612" cy="52863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a:prstTxWarp prst="textNoShape">
              <a:avLst/>
            </a:prstTxWarp>
            <a:spAutoFit/>
          </a:bodyPr>
          <a:lstStyle/>
          <a:p>
            <a:pPr marL="342900" indent="-342900" algn="ctr">
              <a:spcBef>
                <a:spcPct val="20000"/>
              </a:spcBef>
            </a:pPr>
            <a:r>
              <a:rPr lang="en-GB" sz="2800">
                <a:solidFill>
                  <a:schemeClr val="tx2"/>
                </a:solidFill>
                <a:latin typeface="Calibri" charset="0"/>
              </a:rPr>
              <a:t>RESPONSABILITÉ</a:t>
            </a:r>
          </a:p>
        </p:txBody>
      </p:sp>
      <p:sp>
        <p:nvSpPr>
          <p:cNvPr id="8" name="AutoShape 42"/>
          <p:cNvSpPr>
            <a:spLocks noChangeArrowheads="1"/>
          </p:cNvSpPr>
          <p:nvPr/>
        </p:nvSpPr>
        <p:spPr bwMode="auto">
          <a:xfrm>
            <a:off x="4476750" y="3200400"/>
            <a:ext cx="1038225" cy="838200"/>
          </a:xfrm>
          <a:prstGeom prst="downArrow">
            <a:avLst>
              <a:gd name="adj1" fmla="val 49231"/>
              <a:gd name="adj2" fmla="val 2936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GB">
              <a:solidFill>
                <a:schemeClr val="tx1"/>
              </a:solidFill>
            </a:endParaRPr>
          </a:p>
        </p:txBody>
      </p:sp>
      <p:sp>
        <p:nvSpPr>
          <p:cNvPr id="9" name="AutoShape 11"/>
          <p:cNvSpPr>
            <a:spLocks noChangeArrowheads="1"/>
          </p:cNvSpPr>
          <p:nvPr/>
        </p:nvSpPr>
        <p:spPr bwMode="auto">
          <a:xfrm>
            <a:off x="4476750" y="5257799"/>
            <a:ext cx="1038225" cy="914401"/>
          </a:xfrm>
          <a:prstGeom prst="downArrow">
            <a:avLst>
              <a:gd name="adj1" fmla="val 49231"/>
              <a:gd name="adj2" fmla="val 2936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GB">
              <a:solidFill>
                <a:schemeClr val="tx1"/>
              </a:solidFill>
            </a:endParaRPr>
          </a:p>
        </p:txBody>
      </p:sp>
      <p:sp>
        <p:nvSpPr>
          <p:cNvPr id="19467" name="Title 9"/>
          <p:cNvSpPr>
            <a:spLocks noGrp="1"/>
          </p:cNvSpPr>
          <p:nvPr>
            <p:ph type="ctrTitle"/>
          </p:nvPr>
        </p:nvSpPr>
        <p:spPr>
          <a:xfrm>
            <a:off x="914400" y="130175"/>
            <a:ext cx="7772400" cy="1470025"/>
          </a:xfrm>
        </p:spPr>
        <p:txBody>
          <a:bodyPr/>
          <a:lstStyle/>
          <a:p>
            <a:pPr eaLnBrk="1" hangingPunct="1"/>
            <a:r>
              <a:rPr lang="fr-FR" sz="2800">
                <a:latin typeface="Arial" charset="0"/>
                <a:cs typeface="Arial" charset="0"/>
              </a:rPr>
              <a:t>Identifiez un ensemble potentiel de problèmes sur lesquels la communication permet d’attirer l’attention.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2331" name="Group 107"/>
          <p:cNvGraphicFramePr>
            <a:graphicFrameLocks noGrp="1"/>
          </p:cNvGraphicFramePr>
          <p:nvPr/>
        </p:nvGraphicFramePr>
        <p:xfrm>
          <a:off x="84138" y="1752600"/>
          <a:ext cx="8907462" cy="3240088"/>
        </p:xfrm>
        <a:graphic>
          <a:graphicData uri="http://schemas.openxmlformats.org/drawingml/2006/table">
            <a:tbl>
              <a:tblPr/>
              <a:tblGrid>
                <a:gridCol w="1287462"/>
                <a:gridCol w="1524000"/>
                <a:gridCol w="1143000"/>
                <a:gridCol w="1828800"/>
                <a:gridCol w="1524000"/>
                <a:gridCol w="1600200"/>
              </a:tblGrid>
              <a:tr h="425450">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a:ln>
                            <a:noFill/>
                          </a:ln>
                          <a:solidFill>
                            <a:schemeClr val="tx1"/>
                          </a:solidFill>
                          <a:effectLst/>
                          <a:latin typeface="Arial" charset="0"/>
                          <a:ea typeface="Arial" charset="0"/>
                          <a:cs typeface="Arial" charset="0"/>
                        </a:rPr>
                        <a:t>PARTIE PRENANTE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2000" b="1" i="0" u="none" strike="noStrike" cap="none" normalizeH="0" baseline="0">
                          <a:ln>
                            <a:noFill/>
                          </a:ln>
                          <a:solidFill>
                            <a:schemeClr val="tx1"/>
                          </a:solidFill>
                          <a:effectLst/>
                          <a:latin typeface="Arial" charset="0"/>
                          <a:ea typeface="Arial" charset="0"/>
                          <a:cs typeface="Arial" charset="0"/>
                        </a:rPr>
                        <a:t>Connaissances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2000" b="1" i="0" u="none" strike="noStrike" cap="none" normalizeH="0" baseline="0">
                          <a:ln>
                            <a:noFill/>
                          </a:ln>
                          <a:solidFill>
                            <a:schemeClr val="tx1"/>
                          </a:solidFill>
                          <a:effectLst/>
                          <a:latin typeface="Arial" charset="0"/>
                          <a:ea typeface="Arial" charset="0"/>
                          <a:cs typeface="Arial" charset="0"/>
                        </a:rPr>
                        <a:t>Attitude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2000" b="1" i="0" u="none" strike="noStrike" cap="none" normalizeH="0" baseline="0">
                          <a:ln>
                            <a:noFill/>
                          </a:ln>
                          <a:solidFill>
                            <a:schemeClr val="tx1"/>
                          </a:solidFill>
                          <a:effectLst/>
                          <a:latin typeface="Arial" charset="0"/>
                          <a:ea typeface="Arial" charset="0"/>
                          <a:cs typeface="Arial" charset="0"/>
                        </a:rPr>
                        <a:t>Comportement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589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Actuellement : niveau élevé/moyen/faible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Souhaitées (à notre avis)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Actuellement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positive/neutre/négative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Quel comportement la partie prenante attend-t-elle de nous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Quel comportement attendons-nous de la partie prenante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a:ln>
                            <a:noFill/>
                          </a:ln>
                          <a:solidFill>
                            <a:schemeClr val="tx1"/>
                          </a:solidFill>
                          <a:effectLst/>
                          <a:latin typeface="Arial" charset="0"/>
                          <a:ea typeface="Arial" charset="0"/>
                          <a:cs typeface="Arial" charset="0"/>
                        </a:rPr>
                        <a:t>PROBLÈME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a:ln>
                            <a:noFill/>
                          </a:ln>
                          <a:solidFill>
                            <a:schemeClr val="tx1"/>
                          </a:solidFill>
                          <a:effectLst/>
                          <a:latin typeface="Arial" charset="0"/>
                          <a:ea typeface="Arial" charset="0"/>
                          <a:cs typeface="Arial" charset="0"/>
                        </a:rPr>
                        <a:t>PROBLÈME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1400" b="0" i="0" u="none" strike="noStrike" cap="none" normalizeH="0" baseline="0">
                          <a:ln>
                            <a:noFill/>
                          </a:ln>
                          <a:solidFill>
                            <a:schemeClr val="tx1"/>
                          </a:solidFill>
                          <a:effectLst/>
                          <a:latin typeface="Arial" charset="0"/>
                          <a:ea typeface="Arial" charset="0"/>
                          <a:cs typeface="Arial"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AutoShape 45"/>
          <p:cNvSpPr>
            <a:spLocks noChangeArrowheads="1"/>
          </p:cNvSpPr>
          <p:nvPr/>
        </p:nvSpPr>
        <p:spPr bwMode="auto">
          <a:xfrm>
            <a:off x="4019550" y="5216524"/>
            <a:ext cx="1038225" cy="627064"/>
          </a:xfrm>
          <a:prstGeom prst="downArrow">
            <a:avLst>
              <a:gd name="adj1" fmla="val 49231"/>
              <a:gd name="adj2" fmla="val 29366"/>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en-GB">
              <a:solidFill>
                <a:schemeClr val="tx1"/>
              </a:solidFill>
            </a:endParaRPr>
          </a:p>
        </p:txBody>
      </p:sp>
      <p:sp>
        <p:nvSpPr>
          <p:cNvPr id="20526" name="Title 9"/>
          <p:cNvSpPr>
            <a:spLocks noGrp="1"/>
          </p:cNvSpPr>
          <p:nvPr>
            <p:ph type="ctrTitle"/>
          </p:nvPr>
        </p:nvSpPr>
        <p:spPr>
          <a:xfrm>
            <a:off x="0" y="228600"/>
            <a:ext cx="9144000" cy="1470025"/>
          </a:xfrm>
        </p:spPr>
        <p:txBody>
          <a:bodyPr/>
          <a:lstStyle/>
          <a:p>
            <a:pPr eaLnBrk="1" hangingPunct="1"/>
            <a:r>
              <a:rPr lang="fr-FR" sz="2800">
                <a:latin typeface="Arial" charset="0"/>
                <a:cs typeface="Arial" charset="0"/>
              </a:rPr>
              <a:t>Tenez compte des connaissances, de l’attitude et du comportement des parties prenantes vis-à-vis des problèmes considérés.</a:t>
            </a:r>
          </a:p>
        </p:txBody>
      </p:sp>
      <p:sp>
        <p:nvSpPr>
          <p:cNvPr id="20527" name="TextBox 10"/>
          <p:cNvSpPr txBox="1">
            <a:spLocks noChangeArrowheads="1"/>
          </p:cNvSpPr>
          <p:nvPr/>
        </p:nvSpPr>
        <p:spPr bwMode="auto">
          <a:xfrm>
            <a:off x="228600" y="6019800"/>
            <a:ext cx="8534400" cy="885825"/>
          </a:xfrm>
          <a:prstGeom prst="rect">
            <a:avLst/>
          </a:prstGeom>
          <a:noFill/>
          <a:ln w="9525">
            <a:noFill/>
            <a:miter lim="800000"/>
            <a:headEnd/>
            <a:tailEnd/>
          </a:ln>
        </p:spPr>
        <p:txBody>
          <a:bodyPr>
            <a:prstTxWarp prst="textNoShape">
              <a:avLst/>
            </a:prstTxWarp>
            <a:spAutoFit/>
          </a:bodyPr>
          <a:lstStyle/>
          <a:p>
            <a:pPr algn="ctr"/>
            <a:r>
              <a:rPr lang="fr-FR" sz="2600">
                <a:ea typeface="Arial" charset="0"/>
                <a:cs typeface="Arial" charset="0"/>
              </a:rPr>
              <a:t>Conséquences pour la stratégie et la tactique d’engagement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symbiosis">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1507" name="Title 3"/>
          <p:cNvSpPr>
            <a:spLocks noGrp="1"/>
          </p:cNvSpPr>
          <p:nvPr>
            <p:ph type="ctrTitle"/>
          </p:nvPr>
        </p:nvSpPr>
        <p:spPr>
          <a:xfrm>
            <a:off x="685800" y="4953000"/>
            <a:ext cx="7772400" cy="1470025"/>
          </a:xfrm>
        </p:spPr>
        <p:txBody>
          <a:bodyPr/>
          <a:lstStyle/>
          <a:p>
            <a:pPr eaLnBrk="1" hangingPunct="1"/>
            <a:r>
              <a:rPr lang="fr-FR" sz="2800">
                <a:solidFill>
                  <a:schemeClr val="bg1"/>
                </a:solidFill>
                <a:latin typeface="Arial" charset="0"/>
                <a:cs typeface="Arial" charset="0"/>
              </a:rPr>
              <a:t>Les grands principes à mettre en œuvre pour inciter les parties prenantes à s’engager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reeform 6"/>
          <p:cNvSpPr/>
          <p:nvPr/>
        </p:nvSpPr>
        <p:spPr>
          <a:xfrm>
            <a:off x="0" y="0"/>
            <a:ext cx="4419600" cy="6858000"/>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18" name="TextBox 17"/>
          <p:cNvSpPr txBox="1"/>
          <p:nvPr/>
        </p:nvSpPr>
        <p:spPr>
          <a:xfrm>
            <a:off x="304800" y="725488"/>
            <a:ext cx="3657600" cy="584200"/>
          </a:xfrm>
          <a:prstGeom prst="rect">
            <a:avLst/>
          </a:prstGeom>
          <a:noFill/>
        </p:spPr>
        <p:txBody>
          <a:bodyPr>
            <a:prstTxWarp prst="textNoShape">
              <a:avLst/>
            </a:prstTxWarp>
            <a:spAutoFit/>
          </a:bodyPr>
          <a:lstStyle/>
          <a:p>
            <a:r>
              <a:rPr lang="en-US" sz="3200">
                <a:solidFill>
                  <a:srgbClr val="7F7F7F"/>
                </a:solidFill>
                <a:latin typeface="Times New (W1)" charset="0"/>
              </a:rPr>
              <a:t>Part I – Action</a:t>
            </a:r>
          </a:p>
        </p:txBody>
      </p:sp>
      <p:sp>
        <p:nvSpPr>
          <p:cNvPr id="4100" name="Rectangle 18"/>
          <p:cNvSpPr>
            <a:spLocks noChangeArrowheads="1"/>
          </p:cNvSpPr>
          <p:nvPr/>
        </p:nvSpPr>
        <p:spPr bwMode="auto">
          <a:xfrm>
            <a:off x="304800" y="66675"/>
            <a:ext cx="2359025" cy="923925"/>
          </a:xfrm>
          <a:prstGeom prst="rect">
            <a:avLst/>
          </a:prstGeom>
          <a:noFill/>
          <a:ln w="9525">
            <a:noFill/>
            <a:miter lim="800000"/>
            <a:headEnd/>
            <a:tailEnd/>
          </a:ln>
        </p:spPr>
        <p:txBody>
          <a:bodyPr wrap="none">
            <a:prstTxWarp prst="textNoShape">
              <a:avLst/>
            </a:prstTxWarp>
            <a:spAutoFit/>
          </a:bodyPr>
          <a:lstStyle/>
          <a:p>
            <a:pPr algn="ctr"/>
            <a:r>
              <a:rPr lang="en-US" sz="5400" b="1">
                <a:solidFill>
                  <a:schemeClr val="tx2"/>
                </a:solidFill>
                <a:latin typeface="Calibri" charset="0"/>
              </a:rPr>
              <a:t>Agenda</a:t>
            </a:r>
          </a:p>
        </p:txBody>
      </p:sp>
      <p:pic>
        <p:nvPicPr>
          <p:cNvPr id="4101" name="Picture 20" descr="Education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6" descr="enlightenment">
            <a:hlinkClick r:id="rId3"/>
          </p:cNvPr>
          <p:cNvPicPr>
            <a:picLocks noChangeAspect="1" noChangeArrowheads="1"/>
          </p:cNvPicPr>
          <p:nvPr/>
        </p:nvPicPr>
        <p:blipFill>
          <a:blip r:embed="rId4"/>
          <a:srcRect/>
          <a:stretch>
            <a:fillRect/>
          </a:stretch>
        </p:blipFill>
        <p:spPr bwMode="auto">
          <a:xfrm>
            <a:off x="0" y="0"/>
            <a:ext cx="4586288" cy="6858000"/>
          </a:xfrm>
          <a:prstGeom prst="rect">
            <a:avLst/>
          </a:prstGeom>
          <a:noFill/>
          <a:ln w="9525">
            <a:noFill/>
            <a:miter lim="800000"/>
            <a:headEnd/>
            <a:tailEnd/>
          </a:ln>
        </p:spPr>
      </p:pic>
      <p:sp>
        <p:nvSpPr>
          <p:cNvPr id="22531" name="Rectangle 7"/>
          <p:cNvSpPr>
            <a:spLocks/>
          </p:cNvSpPr>
          <p:nvPr/>
        </p:nvSpPr>
        <p:spPr bwMode="auto">
          <a:xfrm>
            <a:off x="5181600" y="609600"/>
            <a:ext cx="3429000" cy="5715000"/>
          </a:xfrm>
          <a:prstGeom prst="rect">
            <a:avLst/>
          </a:prstGeom>
          <a:noFill/>
          <a:ln w="9525">
            <a:noFill/>
            <a:miter lim="800000"/>
            <a:headEnd/>
            <a:tailEnd/>
          </a:ln>
        </p:spPr>
        <p:txBody>
          <a:bodyPr>
            <a:prstTxWarp prst="textNoShape">
              <a:avLst/>
            </a:prstTxWarp>
          </a:bodyPr>
          <a:lstStyle/>
          <a:p>
            <a:pPr>
              <a:spcBef>
                <a:spcPct val="20000"/>
              </a:spcBef>
              <a:spcAft>
                <a:spcPct val="20000"/>
              </a:spcAft>
            </a:pPr>
            <a:r>
              <a:rPr lang="fr-FR" sz="2800">
                <a:solidFill>
                  <a:srgbClr val="000000"/>
                </a:solidFill>
                <a:ea typeface="Arial" charset="0"/>
                <a:cs typeface="Arial" charset="0"/>
              </a:rPr>
              <a:t>Analysez minutieusement la population que vous ciblez.</a:t>
            </a:r>
          </a:p>
          <a:p>
            <a:pPr>
              <a:spcBef>
                <a:spcPct val="20000"/>
              </a:spcBef>
              <a:spcAft>
                <a:spcPct val="20000"/>
              </a:spcAft>
            </a:pPr>
            <a:endParaRPr lang="fr-FR" sz="2800">
              <a:solidFill>
                <a:srgbClr val="000000"/>
              </a:solidFill>
              <a:ea typeface="Arial" charset="0"/>
              <a:cs typeface="Arial" charset="0"/>
            </a:endParaRPr>
          </a:p>
          <a:p>
            <a:pPr>
              <a:spcBef>
                <a:spcPct val="20000"/>
              </a:spcBef>
              <a:spcAft>
                <a:spcPct val="20000"/>
              </a:spcAft>
            </a:pPr>
            <a:r>
              <a:rPr lang="fr-FR" sz="2800">
                <a:solidFill>
                  <a:srgbClr val="000000"/>
                </a:solidFill>
                <a:ea typeface="Arial" charset="0"/>
                <a:cs typeface="Arial" charset="0"/>
              </a:rPr>
              <a:t>Les individus/groupes locaux savent généralement identifier les principales parties prenantes.</a:t>
            </a:r>
          </a:p>
          <a:p>
            <a:pPr>
              <a:spcBef>
                <a:spcPct val="20000"/>
              </a:spcBef>
              <a:spcAft>
                <a:spcPct val="20000"/>
              </a:spcAft>
            </a:pPr>
            <a:endParaRPr lang="fr-FR" sz="2800">
              <a:solidFill>
                <a:srgbClr val="000000"/>
              </a:solidFill>
              <a:ea typeface="Arial" charset="0"/>
              <a:cs typeface="Arial" charset="0"/>
            </a:endParaRPr>
          </a:p>
          <a:p>
            <a:pPr eaLnBrk="0" hangingPunct="0">
              <a:spcBef>
                <a:spcPct val="20000"/>
              </a:spcBef>
            </a:pPr>
            <a:endParaRPr lang="fr-FR" sz="2800">
              <a:solidFill>
                <a:srgbClr val="000000"/>
              </a:solidFill>
              <a:ea typeface="Arial" charset="0"/>
              <a:cs typeface="Arial" charset="0"/>
            </a:endParaRPr>
          </a:p>
        </p:txBody>
      </p:sp>
      <p:sp>
        <p:nvSpPr>
          <p:cNvPr id="5" name="Title 4"/>
          <p:cNvSpPr>
            <a:spLocks noGrp="1"/>
          </p:cNvSpPr>
          <p:nvPr>
            <p:ph type="ctrTitle"/>
          </p:nvPr>
        </p:nvSpPr>
        <p:spPr>
          <a:xfrm>
            <a:off x="914400" y="76200"/>
            <a:ext cx="3733800" cy="2057400"/>
          </a:xfrm>
        </p:spPr>
        <p:txBody>
          <a:bodyPr/>
          <a:lstStyle/>
          <a:p>
            <a:pPr eaLnBrk="1" hangingPunct="1"/>
            <a:r>
              <a:rPr lang="fr-FR" sz="2500">
                <a:solidFill>
                  <a:srgbClr val="FFFFFF"/>
                </a:solidFill>
                <a:latin typeface="Arial" charset="0"/>
                <a:cs typeface="Arial" charset="0"/>
              </a:rPr>
              <a:t>Une analyse minutieuse renforce le plus souvent l’efficacité de la stratégie.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p:cNvSpPr>
          <p:nvPr/>
        </p:nvSpPr>
        <p:spPr bwMode="auto">
          <a:xfrm>
            <a:off x="1752600" y="2144713"/>
            <a:ext cx="5791200" cy="3341687"/>
          </a:xfrm>
          <a:prstGeom prst="rect">
            <a:avLst/>
          </a:prstGeom>
          <a:noFill/>
          <a:ln w="9525">
            <a:noFill/>
            <a:miter lim="800000"/>
            <a:headEnd/>
            <a:tailEnd/>
          </a:ln>
        </p:spPr>
        <p:txBody>
          <a:bodyPr>
            <a:prstTxWarp prst="textNoShape">
              <a:avLst/>
            </a:prstTxWarp>
          </a:bodyPr>
          <a:lstStyle/>
          <a:p>
            <a:r>
              <a:rPr lang="fr-FR" sz="2800">
                <a:ea typeface="Arial" charset="0"/>
                <a:cs typeface="Arial" charset="0"/>
              </a:rPr>
              <a:t>L’engagement est un dialogue.</a:t>
            </a:r>
            <a:br>
              <a:rPr lang="fr-FR" sz="2800">
                <a:ea typeface="Arial" charset="0"/>
                <a:cs typeface="Arial" charset="0"/>
              </a:rPr>
            </a:br>
            <a:r>
              <a:rPr lang="fr-FR" sz="2800">
                <a:ea typeface="Arial" charset="0"/>
                <a:cs typeface="Arial" charset="0"/>
              </a:rPr>
              <a:t>Commencez par écouter.</a:t>
            </a:r>
          </a:p>
          <a:p>
            <a:endParaRPr lang="fr-FR" sz="2800">
              <a:ea typeface="Arial" charset="0"/>
              <a:cs typeface="Arial" charset="0"/>
            </a:endParaRPr>
          </a:p>
          <a:p>
            <a:r>
              <a:rPr lang="fr-FR" sz="2800">
                <a:ea typeface="Arial" charset="0"/>
                <a:cs typeface="Arial" charset="0"/>
              </a:rPr>
              <a:t>La compréhension des divers points de vue favorise la mise en œuvre de solutions novatrices.</a:t>
            </a:r>
          </a:p>
        </p:txBody>
      </p:sp>
      <p:sp>
        <p:nvSpPr>
          <p:cNvPr id="23555" name="Title 4"/>
          <p:cNvSpPr>
            <a:spLocks noGrp="1"/>
          </p:cNvSpPr>
          <p:nvPr>
            <p:ph type="ctrTitle"/>
          </p:nvPr>
        </p:nvSpPr>
        <p:spPr>
          <a:xfrm>
            <a:off x="609600" y="0"/>
            <a:ext cx="7772400" cy="1470025"/>
          </a:xfrm>
        </p:spPr>
        <p:txBody>
          <a:bodyPr/>
          <a:lstStyle/>
          <a:p>
            <a:pPr eaLnBrk="1" hangingPunct="1"/>
            <a:r>
              <a:rPr lang="fr-FR">
                <a:latin typeface="Arial" charset="0"/>
                <a:cs typeface="Arial" charset="0"/>
              </a:rPr>
              <a:t>Efforcez-vous de comprendre les différents points de vue.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H:\Photos\Unicef\IMG16562.jpg"/>
          <p:cNvPicPr>
            <a:picLocks noChangeAspect="1" noChangeArrowheads="1"/>
          </p:cNvPicPr>
          <p:nvPr/>
        </p:nvPicPr>
        <p:blipFill>
          <a:blip r:embed="rId3"/>
          <a:srcRect l="11176"/>
          <a:stretch>
            <a:fillRect/>
          </a:stretch>
        </p:blipFill>
        <p:spPr bwMode="auto">
          <a:xfrm>
            <a:off x="0" y="0"/>
            <a:ext cx="9144000" cy="6858000"/>
          </a:xfrm>
          <a:prstGeom prst="rect">
            <a:avLst/>
          </a:prstGeom>
          <a:noFill/>
          <a:ln w="9525">
            <a:noFill/>
            <a:miter lim="800000"/>
            <a:headEnd/>
            <a:tailEnd/>
          </a:ln>
        </p:spPr>
      </p:pic>
      <p:sp>
        <p:nvSpPr>
          <p:cNvPr id="24579" name="Rectangle 7"/>
          <p:cNvSpPr>
            <a:spLocks/>
          </p:cNvSpPr>
          <p:nvPr/>
        </p:nvSpPr>
        <p:spPr bwMode="auto">
          <a:xfrm>
            <a:off x="381000" y="1600200"/>
            <a:ext cx="3505200" cy="4789488"/>
          </a:xfrm>
          <a:prstGeom prst="rect">
            <a:avLst/>
          </a:prstGeom>
          <a:noFill/>
          <a:ln w="9525">
            <a:noFill/>
            <a:miter lim="800000"/>
            <a:headEnd/>
            <a:tailEnd/>
          </a:ln>
        </p:spPr>
        <p:txBody>
          <a:bodyPr>
            <a:prstTxWarp prst="textNoShape">
              <a:avLst/>
            </a:prstTxWarp>
          </a:bodyPr>
          <a:lstStyle/>
          <a:p>
            <a:r>
              <a:rPr lang="fr-FR" sz="2800" b="1">
                <a:solidFill>
                  <a:schemeClr val="bg1"/>
                </a:solidFill>
                <a:ea typeface="Arial" charset="0"/>
                <a:cs typeface="Arial" charset="0"/>
              </a:rPr>
              <a:t>Nouez une relation avant même qu’elle ne soit nécessaire.</a:t>
            </a:r>
          </a:p>
          <a:p>
            <a:endParaRPr lang="fr-FR" sz="2800" b="1">
              <a:solidFill>
                <a:schemeClr val="bg1"/>
              </a:solidFill>
              <a:ea typeface="Arial" charset="0"/>
              <a:cs typeface="Arial" charset="0"/>
            </a:endParaRPr>
          </a:p>
          <a:p>
            <a:r>
              <a:rPr lang="fr-FR" sz="2800" b="1">
                <a:solidFill>
                  <a:schemeClr val="bg1"/>
                </a:solidFill>
                <a:ea typeface="Arial" charset="0"/>
                <a:cs typeface="Arial" charset="0"/>
              </a:rPr>
              <a:t>Soyez attentif au contexte politique et culturel.</a:t>
            </a:r>
          </a:p>
          <a:p>
            <a:endParaRPr lang="fr-FR" sz="2800" b="1">
              <a:solidFill>
                <a:schemeClr val="bg1"/>
              </a:solidFill>
              <a:ea typeface="Arial" charset="0"/>
              <a:cs typeface="Arial" charset="0"/>
            </a:endParaRPr>
          </a:p>
          <a:p>
            <a:r>
              <a:rPr lang="fr-FR" sz="2800" b="1">
                <a:solidFill>
                  <a:schemeClr val="bg1"/>
                </a:solidFill>
                <a:ea typeface="Arial" charset="0"/>
                <a:cs typeface="Arial" charset="0"/>
              </a:rPr>
              <a:t>Identifiez les facilitateurs locaux.</a:t>
            </a:r>
          </a:p>
        </p:txBody>
      </p:sp>
      <p:sp>
        <p:nvSpPr>
          <p:cNvPr id="24580" name="Title 4"/>
          <p:cNvSpPr>
            <a:spLocks noGrp="1"/>
          </p:cNvSpPr>
          <p:nvPr>
            <p:ph type="ctrTitle"/>
          </p:nvPr>
        </p:nvSpPr>
        <p:spPr>
          <a:xfrm>
            <a:off x="0" y="0"/>
            <a:ext cx="9144000" cy="1470025"/>
          </a:xfrm>
        </p:spPr>
        <p:txBody>
          <a:bodyPr/>
          <a:lstStyle/>
          <a:p>
            <a:pPr eaLnBrk="1" hangingPunct="1"/>
            <a:r>
              <a:rPr lang="fr-FR" sz="2800">
                <a:solidFill>
                  <a:schemeClr val="bg1"/>
                </a:solidFill>
                <a:latin typeface="Arial" charset="0"/>
                <a:cs typeface="Arial" charset="0"/>
              </a:rPr>
              <a:t>Le premier contact peut être déterminant pour la suite de la relation.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fr-FR" sz="2500">
                <a:latin typeface="Arial" charset="0"/>
                <a:cs typeface="Arial" charset="0"/>
              </a:rPr>
              <a:t>Outils permettant l’engagement des parties prenantes locales selon une approche ascendante.</a:t>
            </a:r>
          </a:p>
        </p:txBody>
      </p:sp>
      <p:sp>
        <p:nvSpPr>
          <p:cNvPr id="25603" name="Content Placeholder 2"/>
          <p:cNvSpPr>
            <a:spLocks noGrp="1"/>
          </p:cNvSpPr>
          <p:nvPr>
            <p:ph idx="1"/>
          </p:nvPr>
        </p:nvSpPr>
        <p:spPr>
          <a:xfrm>
            <a:off x="4724400" y="1981200"/>
            <a:ext cx="4038600" cy="4572000"/>
          </a:xfrm>
        </p:spPr>
        <p:txBody>
          <a:bodyPr/>
          <a:lstStyle/>
          <a:p>
            <a:pPr marL="0" indent="0" eaLnBrk="1" hangingPunct="1">
              <a:spcAft>
                <a:spcPts val="1200"/>
              </a:spcAft>
              <a:buFont typeface="Arial" charset="0"/>
              <a:buNone/>
            </a:pPr>
            <a:r>
              <a:rPr lang="fr-FR" sz="2400">
                <a:latin typeface="Arial" charset="0"/>
                <a:cs typeface="Arial" charset="0"/>
              </a:rPr>
              <a:t>Cartographie locale des structures politiques</a:t>
            </a:r>
          </a:p>
          <a:p>
            <a:pPr marL="0" indent="0" eaLnBrk="1" hangingPunct="1">
              <a:spcAft>
                <a:spcPts val="1200"/>
              </a:spcAft>
              <a:buFont typeface="Arial" charset="0"/>
              <a:buNone/>
            </a:pPr>
            <a:r>
              <a:rPr lang="fr-FR" sz="2400">
                <a:latin typeface="Arial" charset="0"/>
                <a:cs typeface="Arial" charset="0"/>
              </a:rPr>
              <a:t>Représentation locale</a:t>
            </a:r>
          </a:p>
          <a:p>
            <a:pPr marL="0" indent="0" eaLnBrk="1" hangingPunct="1">
              <a:spcAft>
                <a:spcPts val="1200"/>
              </a:spcAft>
              <a:buFont typeface="Arial" charset="0"/>
              <a:buNone/>
            </a:pPr>
            <a:r>
              <a:rPr lang="fr-FR" sz="2400">
                <a:latin typeface="Arial" charset="0"/>
                <a:cs typeface="Arial" charset="0"/>
              </a:rPr>
              <a:t>Renforcement des capacités locales</a:t>
            </a:r>
          </a:p>
          <a:p>
            <a:pPr marL="0" indent="0" eaLnBrk="1" hangingPunct="1">
              <a:spcAft>
                <a:spcPts val="1200"/>
              </a:spcAft>
              <a:buFont typeface="Arial" charset="0"/>
              <a:buNone/>
            </a:pPr>
            <a:r>
              <a:rPr lang="fr-FR" sz="2400">
                <a:latin typeface="Arial" charset="0"/>
                <a:cs typeface="Arial" charset="0"/>
              </a:rPr>
              <a:t>Équipes d’action locales</a:t>
            </a:r>
          </a:p>
          <a:p>
            <a:pPr marL="0" indent="0" eaLnBrk="1" hangingPunct="1">
              <a:spcAft>
                <a:spcPts val="1200"/>
              </a:spcAft>
              <a:buFont typeface="Arial" charset="0"/>
              <a:buNone/>
            </a:pPr>
            <a:r>
              <a:rPr lang="fr-FR" sz="2400">
                <a:latin typeface="Arial" charset="0"/>
                <a:cs typeface="Arial" charset="0"/>
              </a:rPr>
              <a:t>Suivi et évaluation au niveau local </a:t>
            </a:r>
          </a:p>
        </p:txBody>
      </p:sp>
      <p:pic>
        <p:nvPicPr>
          <p:cNvPr id="25604" name="Picture 3" descr="Pampaida class.jpg"/>
          <p:cNvPicPr>
            <a:picLocks noChangeAspect="1"/>
          </p:cNvPicPr>
          <p:nvPr/>
        </p:nvPicPr>
        <p:blipFill>
          <a:blip r:embed="rId3"/>
          <a:srcRect l="20938" t="18750" r="28436"/>
          <a:stretch>
            <a:fillRect/>
          </a:stretch>
        </p:blipFill>
        <p:spPr bwMode="auto">
          <a:xfrm>
            <a:off x="381000" y="1676400"/>
            <a:ext cx="4114800" cy="4953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p:cNvSpPr>
          <p:nvPr/>
        </p:nvSpPr>
        <p:spPr bwMode="auto">
          <a:xfrm>
            <a:off x="250825" y="1219200"/>
            <a:ext cx="3101975" cy="4495800"/>
          </a:xfrm>
          <a:prstGeom prst="rect">
            <a:avLst/>
          </a:prstGeom>
          <a:noFill/>
          <a:ln w="9525">
            <a:noFill/>
            <a:miter lim="800000"/>
            <a:headEnd/>
            <a:tailEnd/>
          </a:ln>
        </p:spPr>
        <p:txBody>
          <a:bodyPr>
            <a:prstTxWarp prst="textNoShape">
              <a:avLst/>
            </a:prstTxWarp>
          </a:bodyPr>
          <a:lstStyle/>
          <a:p>
            <a:r>
              <a:rPr lang="fr-FR" sz="2400">
                <a:ea typeface="Arial" charset="0"/>
                <a:cs typeface="Arial" charset="0"/>
              </a:rPr>
              <a:t>Concentrez-vous sur les solutions.</a:t>
            </a:r>
          </a:p>
          <a:p>
            <a:endParaRPr lang="fr-FR" sz="2400">
              <a:ea typeface="Arial" charset="0"/>
              <a:cs typeface="Arial" charset="0"/>
            </a:endParaRPr>
          </a:p>
          <a:p>
            <a:r>
              <a:rPr lang="fr-FR" sz="2400">
                <a:ea typeface="Arial" charset="0"/>
                <a:cs typeface="Arial" charset="0"/>
              </a:rPr>
              <a:t>Soyez franc et sincère.</a:t>
            </a:r>
          </a:p>
          <a:p>
            <a:endParaRPr lang="fr-FR" sz="2400">
              <a:ea typeface="Arial" charset="0"/>
              <a:cs typeface="Arial" charset="0"/>
            </a:endParaRPr>
          </a:p>
          <a:p>
            <a:r>
              <a:rPr lang="fr-FR" sz="2400">
                <a:ea typeface="Arial" charset="0"/>
                <a:cs typeface="Arial" charset="0"/>
              </a:rPr>
              <a:t>Discutez de la suite à donner aux actions et définissez règles de base et responsabilités avec les parties prenantes.</a:t>
            </a:r>
          </a:p>
          <a:p>
            <a:endParaRPr lang="fr-FR" sz="2800">
              <a:ea typeface="Arial" charset="0"/>
              <a:cs typeface="Arial" charset="0"/>
            </a:endParaRPr>
          </a:p>
          <a:p>
            <a:endParaRPr lang="fr-FR" sz="2800">
              <a:ea typeface="Arial" charset="0"/>
              <a:cs typeface="Arial" charset="0"/>
            </a:endParaRPr>
          </a:p>
          <a:p>
            <a:endParaRPr lang="fr-FR" sz="2800">
              <a:ea typeface="Arial" charset="0"/>
              <a:cs typeface="Arial" charset="0"/>
            </a:endParaRPr>
          </a:p>
          <a:p>
            <a:endParaRPr lang="fr-FR" sz="2800">
              <a:ea typeface="Arial" charset="0"/>
              <a:cs typeface="Arial" charset="0"/>
            </a:endParaRPr>
          </a:p>
        </p:txBody>
      </p:sp>
      <p:pic>
        <p:nvPicPr>
          <p:cNvPr id="26627" name="Picture 2" descr="H:\Photos\Unicef\IMG14962.jpg"/>
          <p:cNvPicPr>
            <a:picLocks noChangeAspect="1" noChangeArrowheads="1"/>
          </p:cNvPicPr>
          <p:nvPr/>
        </p:nvPicPr>
        <p:blipFill>
          <a:blip r:embed="rId3"/>
          <a:srcRect r="10596"/>
          <a:stretch>
            <a:fillRect/>
          </a:stretch>
        </p:blipFill>
        <p:spPr bwMode="auto">
          <a:xfrm>
            <a:off x="3276600" y="1371600"/>
            <a:ext cx="5867400" cy="4362450"/>
          </a:xfrm>
          <a:prstGeom prst="rect">
            <a:avLst/>
          </a:prstGeom>
          <a:noFill/>
          <a:ln w="9525">
            <a:noFill/>
            <a:miter lim="800000"/>
            <a:headEnd/>
            <a:tailEnd/>
          </a:ln>
        </p:spPr>
      </p:pic>
      <p:sp>
        <p:nvSpPr>
          <p:cNvPr id="26628" name="Title 4"/>
          <p:cNvSpPr>
            <a:spLocks noGrp="1"/>
          </p:cNvSpPr>
          <p:nvPr>
            <p:ph type="ctrTitle"/>
          </p:nvPr>
        </p:nvSpPr>
        <p:spPr>
          <a:xfrm>
            <a:off x="838200" y="0"/>
            <a:ext cx="8077200" cy="1470025"/>
          </a:xfrm>
        </p:spPr>
        <p:txBody>
          <a:bodyPr/>
          <a:lstStyle/>
          <a:p>
            <a:pPr eaLnBrk="1" hangingPunct="1"/>
            <a:r>
              <a:rPr lang="fr-FR" sz="2800">
                <a:latin typeface="Arial" charset="0"/>
                <a:cs typeface="Arial" charset="0"/>
              </a:rPr>
              <a:t>Mettez à disposition les connaissances et les solutions des Nations Unies.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4" descr="azure">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7651" name="Rectangle 7"/>
          <p:cNvSpPr>
            <a:spLocks/>
          </p:cNvSpPr>
          <p:nvPr/>
        </p:nvSpPr>
        <p:spPr bwMode="auto">
          <a:xfrm>
            <a:off x="2743200" y="2514600"/>
            <a:ext cx="3505200" cy="2286000"/>
          </a:xfrm>
          <a:prstGeom prst="rect">
            <a:avLst/>
          </a:prstGeom>
          <a:noFill/>
          <a:ln w="9525">
            <a:noFill/>
            <a:miter lim="800000"/>
            <a:headEnd/>
            <a:tailEnd/>
          </a:ln>
        </p:spPr>
        <p:txBody>
          <a:bodyPr>
            <a:prstTxWarp prst="textNoShape">
              <a:avLst/>
            </a:prstTxWarp>
          </a:bodyPr>
          <a:lstStyle/>
          <a:p>
            <a:r>
              <a:rPr lang="fr-FR" sz="2800">
                <a:solidFill>
                  <a:schemeClr val="bg1"/>
                </a:solidFill>
                <a:ea typeface="Arial" charset="0"/>
                <a:cs typeface="Arial" charset="0"/>
              </a:rPr>
              <a:t>Suivez l’actualité et tenez-vous informé de façon à repérer des actions de plaidoyer que les Nations Unies pourraient mener.</a:t>
            </a:r>
          </a:p>
          <a:p>
            <a:endParaRPr lang="fr-FR" sz="2600">
              <a:solidFill>
                <a:schemeClr val="bg1"/>
              </a:solidFill>
              <a:ea typeface="Arial" charset="0"/>
              <a:cs typeface="Arial" charset="0"/>
            </a:endParaRPr>
          </a:p>
        </p:txBody>
      </p:sp>
      <p:sp>
        <p:nvSpPr>
          <p:cNvPr id="27652" name="Title 4"/>
          <p:cNvSpPr>
            <a:spLocks noGrp="1"/>
          </p:cNvSpPr>
          <p:nvPr>
            <p:ph type="ctrTitle"/>
          </p:nvPr>
        </p:nvSpPr>
        <p:spPr>
          <a:xfrm>
            <a:off x="609600" y="0"/>
            <a:ext cx="7772400" cy="1219200"/>
          </a:xfrm>
        </p:spPr>
        <p:txBody>
          <a:bodyPr/>
          <a:lstStyle/>
          <a:p>
            <a:pPr eaLnBrk="1" hangingPunct="1"/>
            <a:r>
              <a:rPr lang="fr-FR">
                <a:solidFill>
                  <a:srgbClr val="FFFFFF"/>
                </a:solidFill>
                <a:latin typeface="Arial" charset="0"/>
                <a:cs typeface="Arial" charset="0"/>
              </a:rPr>
              <a:t>Soyez prêt à saisir les opportunités.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one">
            <a:hlinkClick r:id="rId3"/>
          </p:cNvPr>
          <p:cNvPicPr>
            <a:picLocks noChangeAspect="1" noChangeArrowheads="1"/>
          </p:cNvPicPr>
          <p:nvPr/>
        </p:nvPicPr>
        <p:blipFill>
          <a:blip r:embed="rId4"/>
          <a:srcRect t="10001"/>
          <a:stretch>
            <a:fillRect/>
          </a:stretch>
        </p:blipFill>
        <p:spPr bwMode="auto">
          <a:xfrm>
            <a:off x="0" y="0"/>
            <a:ext cx="5486400" cy="6858000"/>
          </a:xfrm>
          <a:prstGeom prst="rect">
            <a:avLst/>
          </a:prstGeom>
          <a:noFill/>
          <a:ln w="9525">
            <a:noFill/>
            <a:miter lim="800000"/>
            <a:headEnd/>
            <a:tailEnd/>
          </a:ln>
        </p:spPr>
      </p:pic>
      <p:sp>
        <p:nvSpPr>
          <p:cNvPr id="28675" name="Rectangle 7"/>
          <p:cNvSpPr>
            <a:spLocks/>
          </p:cNvSpPr>
          <p:nvPr/>
        </p:nvSpPr>
        <p:spPr bwMode="auto">
          <a:xfrm>
            <a:off x="5791200" y="0"/>
            <a:ext cx="3101975" cy="6161088"/>
          </a:xfrm>
          <a:prstGeom prst="rect">
            <a:avLst/>
          </a:prstGeom>
          <a:noFill/>
          <a:ln w="9525">
            <a:noFill/>
            <a:miter lim="800000"/>
            <a:headEnd/>
            <a:tailEnd/>
          </a:ln>
        </p:spPr>
        <p:txBody>
          <a:bodyPr>
            <a:prstTxWarp prst="textNoShape">
              <a:avLst/>
            </a:prstTxWarp>
          </a:bodyPr>
          <a:lstStyle/>
          <a:p>
            <a:r>
              <a:rPr lang="fr-FR" sz="2800">
                <a:solidFill>
                  <a:srgbClr val="000000"/>
                </a:solidFill>
                <a:ea typeface="Arial" charset="0"/>
                <a:cs typeface="Arial" charset="0"/>
              </a:rPr>
              <a:t>Encouragez la participation pour construire des partenariats durables</a:t>
            </a:r>
          </a:p>
          <a:p>
            <a:pPr>
              <a:buFont typeface="Arial" charset="0"/>
              <a:buNone/>
            </a:pPr>
            <a:endParaRPr lang="fr-FR" sz="2800">
              <a:solidFill>
                <a:srgbClr val="000000"/>
              </a:solidFill>
              <a:ea typeface="Arial" charset="0"/>
              <a:cs typeface="Arial" charset="0"/>
            </a:endParaRPr>
          </a:p>
          <a:p>
            <a:r>
              <a:rPr lang="fr-FR" sz="2800">
                <a:solidFill>
                  <a:srgbClr val="000000"/>
                </a:solidFill>
                <a:ea typeface="Arial" charset="0"/>
                <a:cs typeface="Arial" charset="0"/>
              </a:rPr>
              <a:t>Suivez l’évolution des niveaux de participation</a:t>
            </a:r>
          </a:p>
          <a:p>
            <a:endParaRPr lang="fr-FR" sz="2800">
              <a:solidFill>
                <a:srgbClr val="000000"/>
              </a:solidFill>
              <a:ea typeface="Arial" charset="0"/>
              <a:cs typeface="Arial" charset="0"/>
            </a:endParaRPr>
          </a:p>
          <a:p>
            <a:r>
              <a:rPr lang="fr-FR" sz="2800">
                <a:solidFill>
                  <a:srgbClr val="000000"/>
                </a:solidFill>
                <a:ea typeface="Arial" charset="0"/>
                <a:cs typeface="Arial" charset="0"/>
              </a:rPr>
              <a:t>Soyez conscient du fait que la confiance se bâtit sur la durée</a:t>
            </a:r>
          </a:p>
          <a:p>
            <a:endParaRPr lang="en-GB" sz="2600">
              <a:solidFill>
                <a:srgbClr val="000000"/>
              </a:solidFill>
              <a:ea typeface="Arial" charset="0"/>
              <a:cs typeface="Arial" charset="0"/>
            </a:endParaRPr>
          </a:p>
        </p:txBody>
      </p:sp>
      <p:sp>
        <p:nvSpPr>
          <p:cNvPr id="28676" name="Title 4"/>
          <p:cNvSpPr>
            <a:spLocks noGrp="1"/>
          </p:cNvSpPr>
          <p:nvPr>
            <p:ph type="ctrTitle"/>
          </p:nvPr>
        </p:nvSpPr>
        <p:spPr>
          <a:xfrm>
            <a:off x="609600" y="76200"/>
            <a:ext cx="4343400" cy="2133600"/>
          </a:xfrm>
        </p:spPr>
        <p:txBody>
          <a:bodyPr/>
          <a:lstStyle/>
          <a:p>
            <a:pPr eaLnBrk="1" hangingPunct="1"/>
            <a:r>
              <a:rPr lang="fr-FR">
                <a:solidFill>
                  <a:srgbClr val="FFFFFF"/>
                </a:solidFill>
                <a:latin typeface="Arial" charset="0"/>
                <a:cs typeface="Arial" charset="0"/>
              </a:rPr>
              <a:t>Établissez des partenariats de long terme avec les parties prenantes.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953000" y="4953000"/>
            <a:ext cx="3960813" cy="1800225"/>
          </a:xfrm>
          <a:prstGeom prst="rect">
            <a:avLst/>
          </a:prstGeom>
          <a:noFill/>
          <a:ln w="9525">
            <a:noFill/>
            <a:miter lim="800000"/>
            <a:headEnd/>
            <a:tailEnd/>
          </a:ln>
        </p:spPr>
        <p:txBody>
          <a:bodyPr>
            <a:prstTxWarp prst="textNoShape">
              <a:avLst/>
            </a:prstTxWarp>
            <a:spAutoFit/>
          </a:bodyPr>
          <a:lstStyle/>
          <a:p>
            <a:pPr algn="r" defTabSz="695325" eaLnBrk="0" hangingPunct="0">
              <a:spcBef>
                <a:spcPct val="50000"/>
              </a:spcBef>
              <a:buFont typeface="Arial" charset="0"/>
              <a:buNone/>
            </a:pPr>
            <a:r>
              <a:rPr lang="fr-FR" sz="2800" b="1">
                <a:ea typeface="Arial" charset="0"/>
                <a:cs typeface="Arial" charset="0"/>
              </a:rPr>
              <a:t>Plus l’on progresse vers le partenariat, plus il y a création de valeur</a:t>
            </a:r>
          </a:p>
        </p:txBody>
      </p:sp>
      <p:sp>
        <p:nvSpPr>
          <p:cNvPr id="29699" name="Title 6"/>
          <p:cNvSpPr>
            <a:spLocks noGrp="1"/>
          </p:cNvSpPr>
          <p:nvPr>
            <p:ph type="ctrTitle"/>
          </p:nvPr>
        </p:nvSpPr>
        <p:spPr>
          <a:xfrm>
            <a:off x="228600" y="0"/>
            <a:ext cx="3352800" cy="2133600"/>
          </a:xfrm>
        </p:spPr>
        <p:txBody>
          <a:bodyPr/>
          <a:lstStyle/>
          <a:p>
            <a:pPr eaLnBrk="1" hangingPunct="1"/>
            <a:r>
              <a:rPr lang="fr-FR">
                <a:latin typeface="Arial" charset="0"/>
                <a:cs typeface="Arial" charset="0"/>
              </a:rPr>
              <a:t>Phases du développement de l’engagement.</a:t>
            </a:r>
          </a:p>
        </p:txBody>
      </p:sp>
      <p:grpSp>
        <p:nvGrpSpPr>
          <p:cNvPr id="29700" name="Group 7"/>
          <p:cNvGrpSpPr>
            <a:grpSpLocks noChangeAspect="1"/>
          </p:cNvGrpSpPr>
          <p:nvPr/>
        </p:nvGrpSpPr>
        <p:grpSpPr bwMode="auto">
          <a:xfrm>
            <a:off x="152400" y="284163"/>
            <a:ext cx="9134475" cy="6497637"/>
            <a:chOff x="96" y="179"/>
            <a:chExt cx="5754" cy="4093"/>
          </a:xfrm>
        </p:grpSpPr>
        <p:sp>
          <p:nvSpPr>
            <p:cNvPr id="29701" name="AutoShape 6"/>
            <p:cNvSpPr>
              <a:spLocks noChangeAspect="1" noChangeArrowheads="1" noTextEdit="1"/>
            </p:cNvSpPr>
            <p:nvPr/>
          </p:nvSpPr>
          <p:spPr bwMode="auto">
            <a:xfrm>
              <a:off x="96" y="179"/>
              <a:ext cx="5523" cy="4093"/>
            </a:xfrm>
            <a:prstGeom prst="rect">
              <a:avLst/>
            </a:prstGeom>
            <a:noFill/>
            <a:ln w="9525">
              <a:noFill/>
              <a:miter lim="800000"/>
              <a:headEnd/>
              <a:tailEnd/>
            </a:ln>
          </p:spPr>
          <p:txBody>
            <a:bodyPr>
              <a:prstTxWarp prst="textNoShape">
                <a:avLst/>
              </a:prstTxWarp>
            </a:bodyPr>
            <a:lstStyle/>
            <a:p>
              <a:endParaRPr lang="en-US"/>
            </a:p>
          </p:txBody>
        </p:sp>
        <p:sp>
          <p:nvSpPr>
            <p:cNvPr id="29702" name="Freeform 8"/>
            <p:cNvSpPr>
              <a:spLocks/>
            </p:cNvSpPr>
            <p:nvPr/>
          </p:nvSpPr>
          <p:spPr bwMode="auto">
            <a:xfrm>
              <a:off x="116" y="2987"/>
              <a:ext cx="1097" cy="609"/>
            </a:xfrm>
            <a:custGeom>
              <a:avLst/>
              <a:gdLst>
                <a:gd name="T0" fmla="*/ 0 w 1097"/>
                <a:gd name="T1" fmla="*/ 609 h 609"/>
                <a:gd name="T2" fmla="*/ 0 w 1097"/>
                <a:gd name="T3" fmla="*/ 0 h 609"/>
                <a:gd name="T4" fmla="*/ 1097 w 1097"/>
                <a:gd name="T5" fmla="*/ 0 h 609"/>
                <a:gd name="T6" fmla="*/ 0 60000 65536"/>
                <a:gd name="T7" fmla="*/ 0 60000 65536"/>
                <a:gd name="T8" fmla="*/ 0 60000 65536"/>
                <a:gd name="T9" fmla="*/ 0 w 1097"/>
                <a:gd name="T10" fmla="*/ 0 h 609"/>
                <a:gd name="T11" fmla="*/ 1097 w 1097"/>
                <a:gd name="T12" fmla="*/ 609 h 609"/>
              </a:gdLst>
              <a:ahLst/>
              <a:cxnLst>
                <a:cxn ang="T6">
                  <a:pos x="T0" y="T1"/>
                </a:cxn>
                <a:cxn ang="T7">
                  <a:pos x="T2" y="T3"/>
                </a:cxn>
                <a:cxn ang="T8">
                  <a:pos x="T4" y="T5"/>
                </a:cxn>
              </a:cxnLst>
              <a:rect l="T9" t="T10" r="T11" b="T12"/>
              <a:pathLst>
                <a:path w="1097" h="609">
                  <a:moveTo>
                    <a:pt x="0" y="609"/>
                  </a:moveTo>
                  <a:lnTo>
                    <a:pt x="0" y="0"/>
                  </a:lnTo>
                  <a:lnTo>
                    <a:pt x="1097" y="0"/>
                  </a:lnTo>
                </a:path>
              </a:pathLst>
            </a:custGeom>
            <a:noFill/>
            <a:ln w="14" cap="rnd">
              <a:solidFill>
                <a:srgbClr val="000000"/>
              </a:solidFill>
              <a:round/>
              <a:headEnd/>
              <a:tailEnd/>
            </a:ln>
          </p:spPr>
          <p:txBody>
            <a:bodyPr>
              <a:prstTxWarp prst="textNoShape">
                <a:avLst/>
              </a:prstTxWarp>
            </a:bodyPr>
            <a:lstStyle/>
            <a:p>
              <a:endParaRPr lang="fr-FR"/>
            </a:p>
          </p:txBody>
        </p:sp>
        <p:sp>
          <p:nvSpPr>
            <p:cNvPr id="29703" name="Freeform 9"/>
            <p:cNvSpPr>
              <a:spLocks/>
            </p:cNvSpPr>
            <p:nvPr/>
          </p:nvSpPr>
          <p:spPr bwMode="auto">
            <a:xfrm>
              <a:off x="1213" y="2379"/>
              <a:ext cx="1096" cy="608"/>
            </a:xfrm>
            <a:custGeom>
              <a:avLst/>
              <a:gdLst>
                <a:gd name="T0" fmla="*/ 0 w 1096"/>
                <a:gd name="T1" fmla="*/ 608 h 608"/>
                <a:gd name="T2" fmla="*/ 0 w 1096"/>
                <a:gd name="T3" fmla="*/ 0 h 608"/>
                <a:gd name="T4" fmla="*/ 1096 w 1096"/>
                <a:gd name="T5" fmla="*/ 0 h 608"/>
                <a:gd name="T6" fmla="*/ 0 60000 65536"/>
                <a:gd name="T7" fmla="*/ 0 60000 65536"/>
                <a:gd name="T8" fmla="*/ 0 60000 65536"/>
                <a:gd name="T9" fmla="*/ 0 w 1096"/>
                <a:gd name="T10" fmla="*/ 0 h 608"/>
                <a:gd name="T11" fmla="*/ 1096 w 1096"/>
                <a:gd name="T12" fmla="*/ 608 h 608"/>
              </a:gdLst>
              <a:ahLst/>
              <a:cxnLst>
                <a:cxn ang="T6">
                  <a:pos x="T0" y="T1"/>
                </a:cxn>
                <a:cxn ang="T7">
                  <a:pos x="T2" y="T3"/>
                </a:cxn>
                <a:cxn ang="T8">
                  <a:pos x="T4" y="T5"/>
                </a:cxn>
              </a:cxnLst>
              <a:rect l="T9" t="T10" r="T11" b="T12"/>
              <a:pathLst>
                <a:path w="1096" h="608">
                  <a:moveTo>
                    <a:pt x="0" y="608"/>
                  </a:moveTo>
                  <a:lnTo>
                    <a:pt x="0" y="0"/>
                  </a:lnTo>
                  <a:lnTo>
                    <a:pt x="1096" y="0"/>
                  </a:lnTo>
                </a:path>
              </a:pathLst>
            </a:custGeom>
            <a:noFill/>
            <a:ln w="14" cap="rnd">
              <a:solidFill>
                <a:srgbClr val="000000"/>
              </a:solidFill>
              <a:round/>
              <a:headEnd/>
              <a:tailEnd/>
            </a:ln>
          </p:spPr>
          <p:txBody>
            <a:bodyPr>
              <a:prstTxWarp prst="textNoShape">
                <a:avLst/>
              </a:prstTxWarp>
            </a:bodyPr>
            <a:lstStyle/>
            <a:p>
              <a:endParaRPr lang="fr-FR"/>
            </a:p>
          </p:txBody>
        </p:sp>
        <p:sp>
          <p:nvSpPr>
            <p:cNvPr id="29704" name="Freeform 10"/>
            <p:cNvSpPr>
              <a:spLocks/>
            </p:cNvSpPr>
            <p:nvPr/>
          </p:nvSpPr>
          <p:spPr bwMode="auto">
            <a:xfrm>
              <a:off x="2309" y="1770"/>
              <a:ext cx="1097" cy="609"/>
            </a:xfrm>
            <a:custGeom>
              <a:avLst/>
              <a:gdLst>
                <a:gd name="T0" fmla="*/ 0 w 1097"/>
                <a:gd name="T1" fmla="*/ 609 h 609"/>
                <a:gd name="T2" fmla="*/ 0 w 1097"/>
                <a:gd name="T3" fmla="*/ 0 h 609"/>
                <a:gd name="T4" fmla="*/ 1097 w 1097"/>
                <a:gd name="T5" fmla="*/ 0 h 609"/>
                <a:gd name="T6" fmla="*/ 0 60000 65536"/>
                <a:gd name="T7" fmla="*/ 0 60000 65536"/>
                <a:gd name="T8" fmla="*/ 0 60000 65536"/>
                <a:gd name="T9" fmla="*/ 0 w 1097"/>
                <a:gd name="T10" fmla="*/ 0 h 609"/>
                <a:gd name="T11" fmla="*/ 1097 w 1097"/>
                <a:gd name="T12" fmla="*/ 609 h 609"/>
              </a:gdLst>
              <a:ahLst/>
              <a:cxnLst>
                <a:cxn ang="T6">
                  <a:pos x="T0" y="T1"/>
                </a:cxn>
                <a:cxn ang="T7">
                  <a:pos x="T2" y="T3"/>
                </a:cxn>
                <a:cxn ang="T8">
                  <a:pos x="T4" y="T5"/>
                </a:cxn>
              </a:cxnLst>
              <a:rect l="T9" t="T10" r="T11" b="T12"/>
              <a:pathLst>
                <a:path w="1097" h="609">
                  <a:moveTo>
                    <a:pt x="0" y="609"/>
                  </a:moveTo>
                  <a:lnTo>
                    <a:pt x="0" y="0"/>
                  </a:lnTo>
                  <a:lnTo>
                    <a:pt x="1097" y="0"/>
                  </a:lnTo>
                </a:path>
              </a:pathLst>
            </a:custGeom>
            <a:noFill/>
            <a:ln w="14" cap="rnd">
              <a:solidFill>
                <a:srgbClr val="000000"/>
              </a:solidFill>
              <a:round/>
              <a:headEnd/>
              <a:tailEnd/>
            </a:ln>
          </p:spPr>
          <p:txBody>
            <a:bodyPr>
              <a:prstTxWarp prst="textNoShape">
                <a:avLst/>
              </a:prstTxWarp>
            </a:bodyPr>
            <a:lstStyle/>
            <a:p>
              <a:endParaRPr lang="fr-FR"/>
            </a:p>
          </p:txBody>
        </p:sp>
        <p:sp>
          <p:nvSpPr>
            <p:cNvPr id="29705" name="Freeform 11"/>
            <p:cNvSpPr>
              <a:spLocks/>
            </p:cNvSpPr>
            <p:nvPr/>
          </p:nvSpPr>
          <p:spPr bwMode="auto">
            <a:xfrm>
              <a:off x="3406" y="1161"/>
              <a:ext cx="1097" cy="609"/>
            </a:xfrm>
            <a:custGeom>
              <a:avLst/>
              <a:gdLst>
                <a:gd name="T0" fmla="*/ 0 w 1097"/>
                <a:gd name="T1" fmla="*/ 609 h 609"/>
                <a:gd name="T2" fmla="*/ 0 w 1097"/>
                <a:gd name="T3" fmla="*/ 0 h 609"/>
                <a:gd name="T4" fmla="*/ 1097 w 1097"/>
                <a:gd name="T5" fmla="*/ 0 h 609"/>
                <a:gd name="T6" fmla="*/ 0 60000 65536"/>
                <a:gd name="T7" fmla="*/ 0 60000 65536"/>
                <a:gd name="T8" fmla="*/ 0 60000 65536"/>
                <a:gd name="T9" fmla="*/ 0 w 1097"/>
                <a:gd name="T10" fmla="*/ 0 h 609"/>
                <a:gd name="T11" fmla="*/ 1097 w 1097"/>
                <a:gd name="T12" fmla="*/ 609 h 609"/>
              </a:gdLst>
              <a:ahLst/>
              <a:cxnLst>
                <a:cxn ang="T6">
                  <a:pos x="T0" y="T1"/>
                </a:cxn>
                <a:cxn ang="T7">
                  <a:pos x="T2" y="T3"/>
                </a:cxn>
                <a:cxn ang="T8">
                  <a:pos x="T4" y="T5"/>
                </a:cxn>
              </a:cxnLst>
              <a:rect l="T9" t="T10" r="T11" b="T12"/>
              <a:pathLst>
                <a:path w="1097" h="609">
                  <a:moveTo>
                    <a:pt x="0" y="609"/>
                  </a:moveTo>
                  <a:lnTo>
                    <a:pt x="0" y="0"/>
                  </a:lnTo>
                  <a:lnTo>
                    <a:pt x="1097" y="0"/>
                  </a:lnTo>
                </a:path>
              </a:pathLst>
            </a:custGeom>
            <a:noFill/>
            <a:ln w="14" cap="rnd">
              <a:solidFill>
                <a:srgbClr val="000000"/>
              </a:solidFill>
              <a:round/>
              <a:headEnd/>
              <a:tailEnd/>
            </a:ln>
          </p:spPr>
          <p:txBody>
            <a:bodyPr>
              <a:prstTxWarp prst="textNoShape">
                <a:avLst/>
              </a:prstTxWarp>
            </a:bodyPr>
            <a:lstStyle/>
            <a:p>
              <a:endParaRPr lang="fr-FR"/>
            </a:p>
          </p:txBody>
        </p:sp>
        <p:sp>
          <p:nvSpPr>
            <p:cNvPr id="29706" name="Freeform 12"/>
            <p:cNvSpPr>
              <a:spLocks/>
            </p:cNvSpPr>
            <p:nvPr/>
          </p:nvSpPr>
          <p:spPr bwMode="auto">
            <a:xfrm>
              <a:off x="4503" y="553"/>
              <a:ext cx="1097" cy="608"/>
            </a:xfrm>
            <a:custGeom>
              <a:avLst/>
              <a:gdLst>
                <a:gd name="T0" fmla="*/ 0 w 1097"/>
                <a:gd name="T1" fmla="*/ 608 h 608"/>
                <a:gd name="T2" fmla="*/ 0 w 1097"/>
                <a:gd name="T3" fmla="*/ 0 h 608"/>
                <a:gd name="T4" fmla="*/ 1097 w 1097"/>
                <a:gd name="T5" fmla="*/ 0 h 608"/>
                <a:gd name="T6" fmla="*/ 0 60000 65536"/>
                <a:gd name="T7" fmla="*/ 0 60000 65536"/>
                <a:gd name="T8" fmla="*/ 0 60000 65536"/>
                <a:gd name="T9" fmla="*/ 0 w 1097"/>
                <a:gd name="T10" fmla="*/ 0 h 608"/>
                <a:gd name="T11" fmla="*/ 1097 w 1097"/>
                <a:gd name="T12" fmla="*/ 608 h 608"/>
              </a:gdLst>
              <a:ahLst/>
              <a:cxnLst>
                <a:cxn ang="T6">
                  <a:pos x="T0" y="T1"/>
                </a:cxn>
                <a:cxn ang="T7">
                  <a:pos x="T2" y="T3"/>
                </a:cxn>
                <a:cxn ang="T8">
                  <a:pos x="T4" y="T5"/>
                </a:cxn>
              </a:cxnLst>
              <a:rect l="T9" t="T10" r="T11" b="T12"/>
              <a:pathLst>
                <a:path w="1097" h="608">
                  <a:moveTo>
                    <a:pt x="0" y="608"/>
                  </a:moveTo>
                  <a:lnTo>
                    <a:pt x="0" y="0"/>
                  </a:lnTo>
                  <a:lnTo>
                    <a:pt x="1097" y="0"/>
                  </a:lnTo>
                </a:path>
              </a:pathLst>
            </a:custGeom>
            <a:noFill/>
            <a:ln w="14" cap="rnd">
              <a:solidFill>
                <a:srgbClr val="000000"/>
              </a:solidFill>
              <a:round/>
              <a:headEnd/>
              <a:tailEnd/>
            </a:ln>
          </p:spPr>
          <p:txBody>
            <a:bodyPr>
              <a:prstTxWarp prst="textNoShape">
                <a:avLst/>
              </a:prstTxWarp>
            </a:bodyPr>
            <a:lstStyle/>
            <a:p>
              <a:endParaRPr lang="fr-FR"/>
            </a:p>
          </p:txBody>
        </p:sp>
        <p:sp>
          <p:nvSpPr>
            <p:cNvPr id="29707" name="Rectangle 13"/>
            <p:cNvSpPr>
              <a:spLocks noChangeArrowheads="1"/>
            </p:cNvSpPr>
            <p:nvPr/>
          </p:nvSpPr>
          <p:spPr bwMode="auto">
            <a:xfrm>
              <a:off x="4607" y="374"/>
              <a:ext cx="904" cy="155"/>
            </a:xfrm>
            <a:prstGeom prst="rect">
              <a:avLst/>
            </a:prstGeom>
            <a:noFill/>
            <a:ln w="9525">
              <a:noFill/>
              <a:miter lim="800000"/>
              <a:headEnd/>
              <a:tailEnd/>
            </a:ln>
          </p:spPr>
          <p:txBody>
            <a:bodyPr wrap="none" lIns="0" tIns="0" rIns="0" bIns="0">
              <a:prstTxWarp prst="textNoShape">
                <a:avLst/>
              </a:prstTxWarp>
              <a:spAutoFit/>
            </a:bodyPr>
            <a:lstStyle/>
            <a:p>
              <a:r>
                <a:rPr lang="fr-FR" sz="1600" b="1">
                  <a:solidFill>
                    <a:srgbClr val="000000"/>
                  </a:solidFill>
                </a:rPr>
                <a:t>PARTENARIAT</a:t>
              </a:r>
              <a:endParaRPr lang="fr-FR"/>
            </a:p>
          </p:txBody>
        </p:sp>
        <p:sp>
          <p:nvSpPr>
            <p:cNvPr id="29708" name="Rectangle 14"/>
            <p:cNvSpPr>
              <a:spLocks noChangeArrowheads="1"/>
            </p:cNvSpPr>
            <p:nvPr/>
          </p:nvSpPr>
          <p:spPr bwMode="auto">
            <a:xfrm>
              <a:off x="3625" y="982"/>
              <a:ext cx="728" cy="169"/>
            </a:xfrm>
            <a:prstGeom prst="rect">
              <a:avLst/>
            </a:prstGeom>
            <a:noFill/>
            <a:ln w="9525">
              <a:noFill/>
              <a:miter lim="800000"/>
              <a:headEnd/>
              <a:tailEnd/>
            </a:ln>
          </p:spPr>
          <p:txBody>
            <a:bodyPr wrap="none" lIns="0" tIns="0" rIns="0" bIns="0">
              <a:prstTxWarp prst="textNoShape">
                <a:avLst/>
              </a:prstTxWarp>
              <a:spAutoFit/>
            </a:bodyPr>
            <a:lstStyle/>
            <a:p>
              <a:r>
                <a:rPr lang="fr-FR" sz="1600" b="1">
                  <a:solidFill>
                    <a:srgbClr val="000000"/>
                  </a:solidFill>
                </a:rPr>
                <a:t>DIALOGUE</a:t>
              </a:r>
              <a:endParaRPr lang="fr-FR"/>
            </a:p>
          </p:txBody>
        </p:sp>
        <p:sp>
          <p:nvSpPr>
            <p:cNvPr id="29709" name="Rectangle 15"/>
            <p:cNvSpPr>
              <a:spLocks noChangeArrowheads="1"/>
            </p:cNvSpPr>
            <p:nvPr/>
          </p:nvSpPr>
          <p:spPr bwMode="auto">
            <a:xfrm>
              <a:off x="2542" y="1591"/>
              <a:ext cx="882" cy="155"/>
            </a:xfrm>
            <a:prstGeom prst="rect">
              <a:avLst/>
            </a:prstGeom>
            <a:noFill/>
            <a:ln w="9525">
              <a:noFill/>
              <a:miter lim="800000"/>
              <a:headEnd/>
              <a:tailEnd/>
            </a:ln>
          </p:spPr>
          <p:txBody>
            <a:bodyPr wrap="none" lIns="0" tIns="0" rIns="0" bIns="0">
              <a:prstTxWarp prst="textNoShape">
                <a:avLst/>
              </a:prstTxWarp>
              <a:spAutoFit/>
            </a:bodyPr>
            <a:lstStyle/>
            <a:p>
              <a:r>
                <a:rPr lang="fr-FR" sz="1600" b="1">
                  <a:solidFill>
                    <a:srgbClr val="000000"/>
                  </a:solidFill>
                </a:rPr>
                <a:t>INTERACTION</a:t>
              </a:r>
              <a:endParaRPr lang="fr-FR"/>
            </a:p>
          </p:txBody>
        </p:sp>
        <p:sp>
          <p:nvSpPr>
            <p:cNvPr id="29710" name="Rectangle 16"/>
            <p:cNvSpPr>
              <a:spLocks noChangeArrowheads="1"/>
            </p:cNvSpPr>
            <p:nvPr/>
          </p:nvSpPr>
          <p:spPr bwMode="auto">
            <a:xfrm>
              <a:off x="1450" y="2200"/>
              <a:ext cx="674" cy="155"/>
            </a:xfrm>
            <a:prstGeom prst="rect">
              <a:avLst/>
            </a:prstGeom>
            <a:noFill/>
            <a:ln w="9525">
              <a:noFill/>
              <a:miter lim="800000"/>
              <a:headEnd/>
              <a:tailEnd/>
            </a:ln>
          </p:spPr>
          <p:txBody>
            <a:bodyPr wrap="none" lIns="0" tIns="0" rIns="0" bIns="0">
              <a:prstTxWarp prst="textNoShape">
                <a:avLst/>
              </a:prstTxWarp>
              <a:spAutoFit/>
            </a:bodyPr>
            <a:lstStyle/>
            <a:p>
              <a:r>
                <a:rPr lang="fr-FR" sz="1600" b="1">
                  <a:solidFill>
                    <a:srgbClr val="000000"/>
                  </a:solidFill>
                </a:rPr>
                <a:t>REACTION</a:t>
              </a:r>
              <a:endParaRPr lang="fr-FR"/>
            </a:p>
          </p:txBody>
        </p:sp>
        <p:sp>
          <p:nvSpPr>
            <p:cNvPr id="29711" name="Rectangle 17"/>
            <p:cNvSpPr>
              <a:spLocks noChangeArrowheads="1"/>
            </p:cNvSpPr>
            <p:nvPr/>
          </p:nvSpPr>
          <p:spPr bwMode="auto">
            <a:xfrm>
              <a:off x="144" y="2808"/>
              <a:ext cx="1176" cy="155"/>
            </a:xfrm>
            <a:prstGeom prst="rect">
              <a:avLst/>
            </a:prstGeom>
            <a:noFill/>
            <a:ln w="9525">
              <a:noFill/>
              <a:miter lim="800000"/>
              <a:headEnd/>
              <a:tailEnd/>
            </a:ln>
          </p:spPr>
          <p:txBody>
            <a:bodyPr lIns="0" tIns="0" rIns="0" bIns="0">
              <a:prstTxWarp prst="textNoShape">
                <a:avLst/>
              </a:prstTxWarp>
              <a:spAutoFit/>
            </a:bodyPr>
            <a:lstStyle/>
            <a:p>
              <a:r>
                <a:rPr lang="fr-FR" sz="1600" b="1">
                  <a:solidFill>
                    <a:srgbClr val="000000"/>
                  </a:solidFill>
                </a:rPr>
                <a:t>INFORMATION</a:t>
              </a:r>
              <a:endParaRPr lang="fr-FR"/>
            </a:p>
          </p:txBody>
        </p:sp>
        <p:sp>
          <p:nvSpPr>
            <p:cNvPr id="29712" name="Rectangle 18"/>
            <p:cNvSpPr>
              <a:spLocks noChangeArrowheads="1"/>
            </p:cNvSpPr>
            <p:nvPr/>
          </p:nvSpPr>
          <p:spPr bwMode="auto">
            <a:xfrm>
              <a:off x="206" y="3054"/>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13" name="Rectangle 19"/>
            <p:cNvSpPr>
              <a:spLocks noChangeArrowheads="1"/>
            </p:cNvSpPr>
            <p:nvPr/>
          </p:nvSpPr>
          <p:spPr bwMode="auto">
            <a:xfrm>
              <a:off x="308" y="3054"/>
              <a:ext cx="759"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Bulletins d’info.</a:t>
              </a:r>
              <a:endParaRPr lang="fr-FR"/>
            </a:p>
          </p:txBody>
        </p:sp>
        <p:sp>
          <p:nvSpPr>
            <p:cNvPr id="29714" name="Rectangle 20"/>
            <p:cNvSpPr>
              <a:spLocks noChangeArrowheads="1"/>
            </p:cNvSpPr>
            <p:nvPr/>
          </p:nvSpPr>
          <p:spPr bwMode="auto">
            <a:xfrm>
              <a:off x="206" y="3197"/>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15" name="Rectangle 21"/>
            <p:cNvSpPr>
              <a:spLocks noChangeArrowheads="1"/>
            </p:cNvSpPr>
            <p:nvPr/>
          </p:nvSpPr>
          <p:spPr bwMode="auto">
            <a:xfrm>
              <a:off x="308" y="3197"/>
              <a:ext cx="1253"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Communiqués de presse</a:t>
              </a:r>
              <a:endParaRPr lang="fr-FR"/>
            </a:p>
          </p:txBody>
        </p:sp>
        <p:sp>
          <p:nvSpPr>
            <p:cNvPr id="29716" name="Rectangle 22"/>
            <p:cNvSpPr>
              <a:spLocks noChangeArrowheads="1"/>
            </p:cNvSpPr>
            <p:nvPr/>
          </p:nvSpPr>
          <p:spPr bwMode="auto">
            <a:xfrm>
              <a:off x="206" y="3333"/>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17" name="Rectangle 23"/>
            <p:cNvSpPr>
              <a:spLocks noChangeArrowheads="1"/>
            </p:cNvSpPr>
            <p:nvPr/>
          </p:nvSpPr>
          <p:spPr bwMode="auto">
            <a:xfrm>
              <a:off x="308" y="3333"/>
              <a:ext cx="457"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Rapports</a:t>
              </a:r>
              <a:endParaRPr lang="fr-FR"/>
            </a:p>
          </p:txBody>
        </p:sp>
        <p:sp>
          <p:nvSpPr>
            <p:cNvPr id="29718" name="Rectangle 24"/>
            <p:cNvSpPr>
              <a:spLocks noChangeArrowheads="1"/>
            </p:cNvSpPr>
            <p:nvPr/>
          </p:nvSpPr>
          <p:spPr bwMode="auto">
            <a:xfrm>
              <a:off x="206" y="3468"/>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19" name="Rectangle 25"/>
            <p:cNvSpPr>
              <a:spLocks noChangeArrowheads="1"/>
            </p:cNvSpPr>
            <p:nvPr/>
          </p:nvSpPr>
          <p:spPr bwMode="auto">
            <a:xfrm>
              <a:off x="308" y="3468"/>
              <a:ext cx="439"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Discours</a:t>
              </a:r>
              <a:endParaRPr lang="fr-FR"/>
            </a:p>
          </p:txBody>
        </p:sp>
        <p:sp>
          <p:nvSpPr>
            <p:cNvPr id="29720" name="Rectangle 26"/>
            <p:cNvSpPr>
              <a:spLocks noChangeArrowheads="1"/>
            </p:cNvSpPr>
            <p:nvPr/>
          </p:nvSpPr>
          <p:spPr bwMode="auto">
            <a:xfrm>
              <a:off x="206" y="3603"/>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21" name="Rectangle 27"/>
            <p:cNvSpPr>
              <a:spLocks noChangeArrowheads="1"/>
            </p:cNvSpPr>
            <p:nvPr/>
          </p:nvSpPr>
          <p:spPr bwMode="auto">
            <a:xfrm>
              <a:off x="308" y="3603"/>
              <a:ext cx="427"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Publicité</a:t>
              </a:r>
              <a:endParaRPr lang="fr-FR"/>
            </a:p>
          </p:txBody>
        </p:sp>
        <p:sp>
          <p:nvSpPr>
            <p:cNvPr id="29722" name="Rectangle 28"/>
            <p:cNvSpPr>
              <a:spLocks noChangeArrowheads="1"/>
            </p:cNvSpPr>
            <p:nvPr/>
          </p:nvSpPr>
          <p:spPr bwMode="auto">
            <a:xfrm>
              <a:off x="206" y="3739"/>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23" name="Rectangle 29"/>
            <p:cNvSpPr>
              <a:spLocks noChangeArrowheads="1"/>
            </p:cNvSpPr>
            <p:nvPr/>
          </p:nvSpPr>
          <p:spPr bwMode="auto">
            <a:xfrm>
              <a:off x="308" y="3739"/>
              <a:ext cx="790"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Publireportages</a:t>
              </a:r>
              <a:endParaRPr lang="fr-FR"/>
            </a:p>
          </p:txBody>
        </p:sp>
        <p:sp>
          <p:nvSpPr>
            <p:cNvPr id="29724" name="Rectangle 30"/>
            <p:cNvSpPr>
              <a:spLocks noChangeArrowheads="1"/>
            </p:cNvSpPr>
            <p:nvPr/>
          </p:nvSpPr>
          <p:spPr bwMode="auto">
            <a:xfrm>
              <a:off x="206" y="3882"/>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25" name="Rectangle 31"/>
            <p:cNvSpPr>
              <a:spLocks noChangeArrowheads="1"/>
            </p:cNvSpPr>
            <p:nvPr/>
          </p:nvSpPr>
          <p:spPr bwMode="auto">
            <a:xfrm>
              <a:off x="308" y="3882"/>
              <a:ext cx="513"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Sites Web</a:t>
              </a:r>
              <a:endParaRPr lang="fr-FR"/>
            </a:p>
          </p:txBody>
        </p:sp>
        <p:sp>
          <p:nvSpPr>
            <p:cNvPr id="29726" name="Rectangle 32"/>
            <p:cNvSpPr>
              <a:spLocks noChangeArrowheads="1"/>
            </p:cNvSpPr>
            <p:nvPr/>
          </p:nvSpPr>
          <p:spPr bwMode="auto">
            <a:xfrm>
              <a:off x="1306" y="2445"/>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27" name="Rectangle 33"/>
            <p:cNvSpPr>
              <a:spLocks noChangeArrowheads="1"/>
            </p:cNvSpPr>
            <p:nvPr/>
          </p:nvSpPr>
          <p:spPr bwMode="auto">
            <a:xfrm>
              <a:off x="1408" y="2445"/>
              <a:ext cx="383"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Hot line</a:t>
              </a:r>
              <a:endParaRPr lang="fr-FR"/>
            </a:p>
          </p:txBody>
        </p:sp>
        <p:sp>
          <p:nvSpPr>
            <p:cNvPr id="29728" name="Rectangle 34"/>
            <p:cNvSpPr>
              <a:spLocks noChangeArrowheads="1"/>
            </p:cNvSpPr>
            <p:nvPr/>
          </p:nvSpPr>
          <p:spPr bwMode="auto">
            <a:xfrm>
              <a:off x="1916" y="2445"/>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29" name="Rectangle 35"/>
            <p:cNvSpPr>
              <a:spLocks noChangeArrowheads="1"/>
            </p:cNvSpPr>
            <p:nvPr/>
          </p:nvSpPr>
          <p:spPr bwMode="auto">
            <a:xfrm>
              <a:off x="1958" y="2445"/>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30" name="Rectangle 36"/>
            <p:cNvSpPr>
              <a:spLocks noChangeArrowheads="1"/>
            </p:cNvSpPr>
            <p:nvPr/>
          </p:nvSpPr>
          <p:spPr bwMode="auto">
            <a:xfrm>
              <a:off x="1306" y="2589"/>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31" name="Rectangle 37"/>
            <p:cNvSpPr>
              <a:spLocks noChangeArrowheads="1"/>
            </p:cNvSpPr>
            <p:nvPr/>
          </p:nvSpPr>
          <p:spPr bwMode="auto">
            <a:xfrm>
              <a:off x="1408" y="2589"/>
              <a:ext cx="833"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Correspondance</a:t>
              </a:r>
              <a:endParaRPr lang="fr-FR"/>
            </a:p>
          </p:txBody>
        </p:sp>
        <p:sp>
          <p:nvSpPr>
            <p:cNvPr id="29732" name="Rectangle 38"/>
            <p:cNvSpPr>
              <a:spLocks noChangeArrowheads="1"/>
            </p:cNvSpPr>
            <p:nvPr/>
          </p:nvSpPr>
          <p:spPr bwMode="auto">
            <a:xfrm>
              <a:off x="1306" y="2724"/>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33" name="Rectangle 39"/>
            <p:cNvSpPr>
              <a:spLocks noChangeArrowheads="1"/>
            </p:cNvSpPr>
            <p:nvPr/>
          </p:nvSpPr>
          <p:spPr bwMode="auto">
            <a:xfrm>
              <a:off x="1408" y="2724"/>
              <a:ext cx="508" cy="271"/>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Réunions </a:t>
              </a:r>
            </a:p>
            <a:p>
              <a:r>
                <a:rPr lang="fr-FR" sz="1400">
                  <a:solidFill>
                    <a:srgbClr val="006699"/>
                  </a:solidFill>
                </a:rPr>
                <a:t>réactives </a:t>
              </a:r>
              <a:endParaRPr lang="fr-FR"/>
            </a:p>
          </p:txBody>
        </p:sp>
        <p:sp>
          <p:nvSpPr>
            <p:cNvPr id="29734" name="Rectangle 40"/>
            <p:cNvSpPr>
              <a:spLocks noChangeArrowheads="1"/>
            </p:cNvSpPr>
            <p:nvPr/>
          </p:nvSpPr>
          <p:spPr bwMode="auto">
            <a:xfrm>
              <a:off x="1408" y="2859"/>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35" name="Rectangle 41"/>
            <p:cNvSpPr>
              <a:spLocks noChangeArrowheads="1"/>
            </p:cNvSpPr>
            <p:nvPr/>
          </p:nvSpPr>
          <p:spPr bwMode="auto">
            <a:xfrm>
              <a:off x="1306" y="2995"/>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36" name="Rectangle 42"/>
            <p:cNvSpPr>
              <a:spLocks noChangeArrowheads="1"/>
            </p:cNvSpPr>
            <p:nvPr/>
          </p:nvSpPr>
          <p:spPr bwMode="auto">
            <a:xfrm>
              <a:off x="1408" y="2995"/>
              <a:ext cx="715" cy="271"/>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Annonces aux</a:t>
              </a:r>
            </a:p>
            <a:p>
              <a:r>
                <a:rPr lang="fr-FR" sz="1400">
                  <a:solidFill>
                    <a:srgbClr val="006699"/>
                  </a:solidFill>
                </a:rPr>
                <a:t>médias</a:t>
              </a:r>
              <a:endParaRPr lang="fr-FR"/>
            </a:p>
          </p:txBody>
        </p:sp>
        <p:sp>
          <p:nvSpPr>
            <p:cNvPr id="29737" name="Rectangle 43"/>
            <p:cNvSpPr>
              <a:spLocks noChangeArrowheads="1"/>
            </p:cNvSpPr>
            <p:nvPr/>
          </p:nvSpPr>
          <p:spPr bwMode="auto">
            <a:xfrm>
              <a:off x="2398" y="1836"/>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38" name="Rectangle 44"/>
            <p:cNvSpPr>
              <a:spLocks noChangeArrowheads="1"/>
            </p:cNvSpPr>
            <p:nvPr/>
          </p:nvSpPr>
          <p:spPr bwMode="auto">
            <a:xfrm>
              <a:off x="2500" y="1836"/>
              <a:ext cx="620" cy="136"/>
            </a:xfrm>
            <a:prstGeom prst="rect">
              <a:avLst/>
            </a:prstGeom>
            <a:noFill/>
            <a:ln w="9525">
              <a:noFill/>
              <a:miter lim="800000"/>
              <a:headEnd/>
              <a:tailEnd/>
            </a:ln>
          </p:spPr>
          <p:txBody>
            <a:bodyPr lIns="0" tIns="0" rIns="0" bIns="0">
              <a:prstTxWarp prst="textNoShape">
                <a:avLst/>
              </a:prstTxWarp>
              <a:spAutoFit/>
            </a:bodyPr>
            <a:lstStyle/>
            <a:p>
              <a:r>
                <a:rPr lang="fr-FR" sz="1400">
                  <a:solidFill>
                    <a:srgbClr val="006699"/>
                  </a:solidFill>
                </a:rPr>
                <a:t>Réunions/</a:t>
              </a:r>
              <a:endParaRPr lang="fr-FR"/>
            </a:p>
          </p:txBody>
        </p:sp>
        <p:sp>
          <p:nvSpPr>
            <p:cNvPr id="29739" name="Rectangle 45"/>
            <p:cNvSpPr>
              <a:spLocks noChangeArrowheads="1"/>
            </p:cNvSpPr>
            <p:nvPr/>
          </p:nvSpPr>
          <p:spPr bwMode="auto">
            <a:xfrm>
              <a:off x="2906" y="1836"/>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40" name="Rectangle 46"/>
            <p:cNvSpPr>
              <a:spLocks noChangeArrowheads="1"/>
            </p:cNvSpPr>
            <p:nvPr/>
          </p:nvSpPr>
          <p:spPr bwMode="auto">
            <a:xfrm>
              <a:off x="2500" y="1972"/>
              <a:ext cx="495"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entretiens</a:t>
              </a:r>
              <a:endParaRPr lang="fr-FR"/>
            </a:p>
          </p:txBody>
        </p:sp>
        <p:sp>
          <p:nvSpPr>
            <p:cNvPr id="29741" name="Rectangle 47"/>
            <p:cNvSpPr>
              <a:spLocks noChangeArrowheads="1"/>
            </p:cNvSpPr>
            <p:nvPr/>
          </p:nvSpPr>
          <p:spPr bwMode="auto">
            <a:xfrm>
              <a:off x="2398" y="2115"/>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42" name="Rectangle 48"/>
            <p:cNvSpPr>
              <a:spLocks noChangeArrowheads="1"/>
            </p:cNvSpPr>
            <p:nvPr/>
          </p:nvSpPr>
          <p:spPr bwMode="auto">
            <a:xfrm>
              <a:off x="2500" y="2115"/>
              <a:ext cx="690"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Présentations</a:t>
              </a:r>
              <a:endParaRPr lang="fr-FR"/>
            </a:p>
          </p:txBody>
        </p:sp>
        <p:sp>
          <p:nvSpPr>
            <p:cNvPr id="29743" name="Rectangle 49"/>
            <p:cNvSpPr>
              <a:spLocks noChangeArrowheads="1"/>
            </p:cNvSpPr>
            <p:nvPr/>
          </p:nvSpPr>
          <p:spPr bwMode="auto">
            <a:xfrm>
              <a:off x="2398" y="2251"/>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44" name="Rectangle 50"/>
            <p:cNvSpPr>
              <a:spLocks noChangeArrowheads="1"/>
            </p:cNvSpPr>
            <p:nvPr/>
          </p:nvSpPr>
          <p:spPr bwMode="auto">
            <a:xfrm>
              <a:off x="2500" y="2251"/>
              <a:ext cx="927"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Journées ouvertes</a:t>
              </a:r>
              <a:endParaRPr lang="fr-FR"/>
            </a:p>
          </p:txBody>
        </p:sp>
        <p:sp>
          <p:nvSpPr>
            <p:cNvPr id="29745" name="Rectangle 51"/>
            <p:cNvSpPr>
              <a:spLocks noChangeArrowheads="1"/>
            </p:cNvSpPr>
            <p:nvPr/>
          </p:nvSpPr>
          <p:spPr bwMode="auto">
            <a:xfrm>
              <a:off x="2398" y="2386"/>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46" name="Rectangle 52"/>
            <p:cNvSpPr>
              <a:spLocks noChangeArrowheads="1"/>
            </p:cNvSpPr>
            <p:nvPr/>
          </p:nvSpPr>
          <p:spPr bwMode="auto">
            <a:xfrm>
              <a:off x="2500" y="2386"/>
              <a:ext cx="1260"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Événements sponsorisés</a:t>
              </a:r>
              <a:endParaRPr lang="fr-FR"/>
            </a:p>
          </p:txBody>
        </p:sp>
        <p:sp>
          <p:nvSpPr>
            <p:cNvPr id="29747" name="Rectangle 53"/>
            <p:cNvSpPr>
              <a:spLocks noChangeArrowheads="1"/>
            </p:cNvSpPr>
            <p:nvPr/>
          </p:nvSpPr>
          <p:spPr bwMode="auto">
            <a:xfrm>
              <a:off x="2398" y="2521"/>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48" name="Rectangle 54"/>
            <p:cNvSpPr>
              <a:spLocks noChangeArrowheads="1"/>
            </p:cNvSpPr>
            <p:nvPr/>
          </p:nvSpPr>
          <p:spPr bwMode="auto">
            <a:xfrm>
              <a:off x="2500" y="2521"/>
              <a:ext cx="871"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Dialogue en ligne</a:t>
              </a:r>
              <a:endParaRPr lang="fr-FR"/>
            </a:p>
          </p:txBody>
        </p:sp>
        <p:sp>
          <p:nvSpPr>
            <p:cNvPr id="29749" name="Rectangle 55"/>
            <p:cNvSpPr>
              <a:spLocks noChangeArrowheads="1"/>
            </p:cNvSpPr>
            <p:nvPr/>
          </p:nvSpPr>
          <p:spPr bwMode="auto">
            <a:xfrm>
              <a:off x="2398" y="2656"/>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50" name="Rectangle 56"/>
            <p:cNvSpPr>
              <a:spLocks noChangeArrowheads="1"/>
            </p:cNvSpPr>
            <p:nvPr/>
          </p:nvSpPr>
          <p:spPr bwMode="auto">
            <a:xfrm>
              <a:off x="2500" y="2656"/>
              <a:ext cx="991"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Réunions publiques</a:t>
              </a:r>
              <a:endParaRPr lang="fr-FR"/>
            </a:p>
          </p:txBody>
        </p:sp>
        <p:sp>
          <p:nvSpPr>
            <p:cNvPr id="29751" name="Rectangle 57"/>
            <p:cNvSpPr>
              <a:spLocks noChangeArrowheads="1"/>
            </p:cNvSpPr>
            <p:nvPr/>
          </p:nvSpPr>
          <p:spPr bwMode="auto">
            <a:xfrm>
              <a:off x="2398" y="2800"/>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52" name="Rectangle 58"/>
            <p:cNvSpPr>
              <a:spLocks noChangeArrowheads="1"/>
            </p:cNvSpPr>
            <p:nvPr/>
          </p:nvSpPr>
          <p:spPr bwMode="auto">
            <a:xfrm>
              <a:off x="2500" y="2800"/>
              <a:ext cx="719" cy="152"/>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Focus groups</a:t>
              </a:r>
              <a:endParaRPr lang="fr-FR"/>
            </a:p>
          </p:txBody>
        </p:sp>
        <p:sp>
          <p:nvSpPr>
            <p:cNvPr id="29753" name="Rectangle 59"/>
            <p:cNvSpPr>
              <a:spLocks noChangeArrowheads="1"/>
            </p:cNvSpPr>
            <p:nvPr/>
          </p:nvSpPr>
          <p:spPr bwMode="auto">
            <a:xfrm>
              <a:off x="3498" y="1228"/>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54" name="Rectangle 60"/>
            <p:cNvSpPr>
              <a:spLocks noChangeArrowheads="1"/>
            </p:cNvSpPr>
            <p:nvPr/>
          </p:nvSpPr>
          <p:spPr bwMode="auto">
            <a:xfrm>
              <a:off x="3600" y="1228"/>
              <a:ext cx="614" cy="271"/>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Réunions</a:t>
              </a:r>
            </a:p>
            <a:p>
              <a:r>
                <a:rPr lang="fr-FR" sz="1400">
                  <a:solidFill>
                    <a:srgbClr val="006699"/>
                  </a:solidFill>
                </a:rPr>
                <a:t>face to face </a:t>
              </a:r>
              <a:endParaRPr lang="fr-FR"/>
            </a:p>
          </p:txBody>
        </p:sp>
        <p:sp>
          <p:nvSpPr>
            <p:cNvPr id="29755" name="Rectangle 61"/>
            <p:cNvSpPr>
              <a:spLocks noChangeArrowheads="1"/>
            </p:cNvSpPr>
            <p:nvPr/>
          </p:nvSpPr>
          <p:spPr bwMode="auto">
            <a:xfrm>
              <a:off x="3600" y="136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56" name="Rectangle 62"/>
            <p:cNvSpPr>
              <a:spLocks noChangeArrowheads="1"/>
            </p:cNvSpPr>
            <p:nvPr/>
          </p:nvSpPr>
          <p:spPr bwMode="auto">
            <a:xfrm>
              <a:off x="3498" y="1507"/>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57" name="Rectangle 63"/>
            <p:cNvSpPr>
              <a:spLocks noChangeArrowheads="1"/>
            </p:cNvSpPr>
            <p:nvPr/>
          </p:nvSpPr>
          <p:spPr bwMode="auto">
            <a:xfrm>
              <a:off x="3600" y="1507"/>
              <a:ext cx="846"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Panel de parties </a:t>
              </a:r>
              <a:endParaRPr lang="fr-FR"/>
            </a:p>
          </p:txBody>
        </p:sp>
        <p:sp>
          <p:nvSpPr>
            <p:cNvPr id="29758" name="Rectangle 64"/>
            <p:cNvSpPr>
              <a:spLocks noChangeArrowheads="1"/>
            </p:cNvSpPr>
            <p:nvPr/>
          </p:nvSpPr>
          <p:spPr bwMode="auto">
            <a:xfrm>
              <a:off x="3600" y="1642"/>
              <a:ext cx="501"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prenantes</a:t>
              </a:r>
              <a:endParaRPr lang="fr-FR"/>
            </a:p>
          </p:txBody>
        </p:sp>
        <p:sp>
          <p:nvSpPr>
            <p:cNvPr id="29759" name="Rectangle 65"/>
            <p:cNvSpPr>
              <a:spLocks noChangeArrowheads="1"/>
            </p:cNvSpPr>
            <p:nvPr/>
          </p:nvSpPr>
          <p:spPr bwMode="auto">
            <a:xfrm>
              <a:off x="3498" y="1777"/>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60" name="Rectangle 66"/>
            <p:cNvSpPr>
              <a:spLocks noChangeArrowheads="1"/>
            </p:cNvSpPr>
            <p:nvPr/>
          </p:nvSpPr>
          <p:spPr bwMode="auto">
            <a:xfrm>
              <a:off x="3600" y="1777"/>
              <a:ext cx="853"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Panel consultatif</a:t>
              </a:r>
              <a:endParaRPr lang="fr-FR"/>
            </a:p>
          </p:txBody>
        </p:sp>
        <p:sp>
          <p:nvSpPr>
            <p:cNvPr id="29761" name="Rectangle 67"/>
            <p:cNvSpPr>
              <a:spLocks noChangeArrowheads="1"/>
            </p:cNvSpPr>
            <p:nvPr/>
          </p:nvSpPr>
          <p:spPr bwMode="auto">
            <a:xfrm>
              <a:off x="3498" y="1912"/>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62" name="Rectangle 68"/>
            <p:cNvSpPr>
              <a:spLocks noChangeArrowheads="1"/>
            </p:cNvSpPr>
            <p:nvPr/>
          </p:nvSpPr>
          <p:spPr bwMode="auto">
            <a:xfrm>
              <a:off x="3600" y="1912"/>
              <a:ext cx="477"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Dialogue </a:t>
              </a:r>
              <a:endParaRPr lang="fr-FR"/>
            </a:p>
          </p:txBody>
        </p:sp>
        <p:sp>
          <p:nvSpPr>
            <p:cNvPr id="29763" name="Rectangle 69"/>
            <p:cNvSpPr>
              <a:spLocks noChangeArrowheads="1"/>
            </p:cNvSpPr>
            <p:nvPr/>
          </p:nvSpPr>
          <p:spPr bwMode="auto">
            <a:xfrm>
              <a:off x="3600" y="2048"/>
              <a:ext cx="320"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facilité</a:t>
              </a:r>
              <a:endParaRPr lang="fr-FR"/>
            </a:p>
          </p:txBody>
        </p:sp>
        <p:sp>
          <p:nvSpPr>
            <p:cNvPr id="29764" name="Rectangle 70"/>
            <p:cNvSpPr>
              <a:spLocks noChangeArrowheads="1"/>
            </p:cNvSpPr>
            <p:nvPr/>
          </p:nvSpPr>
          <p:spPr bwMode="auto">
            <a:xfrm>
              <a:off x="3498" y="2183"/>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65" name="Rectangle 71"/>
            <p:cNvSpPr>
              <a:spLocks noChangeArrowheads="1"/>
            </p:cNvSpPr>
            <p:nvPr/>
          </p:nvSpPr>
          <p:spPr bwMode="auto">
            <a:xfrm>
              <a:off x="3600" y="2183"/>
              <a:ext cx="719" cy="152"/>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Consultations</a:t>
              </a:r>
              <a:endParaRPr lang="fr-FR"/>
            </a:p>
          </p:txBody>
        </p:sp>
        <p:sp>
          <p:nvSpPr>
            <p:cNvPr id="29766" name="Rectangle 72"/>
            <p:cNvSpPr>
              <a:spLocks noChangeArrowheads="1"/>
            </p:cNvSpPr>
            <p:nvPr/>
          </p:nvSpPr>
          <p:spPr bwMode="auto">
            <a:xfrm>
              <a:off x="4590" y="619"/>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67" name="Rectangle 73"/>
            <p:cNvSpPr>
              <a:spLocks noChangeArrowheads="1"/>
            </p:cNvSpPr>
            <p:nvPr/>
          </p:nvSpPr>
          <p:spPr bwMode="auto">
            <a:xfrm>
              <a:off x="4691" y="619"/>
              <a:ext cx="916"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Position conjointe </a:t>
              </a:r>
              <a:endParaRPr lang="fr-FR"/>
            </a:p>
          </p:txBody>
        </p:sp>
        <p:sp>
          <p:nvSpPr>
            <p:cNvPr id="29768" name="Rectangle 74"/>
            <p:cNvSpPr>
              <a:spLocks noChangeArrowheads="1"/>
            </p:cNvSpPr>
            <p:nvPr/>
          </p:nvSpPr>
          <p:spPr bwMode="auto">
            <a:xfrm>
              <a:off x="4691" y="754"/>
              <a:ext cx="1159"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sur certaines questions</a:t>
              </a:r>
              <a:endParaRPr lang="fr-FR"/>
            </a:p>
          </p:txBody>
        </p:sp>
        <p:sp>
          <p:nvSpPr>
            <p:cNvPr id="29769" name="Rectangle 75"/>
            <p:cNvSpPr>
              <a:spLocks noChangeArrowheads="1"/>
            </p:cNvSpPr>
            <p:nvPr/>
          </p:nvSpPr>
          <p:spPr bwMode="auto">
            <a:xfrm>
              <a:off x="4590" y="898"/>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70" name="Rectangle 76"/>
            <p:cNvSpPr>
              <a:spLocks noChangeArrowheads="1"/>
            </p:cNvSpPr>
            <p:nvPr/>
          </p:nvSpPr>
          <p:spPr bwMode="auto">
            <a:xfrm>
              <a:off x="4691" y="898"/>
              <a:ext cx="828"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Projets conjoints</a:t>
              </a:r>
              <a:endParaRPr lang="fr-FR"/>
            </a:p>
          </p:txBody>
        </p:sp>
        <p:sp>
          <p:nvSpPr>
            <p:cNvPr id="29771" name="Rectangle 77"/>
            <p:cNvSpPr>
              <a:spLocks noChangeArrowheads="1"/>
            </p:cNvSpPr>
            <p:nvPr/>
          </p:nvSpPr>
          <p:spPr bwMode="auto">
            <a:xfrm>
              <a:off x="4590" y="1033"/>
              <a:ext cx="152" cy="135"/>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latin typeface="Wingdings" charset="2"/>
                </a:rPr>
                <a:t>§</a:t>
              </a:r>
              <a:endParaRPr lang="fr-FR"/>
            </a:p>
          </p:txBody>
        </p:sp>
        <p:sp>
          <p:nvSpPr>
            <p:cNvPr id="29772" name="Rectangle 78"/>
            <p:cNvSpPr>
              <a:spLocks noChangeArrowheads="1"/>
            </p:cNvSpPr>
            <p:nvPr/>
          </p:nvSpPr>
          <p:spPr bwMode="auto">
            <a:xfrm>
              <a:off x="4691" y="1033"/>
              <a:ext cx="964"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Marketing reposant</a:t>
              </a:r>
              <a:endParaRPr lang="fr-FR"/>
            </a:p>
          </p:txBody>
        </p:sp>
        <p:sp>
          <p:nvSpPr>
            <p:cNvPr id="29773" name="Rectangle 79"/>
            <p:cNvSpPr>
              <a:spLocks noChangeArrowheads="1"/>
            </p:cNvSpPr>
            <p:nvPr/>
          </p:nvSpPr>
          <p:spPr bwMode="auto">
            <a:xfrm>
              <a:off x="4835" y="103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74" name="Rectangle 80"/>
            <p:cNvSpPr>
              <a:spLocks noChangeArrowheads="1"/>
            </p:cNvSpPr>
            <p:nvPr/>
          </p:nvSpPr>
          <p:spPr bwMode="auto">
            <a:xfrm>
              <a:off x="4878" y="103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75" name="Rectangle 81"/>
            <p:cNvSpPr>
              <a:spLocks noChangeArrowheads="1"/>
            </p:cNvSpPr>
            <p:nvPr/>
          </p:nvSpPr>
          <p:spPr bwMode="auto">
            <a:xfrm>
              <a:off x="4691" y="1169"/>
              <a:ext cx="902" cy="136"/>
            </a:xfrm>
            <a:prstGeom prst="rect">
              <a:avLst/>
            </a:prstGeom>
            <a:noFill/>
            <a:ln w="9525">
              <a:noFill/>
              <a:miter lim="800000"/>
              <a:headEnd/>
              <a:tailEnd/>
            </a:ln>
          </p:spPr>
          <p:txBody>
            <a:bodyPr wrap="none" lIns="0" tIns="0" rIns="0" bIns="0">
              <a:prstTxWarp prst="textNoShape">
                <a:avLst/>
              </a:prstTxWarp>
              <a:spAutoFit/>
            </a:bodyPr>
            <a:lstStyle/>
            <a:p>
              <a:r>
                <a:rPr lang="fr-FR" sz="1400">
                  <a:solidFill>
                    <a:srgbClr val="006699"/>
                  </a:solidFill>
                </a:rPr>
                <a:t>sur le co-branding</a:t>
              </a:r>
              <a:endParaRPr lang="fr-FR"/>
            </a:p>
          </p:txBody>
        </p:sp>
        <p:sp>
          <p:nvSpPr>
            <p:cNvPr id="29776" name="Line 82"/>
            <p:cNvSpPr>
              <a:spLocks noChangeShapeType="1"/>
            </p:cNvSpPr>
            <p:nvPr/>
          </p:nvSpPr>
          <p:spPr bwMode="auto">
            <a:xfrm flipV="1">
              <a:off x="1334" y="2219"/>
              <a:ext cx="3670" cy="2036"/>
            </a:xfrm>
            <a:prstGeom prst="line">
              <a:avLst/>
            </a:prstGeom>
            <a:noFill/>
            <a:ln w="8" cap="rnd">
              <a:solidFill>
                <a:srgbClr val="154B78"/>
              </a:solidFill>
              <a:round/>
              <a:headEnd/>
              <a:tailEnd/>
            </a:ln>
          </p:spPr>
          <p:txBody>
            <a:bodyPr>
              <a:prstTxWarp prst="textNoShape">
                <a:avLst/>
              </a:prstTxWarp>
            </a:bodyPr>
            <a:lstStyle/>
            <a:p>
              <a:endParaRPr lang="en-US"/>
            </a:p>
          </p:txBody>
        </p:sp>
        <p:sp>
          <p:nvSpPr>
            <p:cNvPr id="29777" name="Freeform 83"/>
            <p:cNvSpPr>
              <a:spLocks/>
            </p:cNvSpPr>
            <p:nvPr/>
          </p:nvSpPr>
          <p:spPr bwMode="auto">
            <a:xfrm>
              <a:off x="4978" y="2170"/>
              <a:ext cx="114" cy="85"/>
            </a:xfrm>
            <a:custGeom>
              <a:avLst/>
              <a:gdLst>
                <a:gd name="T0" fmla="*/ 0 w 114"/>
                <a:gd name="T1" fmla="*/ 22 h 85"/>
                <a:gd name="T2" fmla="*/ 114 w 114"/>
                <a:gd name="T3" fmla="*/ 0 h 85"/>
                <a:gd name="T4" fmla="*/ 36 w 114"/>
                <a:gd name="T5" fmla="*/ 85 h 85"/>
                <a:gd name="T6" fmla="*/ 0 w 114"/>
                <a:gd name="T7" fmla="*/ 22 h 85"/>
                <a:gd name="T8" fmla="*/ 0 60000 65536"/>
                <a:gd name="T9" fmla="*/ 0 60000 65536"/>
                <a:gd name="T10" fmla="*/ 0 60000 65536"/>
                <a:gd name="T11" fmla="*/ 0 60000 65536"/>
                <a:gd name="T12" fmla="*/ 0 w 114"/>
                <a:gd name="T13" fmla="*/ 0 h 85"/>
                <a:gd name="T14" fmla="*/ 114 w 114"/>
                <a:gd name="T15" fmla="*/ 85 h 85"/>
              </a:gdLst>
              <a:ahLst/>
              <a:cxnLst>
                <a:cxn ang="T8">
                  <a:pos x="T0" y="T1"/>
                </a:cxn>
                <a:cxn ang="T9">
                  <a:pos x="T2" y="T3"/>
                </a:cxn>
                <a:cxn ang="T10">
                  <a:pos x="T4" y="T5"/>
                </a:cxn>
                <a:cxn ang="T11">
                  <a:pos x="T6" y="T7"/>
                </a:cxn>
              </a:cxnLst>
              <a:rect l="T12" t="T13" r="T14" b="T15"/>
              <a:pathLst>
                <a:path w="114" h="85">
                  <a:moveTo>
                    <a:pt x="0" y="22"/>
                  </a:moveTo>
                  <a:lnTo>
                    <a:pt x="114" y="0"/>
                  </a:lnTo>
                  <a:lnTo>
                    <a:pt x="36" y="85"/>
                  </a:lnTo>
                  <a:lnTo>
                    <a:pt x="0" y="22"/>
                  </a:lnTo>
                  <a:close/>
                </a:path>
              </a:pathLst>
            </a:custGeom>
            <a:solidFill>
              <a:srgbClr val="154B78"/>
            </a:solidFill>
            <a:ln w="9525">
              <a:noFill/>
              <a:round/>
              <a:headEnd/>
              <a:tailEnd/>
            </a:ln>
          </p:spPr>
          <p:txBody>
            <a:bodyPr>
              <a:prstTxWarp prst="textNoShape">
                <a:avLst/>
              </a:prstTxWarp>
            </a:bodyPr>
            <a:lstStyle/>
            <a:p>
              <a:endParaRPr lang="fr-FR"/>
            </a:p>
          </p:txBody>
        </p:sp>
        <p:sp>
          <p:nvSpPr>
            <p:cNvPr id="29778" name="Freeform 84"/>
            <p:cNvSpPr>
              <a:spLocks/>
            </p:cNvSpPr>
            <p:nvPr/>
          </p:nvSpPr>
          <p:spPr bwMode="auto">
            <a:xfrm>
              <a:off x="2095" y="2547"/>
              <a:ext cx="2229" cy="1335"/>
            </a:xfrm>
            <a:custGeom>
              <a:avLst/>
              <a:gdLst>
                <a:gd name="T0" fmla="*/ 79 w 2229"/>
                <a:gd name="T1" fmla="*/ 1335 h 1335"/>
                <a:gd name="T2" fmla="*/ 2229 w 2229"/>
                <a:gd name="T3" fmla="*/ 142 h 1335"/>
                <a:gd name="T4" fmla="*/ 2151 w 2229"/>
                <a:gd name="T5" fmla="*/ 0 h 1335"/>
                <a:gd name="T6" fmla="*/ 0 w 2229"/>
                <a:gd name="T7" fmla="*/ 1194 h 1335"/>
                <a:gd name="T8" fmla="*/ 79 w 2229"/>
                <a:gd name="T9" fmla="*/ 1335 h 1335"/>
                <a:gd name="T10" fmla="*/ 0 60000 65536"/>
                <a:gd name="T11" fmla="*/ 0 60000 65536"/>
                <a:gd name="T12" fmla="*/ 0 60000 65536"/>
                <a:gd name="T13" fmla="*/ 0 60000 65536"/>
                <a:gd name="T14" fmla="*/ 0 60000 65536"/>
                <a:gd name="T15" fmla="*/ 0 w 2229"/>
                <a:gd name="T16" fmla="*/ 0 h 1335"/>
                <a:gd name="T17" fmla="*/ 2229 w 2229"/>
                <a:gd name="T18" fmla="*/ 1335 h 1335"/>
              </a:gdLst>
              <a:ahLst/>
              <a:cxnLst>
                <a:cxn ang="T10">
                  <a:pos x="T0" y="T1"/>
                </a:cxn>
                <a:cxn ang="T11">
                  <a:pos x="T2" y="T3"/>
                </a:cxn>
                <a:cxn ang="T12">
                  <a:pos x="T4" y="T5"/>
                </a:cxn>
                <a:cxn ang="T13">
                  <a:pos x="T6" y="T7"/>
                </a:cxn>
                <a:cxn ang="T14">
                  <a:pos x="T8" y="T9"/>
                </a:cxn>
              </a:cxnLst>
              <a:rect l="T15" t="T16" r="T17" b="T18"/>
              <a:pathLst>
                <a:path w="2229" h="1335">
                  <a:moveTo>
                    <a:pt x="79" y="1335"/>
                  </a:moveTo>
                  <a:lnTo>
                    <a:pt x="2229" y="142"/>
                  </a:lnTo>
                  <a:lnTo>
                    <a:pt x="2151" y="0"/>
                  </a:lnTo>
                  <a:lnTo>
                    <a:pt x="0" y="1194"/>
                  </a:lnTo>
                  <a:lnTo>
                    <a:pt x="79" y="1335"/>
                  </a:lnTo>
                  <a:close/>
                </a:path>
              </a:pathLst>
            </a:custGeom>
            <a:solidFill>
              <a:srgbClr val="FFFFFF"/>
            </a:solidFill>
            <a:ln w="9525">
              <a:noFill/>
              <a:round/>
              <a:headEnd/>
              <a:tailEnd/>
            </a:ln>
          </p:spPr>
          <p:txBody>
            <a:bodyPr>
              <a:prstTxWarp prst="textNoShape">
                <a:avLst/>
              </a:prstTxWarp>
            </a:bodyPr>
            <a:lstStyle/>
            <a:p>
              <a:endParaRPr lang="fr-FR"/>
            </a:p>
          </p:txBody>
        </p:sp>
        <p:sp>
          <p:nvSpPr>
            <p:cNvPr id="29779" name="Rectangle 85"/>
            <p:cNvSpPr>
              <a:spLocks noChangeArrowheads="1"/>
            </p:cNvSpPr>
            <p:nvPr/>
          </p:nvSpPr>
          <p:spPr bwMode="auto">
            <a:xfrm rot="19800000" flipH="1">
              <a:off x="2269" y="3641"/>
              <a:ext cx="29" cy="174"/>
            </a:xfrm>
            <a:prstGeom prst="rect">
              <a:avLst/>
            </a:prstGeom>
            <a:noFill/>
            <a:ln w="9525">
              <a:noFill/>
              <a:miter lim="800000"/>
              <a:headEnd/>
              <a:tailEnd/>
            </a:ln>
          </p:spPr>
          <p:txBody>
            <a:bodyPr lIns="0" tIns="0" rIns="0" bIns="0">
              <a:prstTxWarp prst="textNoShape">
                <a:avLst/>
              </a:prstTxWarp>
              <a:spAutoFit/>
            </a:bodyPr>
            <a:lstStyle/>
            <a:p>
              <a:endParaRPr lang="fr-FR"/>
            </a:p>
          </p:txBody>
        </p:sp>
        <p:sp>
          <p:nvSpPr>
            <p:cNvPr id="29780" name="Rectangle 86"/>
            <p:cNvSpPr>
              <a:spLocks noChangeArrowheads="1"/>
            </p:cNvSpPr>
            <p:nvPr/>
          </p:nvSpPr>
          <p:spPr bwMode="auto">
            <a:xfrm rot="-1800000">
              <a:off x="2260" y="364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1" name="Rectangle 87"/>
            <p:cNvSpPr>
              <a:spLocks noChangeArrowheads="1"/>
            </p:cNvSpPr>
            <p:nvPr/>
          </p:nvSpPr>
          <p:spPr bwMode="auto">
            <a:xfrm rot="-1800000">
              <a:off x="2315" y="362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2" name="Rectangle 88"/>
            <p:cNvSpPr>
              <a:spLocks noChangeArrowheads="1"/>
            </p:cNvSpPr>
            <p:nvPr/>
          </p:nvSpPr>
          <p:spPr bwMode="auto">
            <a:xfrm rot="-1800000">
              <a:off x="2375" y="3589"/>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3" name="Rectangle 89"/>
            <p:cNvSpPr>
              <a:spLocks noChangeArrowheads="1"/>
            </p:cNvSpPr>
            <p:nvPr/>
          </p:nvSpPr>
          <p:spPr bwMode="auto">
            <a:xfrm rot="-1800000">
              <a:off x="2439" y="354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4" name="Rectangle 90"/>
            <p:cNvSpPr>
              <a:spLocks noChangeArrowheads="1"/>
            </p:cNvSpPr>
            <p:nvPr/>
          </p:nvSpPr>
          <p:spPr bwMode="auto">
            <a:xfrm rot="-1800000">
              <a:off x="2484" y="352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5" name="Rectangle 91"/>
            <p:cNvSpPr>
              <a:spLocks noChangeArrowheads="1"/>
            </p:cNvSpPr>
            <p:nvPr/>
          </p:nvSpPr>
          <p:spPr bwMode="auto">
            <a:xfrm rot="-1800000">
              <a:off x="2518" y="3507"/>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6" name="Rectangle 92"/>
            <p:cNvSpPr>
              <a:spLocks noChangeArrowheads="1"/>
            </p:cNvSpPr>
            <p:nvPr/>
          </p:nvSpPr>
          <p:spPr bwMode="auto">
            <a:xfrm rot="-1800000">
              <a:off x="2558" y="348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7" name="Rectangle 93"/>
            <p:cNvSpPr>
              <a:spLocks noChangeArrowheads="1"/>
            </p:cNvSpPr>
            <p:nvPr/>
          </p:nvSpPr>
          <p:spPr bwMode="auto">
            <a:xfrm rot="-1800000">
              <a:off x="2602" y="3464"/>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8" name="Rectangle 94"/>
            <p:cNvSpPr>
              <a:spLocks noChangeArrowheads="1"/>
            </p:cNvSpPr>
            <p:nvPr/>
          </p:nvSpPr>
          <p:spPr bwMode="auto">
            <a:xfrm rot="-1800000">
              <a:off x="2780" y="3444"/>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89" name="Rectangle 95"/>
            <p:cNvSpPr>
              <a:spLocks noChangeArrowheads="1"/>
            </p:cNvSpPr>
            <p:nvPr/>
          </p:nvSpPr>
          <p:spPr bwMode="auto">
            <a:xfrm rot="-1800000">
              <a:off x="2676" y="342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0" name="Rectangle 96"/>
            <p:cNvSpPr>
              <a:spLocks noChangeArrowheads="1"/>
            </p:cNvSpPr>
            <p:nvPr/>
          </p:nvSpPr>
          <p:spPr bwMode="auto">
            <a:xfrm rot="-1800000">
              <a:off x="1306" y="3402"/>
              <a:ext cx="2830" cy="165"/>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Anticipation, implication, ressources et temps</a:t>
              </a:r>
              <a:endParaRPr lang="fr-FR"/>
            </a:p>
          </p:txBody>
        </p:sp>
        <p:sp>
          <p:nvSpPr>
            <p:cNvPr id="29791" name="Rectangle 97"/>
            <p:cNvSpPr>
              <a:spLocks noChangeArrowheads="1"/>
            </p:cNvSpPr>
            <p:nvPr/>
          </p:nvSpPr>
          <p:spPr bwMode="auto">
            <a:xfrm rot="-1800000">
              <a:off x="2708" y="3374"/>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792" name="Rectangle 98"/>
            <p:cNvSpPr>
              <a:spLocks noChangeArrowheads="1"/>
            </p:cNvSpPr>
            <p:nvPr/>
          </p:nvSpPr>
          <p:spPr bwMode="auto">
            <a:xfrm rot="-1800000">
              <a:off x="2803" y="3345"/>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3" name="Rectangle 99"/>
            <p:cNvSpPr>
              <a:spLocks noChangeArrowheads="1"/>
            </p:cNvSpPr>
            <p:nvPr/>
          </p:nvSpPr>
          <p:spPr bwMode="auto">
            <a:xfrm rot="-1800000">
              <a:off x="2866" y="331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4" name="Rectangle 100"/>
            <p:cNvSpPr>
              <a:spLocks noChangeArrowheads="1"/>
            </p:cNvSpPr>
            <p:nvPr/>
          </p:nvSpPr>
          <p:spPr bwMode="auto">
            <a:xfrm rot="-1800000">
              <a:off x="2948" y="326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5" name="Rectangle 101"/>
            <p:cNvSpPr>
              <a:spLocks noChangeArrowheads="1"/>
            </p:cNvSpPr>
            <p:nvPr/>
          </p:nvSpPr>
          <p:spPr bwMode="auto">
            <a:xfrm rot="-1800000">
              <a:off x="3041" y="3217"/>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6" name="Rectangle 102"/>
            <p:cNvSpPr>
              <a:spLocks noChangeArrowheads="1"/>
            </p:cNvSpPr>
            <p:nvPr/>
          </p:nvSpPr>
          <p:spPr bwMode="auto">
            <a:xfrm rot="-1800000">
              <a:off x="3110" y="3177"/>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7" name="Rectangle 104"/>
            <p:cNvSpPr>
              <a:spLocks noChangeArrowheads="1"/>
            </p:cNvSpPr>
            <p:nvPr/>
          </p:nvSpPr>
          <p:spPr bwMode="auto">
            <a:xfrm rot="-1800000">
              <a:off x="3202" y="3124"/>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8" name="Rectangle 105"/>
            <p:cNvSpPr>
              <a:spLocks noChangeArrowheads="1"/>
            </p:cNvSpPr>
            <p:nvPr/>
          </p:nvSpPr>
          <p:spPr bwMode="auto">
            <a:xfrm rot="-1800000">
              <a:off x="3289" y="308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799" name="Rectangle 106"/>
            <p:cNvSpPr>
              <a:spLocks noChangeArrowheads="1"/>
            </p:cNvSpPr>
            <p:nvPr/>
          </p:nvSpPr>
          <p:spPr bwMode="auto">
            <a:xfrm rot="-1800000">
              <a:off x="3452" y="3060"/>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0" name="Rectangle 107"/>
            <p:cNvSpPr>
              <a:spLocks noChangeArrowheads="1"/>
            </p:cNvSpPr>
            <p:nvPr/>
          </p:nvSpPr>
          <p:spPr bwMode="auto">
            <a:xfrm rot="-1800000">
              <a:off x="3398" y="3016"/>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1" name="Rectangle 108"/>
            <p:cNvSpPr>
              <a:spLocks noChangeArrowheads="1"/>
            </p:cNvSpPr>
            <p:nvPr/>
          </p:nvSpPr>
          <p:spPr bwMode="auto">
            <a:xfrm rot="-1800000">
              <a:off x="3432" y="2999"/>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2" name="Rectangle 109"/>
            <p:cNvSpPr>
              <a:spLocks noChangeArrowheads="1"/>
            </p:cNvSpPr>
            <p:nvPr/>
          </p:nvSpPr>
          <p:spPr bwMode="auto">
            <a:xfrm rot="-1800000">
              <a:off x="3419" y="2976"/>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803" name="Rectangle 110"/>
            <p:cNvSpPr>
              <a:spLocks noChangeArrowheads="1"/>
            </p:cNvSpPr>
            <p:nvPr/>
          </p:nvSpPr>
          <p:spPr bwMode="auto">
            <a:xfrm rot="-1800000">
              <a:off x="3504" y="296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4" name="Rectangle 111"/>
            <p:cNvSpPr>
              <a:spLocks noChangeArrowheads="1"/>
            </p:cNvSpPr>
            <p:nvPr/>
          </p:nvSpPr>
          <p:spPr bwMode="auto">
            <a:xfrm rot="-1800000">
              <a:off x="3551" y="2929"/>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5" name="Rectangle 112"/>
            <p:cNvSpPr>
              <a:spLocks noChangeArrowheads="1"/>
            </p:cNvSpPr>
            <p:nvPr/>
          </p:nvSpPr>
          <p:spPr bwMode="auto">
            <a:xfrm rot="-1800000">
              <a:off x="3616" y="2897"/>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6" name="Rectangle 113"/>
            <p:cNvSpPr>
              <a:spLocks noChangeArrowheads="1"/>
            </p:cNvSpPr>
            <p:nvPr/>
          </p:nvSpPr>
          <p:spPr bwMode="auto">
            <a:xfrm rot="-1800000">
              <a:off x="3678" y="286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7" name="Rectangle 114"/>
            <p:cNvSpPr>
              <a:spLocks noChangeArrowheads="1"/>
            </p:cNvSpPr>
            <p:nvPr/>
          </p:nvSpPr>
          <p:spPr bwMode="auto">
            <a:xfrm rot="-1800000">
              <a:off x="3884" y="277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8" name="Rectangle 115"/>
            <p:cNvSpPr>
              <a:spLocks noChangeArrowheads="1"/>
            </p:cNvSpPr>
            <p:nvPr/>
          </p:nvSpPr>
          <p:spPr bwMode="auto">
            <a:xfrm rot="-1800000">
              <a:off x="3932" y="277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09" name="Rectangle 116"/>
            <p:cNvSpPr>
              <a:spLocks noChangeArrowheads="1"/>
            </p:cNvSpPr>
            <p:nvPr/>
          </p:nvSpPr>
          <p:spPr bwMode="auto">
            <a:xfrm rot="-1800000">
              <a:off x="3844" y="2770"/>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0" name="Rectangle 117"/>
            <p:cNvSpPr>
              <a:spLocks noChangeArrowheads="1"/>
            </p:cNvSpPr>
            <p:nvPr/>
          </p:nvSpPr>
          <p:spPr bwMode="auto">
            <a:xfrm rot="-1800000">
              <a:off x="3907" y="2735"/>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1" name="Rectangle 118"/>
            <p:cNvSpPr>
              <a:spLocks noChangeArrowheads="1"/>
            </p:cNvSpPr>
            <p:nvPr/>
          </p:nvSpPr>
          <p:spPr bwMode="auto">
            <a:xfrm rot="-1800000">
              <a:off x="3910" y="2706"/>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812" name="Rectangle 119"/>
            <p:cNvSpPr>
              <a:spLocks noChangeArrowheads="1"/>
            </p:cNvSpPr>
            <p:nvPr/>
          </p:nvSpPr>
          <p:spPr bwMode="auto">
            <a:xfrm rot="-1800000">
              <a:off x="4016" y="267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3" name="Rectangle 120"/>
            <p:cNvSpPr>
              <a:spLocks noChangeArrowheads="1"/>
            </p:cNvSpPr>
            <p:nvPr/>
          </p:nvSpPr>
          <p:spPr bwMode="auto">
            <a:xfrm rot="-1800000">
              <a:off x="4020" y="2638"/>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814" name="Rectangle 121"/>
            <p:cNvSpPr>
              <a:spLocks noChangeArrowheads="1"/>
            </p:cNvSpPr>
            <p:nvPr/>
          </p:nvSpPr>
          <p:spPr bwMode="auto">
            <a:xfrm rot="-1800000">
              <a:off x="4268" y="2580"/>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5" name="Rectangle 122"/>
            <p:cNvSpPr>
              <a:spLocks noChangeArrowheads="1"/>
            </p:cNvSpPr>
            <p:nvPr/>
          </p:nvSpPr>
          <p:spPr bwMode="auto">
            <a:xfrm rot="-1800000">
              <a:off x="4316" y="253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6" name="Rectangle 123"/>
            <p:cNvSpPr>
              <a:spLocks noChangeArrowheads="1"/>
            </p:cNvSpPr>
            <p:nvPr/>
          </p:nvSpPr>
          <p:spPr bwMode="auto">
            <a:xfrm rot="-1800000">
              <a:off x="4192" y="2575"/>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7" name="Rectangle 124"/>
            <p:cNvSpPr>
              <a:spLocks noChangeArrowheads="1"/>
            </p:cNvSpPr>
            <p:nvPr/>
          </p:nvSpPr>
          <p:spPr bwMode="auto">
            <a:xfrm rot="-1800000">
              <a:off x="4279" y="253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18" name="Line 125"/>
            <p:cNvSpPr>
              <a:spLocks noChangeShapeType="1"/>
            </p:cNvSpPr>
            <p:nvPr/>
          </p:nvSpPr>
          <p:spPr bwMode="auto">
            <a:xfrm flipV="1">
              <a:off x="319" y="241"/>
              <a:ext cx="3669" cy="2036"/>
            </a:xfrm>
            <a:prstGeom prst="line">
              <a:avLst/>
            </a:prstGeom>
            <a:noFill/>
            <a:ln w="8" cap="rnd">
              <a:solidFill>
                <a:srgbClr val="154B78"/>
              </a:solidFill>
              <a:round/>
              <a:headEnd/>
              <a:tailEnd/>
            </a:ln>
          </p:spPr>
          <p:txBody>
            <a:bodyPr>
              <a:prstTxWarp prst="textNoShape">
                <a:avLst/>
              </a:prstTxWarp>
            </a:bodyPr>
            <a:lstStyle/>
            <a:p>
              <a:endParaRPr lang="en-US"/>
            </a:p>
          </p:txBody>
        </p:sp>
        <p:sp>
          <p:nvSpPr>
            <p:cNvPr id="29819" name="Freeform 126"/>
            <p:cNvSpPr>
              <a:spLocks/>
            </p:cNvSpPr>
            <p:nvPr/>
          </p:nvSpPr>
          <p:spPr bwMode="auto">
            <a:xfrm>
              <a:off x="3963" y="192"/>
              <a:ext cx="113" cy="85"/>
            </a:xfrm>
            <a:custGeom>
              <a:avLst/>
              <a:gdLst>
                <a:gd name="T0" fmla="*/ 0 w 113"/>
                <a:gd name="T1" fmla="*/ 21 h 85"/>
                <a:gd name="T2" fmla="*/ 113 w 113"/>
                <a:gd name="T3" fmla="*/ 0 h 85"/>
                <a:gd name="T4" fmla="*/ 36 w 113"/>
                <a:gd name="T5" fmla="*/ 85 h 85"/>
                <a:gd name="T6" fmla="*/ 0 w 113"/>
                <a:gd name="T7" fmla="*/ 21 h 85"/>
                <a:gd name="T8" fmla="*/ 0 60000 65536"/>
                <a:gd name="T9" fmla="*/ 0 60000 65536"/>
                <a:gd name="T10" fmla="*/ 0 60000 65536"/>
                <a:gd name="T11" fmla="*/ 0 60000 65536"/>
                <a:gd name="T12" fmla="*/ 0 w 113"/>
                <a:gd name="T13" fmla="*/ 0 h 85"/>
                <a:gd name="T14" fmla="*/ 113 w 113"/>
                <a:gd name="T15" fmla="*/ 85 h 85"/>
              </a:gdLst>
              <a:ahLst/>
              <a:cxnLst>
                <a:cxn ang="T8">
                  <a:pos x="T0" y="T1"/>
                </a:cxn>
                <a:cxn ang="T9">
                  <a:pos x="T2" y="T3"/>
                </a:cxn>
                <a:cxn ang="T10">
                  <a:pos x="T4" y="T5"/>
                </a:cxn>
                <a:cxn ang="T11">
                  <a:pos x="T6" y="T7"/>
                </a:cxn>
              </a:cxnLst>
              <a:rect l="T12" t="T13" r="T14" b="T15"/>
              <a:pathLst>
                <a:path w="113" h="85">
                  <a:moveTo>
                    <a:pt x="0" y="21"/>
                  </a:moveTo>
                  <a:lnTo>
                    <a:pt x="113" y="0"/>
                  </a:lnTo>
                  <a:lnTo>
                    <a:pt x="36" y="85"/>
                  </a:lnTo>
                  <a:lnTo>
                    <a:pt x="0" y="21"/>
                  </a:lnTo>
                  <a:close/>
                </a:path>
              </a:pathLst>
            </a:custGeom>
            <a:solidFill>
              <a:srgbClr val="154B78"/>
            </a:solidFill>
            <a:ln w="9525">
              <a:noFill/>
              <a:round/>
              <a:headEnd/>
              <a:tailEnd/>
            </a:ln>
          </p:spPr>
          <p:txBody>
            <a:bodyPr>
              <a:prstTxWarp prst="textNoShape">
                <a:avLst/>
              </a:prstTxWarp>
            </a:bodyPr>
            <a:lstStyle/>
            <a:p>
              <a:endParaRPr lang="fr-FR"/>
            </a:p>
          </p:txBody>
        </p:sp>
        <p:sp>
          <p:nvSpPr>
            <p:cNvPr id="29820" name="Freeform 127"/>
            <p:cNvSpPr>
              <a:spLocks/>
            </p:cNvSpPr>
            <p:nvPr/>
          </p:nvSpPr>
          <p:spPr bwMode="auto">
            <a:xfrm>
              <a:off x="1701" y="914"/>
              <a:ext cx="986" cy="646"/>
            </a:xfrm>
            <a:custGeom>
              <a:avLst/>
              <a:gdLst>
                <a:gd name="T0" fmla="*/ 79 w 986"/>
                <a:gd name="T1" fmla="*/ 646 h 646"/>
                <a:gd name="T2" fmla="*/ 986 w 986"/>
                <a:gd name="T3" fmla="*/ 142 h 646"/>
                <a:gd name="T4" fmla="*/ 907 w 986"/>
                <a:gd name="T5" fmla="*/ 0 h 646"/>
                <a:gd name="T6" fmla="*/ 0 w 986"/>
                <a:gd name="T7" fmla="*/ 503 h 646"/>
                <a:gd name="T8" fmla="*/ 79 w 986"/>
                <a:gd name="T9" fmla="*/ 646 h 646"/>
                <a:gd name="T10" fmla="*/ 0 60000 65536"/>
                <a:gd name="T11" fmla="*/ 0 60000 65536"/>
                <a:gd name="T12" fmla="*/ 0 60000 65536"/>
                <a:gd name="T13" fmla="*/ 0 60000 65536"/>
                <a:gd name="T14" fmla="*/ 0 60000 65536"/>
                <a:gd name="T15" fmla="*/ 0 w 986"/>
                <a:gd name="T16" fmla="*/ 0 h 646"/>
                <a:gd name="T17" fmla="*/ 986 w 986"/>
                <a:gd name="T18" fmla="*/ 646 h 646"/>
              </a:gdLst>
              <a:ahLst/>
              <a:cxnLst>
                <a:cxn ang="T10">
                  <a:pos x="T0" y="T1"/>
                </a:cxn>
                <a:cxn ang="T11">
                  <a:pos x="T2" y="T3"/>
                </a:cxn>
                <a:cxn ang="T12">
                  <a:pos x="T4" y="T5"/>
                </a:cxn>
                <a:cxn ang="T13">
                  <a:pos x="T6" y="T7"/>
                </a:cxn>
                <a:cxn ang="T14">
                  <a:pos x="T8" y="T9"/>
                </a:cxn>
              </a:cxnLst>
              <a:rect l="T15" t="T16" r="T17" b="T18"/>
              <a:pathLst>
                <a:path w="986" h="646">
                  <a:moveTo>
                    <a:pt x="79" y="646"/>
                  </a:moveTo>
                  <a:lnTo>
                    <a:pt x="986" y="142"/>
                  </a:lnTo>
                  <a:lnTo>
                    <a:pt x="907" y="0"/>
                  </a:lnTo>
                  <a:lnTo>
                    <a:pt x="0" y="503"/>
                  </a:lnTo>
                  <a:lnTo>
                    <a:pt x="79" y="646"/>
                  </a:lnTo>
                  <a:close/>
                </a:path>
              </a:pathLst>
            </a:custGeom>
            <a:solidFill>
              <a:srgbClr val="FFFFFF"/>
            </a:solidFill>
            <a:ln w="9525">
              <a:noFill/>
              <a:round/>
              <a:headEnd/>
              <a:tailEnd/>
            </a:ln>
          </p:spPr>
          <p:txBody>
            <a:bodyPr>
              <a:prstTxWarp prst="textNoShape">
                <a:avLst/>
              </a:prstTxWarp>
            </a:bodyPr>
            <a:lstStyle/>
            <a:p>
              <a:endParaRPr lang="fr-FR"/>
            </a:p>
          </p:txBody>
        </p:sp>
        <p:sp>
          <p:nvSpPr>
            <p:cNvPr id="29821" name="Rectangle 128"/>
            <p:cNvSpPr>
              <a:spLocks noChangeArrowheads="1"/>
            </p:cNvSpPr>
            <p:nvPr/>
          </p:nvSpPr>
          <p:spPr bwMode="auto">
            <a:xfrm rot="-1800000">
              <a:off x="1804" y="136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22" name="Rectangle 129"/>
            <p:cNvSpPr>
              <a:spLocks noChangeArrowheads="1"/>
            </p:cNvSpPr>
            <p:nvPr/>
          </p:nvSpPr>
          <p:spPr bwMode="auto">
            <a:xfrm rot="-1800000">
              <a:off x="1127" y="1332"/>
              <a:ext cx="1470" cy="174"/>
            </a:xfrm>
            <a:prstGeom prst="rect">
              <a:avLst/>
            </a:prstGeom>
            <a:noFill/>
            <a:ln w="9525">
              <a:noFill/>
              <a:miter lim="800000"/>
              <a:headEnd/>
              <a:tailEnd/>
            </a:ln>
          </p:spPr>
          <p:txBody>
            <a:bodyPr wrap="none" lIns="0" tIns="0" rIns="0" bIns="0">
              <a:prstTxWarp prst="textNoShape">
                <a:avLst/>
              </a:prstTxWarp>
              <a:spAutoFit/>
            </a:bodyPr>
            <a:lstStyle/>
            <a:p>
              <a:r>
                <a:rPr lang="fr-FR"/>
                <a:t>Confiance et crédibilité</a:t>
              </a:r>
            </a:p>
          </p:txBody>
        </p:sp>
        <p:sp>
          <p:nvSpPr>
            <p:cNvPr id="29823" name="Rectangle 130"/>
            <p:cNvSpPr>
              <a:spLocks noChangeArrowheads="1"/>
            </p:cNvSpPr>
            <p:nvPr/>
          </p:nvSpPr>
          <p:spPr bwMode="auto">
            <a:xfrm rot="-1800000">
              <a:off x="1909" y="129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24" name="Rectangle 131"/>
            <p:cNvSpPr>
              <a:spLocks noChangeArrowheads="1"/>
            </p:cNvSpPr>
            <p:nvPr/>
          </p:nvSpPr>
          <p:spPr bwMode="auto">
            <a:xfrm rot="-1800000">
              <a:off x="1974" y="1266"/>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25" name="Rectangle 132"/>
            <p:cNvSpPr>
              <a:spLocks noChangeArrowheads="1"/>
            </p:cNvSpPr>
            <p:nvPr/>
          </p:nvSpPr>
          <p:spPr bwMode="auto">
            <a:xfrm rot="-1800000">
              <a:off x="2018" y="124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26" name="Rectangle 133"/>
            <p:cNvSpPr>
              <a:spLocks noChangeArrowheads="1"/>
            </p:cNvSpPr>
            <p:nvPr/>
          </p:nvSpPr>
          <p:spPr bwMode="auto">
            <a:xfrm rot="-1800000">
              <a:off x="2006" y="1218"/>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827" name="Rectangle 134"/>
            <p:cNvSpPr>
              <a:spLocks noChangeArrowheads="1"/>
            </p:cNvSpPr>
            <p:nvPr/>
          </p:nvSpPr>
          <p:spPr bwMode="auto">
            <a:xfrm rot="-1800000">
              <a:off x="2112" y="119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28" name="Rectangle 135"/>
            <p:cNvSpPr>
              <a:spLocks noChangeArrowheads="1"/>
            </p:cNvSpPr>
            <p:nvPr/>
          </p:nvSpPr>
          <p:spPr bwMode="auto">
            <a:xfrm rot="-1800000">
              <a:off x="2116" y="1159"/>
              <a:ext cx="93" cy="186"/>
            </a:xfrm>
            <a:prstGeom prst="rect">
              <a:avLst/>
            </a:prstGeom>
            <a:noFill/>
            <a:ln w="9525">
              <a:noFill/>
              <a:miter lim="800000"/>
              <a:headEnd/>
              <a:tailEnd/>
            </a:ln>
          </p:spPr>
          <p:txBody>
            <a:bodyPr wrap="none" lIns="0" tIns="0" rIns="0" bIns="0">
              <a:prstTxWarp prst="textNoShape">
                <a:avLst/>
              </a:prstTxWarp>
              <a:spAutoFit/>
            </a:bodyPr>
            <a:lstStyle/>
            <a:p>
              <a:r>
                <a:rPr lang="fr-FR" sz="1700">
                  <a:solidFill>
                    <a:srgbClr val="154B78"/>
                  </a:solidFill>
                </a:rPr>
                <a:t> </a:t>
              </a:r>
              <a:endParaRPr lang="fr-FR"/>
            </a:p>
          </p:txBody>
        </p:sp>
        <p:sp>
          <p:nvSpPr>
            <p:cNvPr id="29829" name="Rectangle 136"/>
            <p:cNvSpPr>
              <a:spLocks noChangeArrowheads="1"/>
            </p:cNvSpPr>
            <p:nvPr/>
          </p:nvSpPr>
          <p:spPr bwMode="auto">
            <a:xfrm rot="-1800000">
              <a:off x="2211" y="1139"/>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0" name="Rectangle 137"/>
            <p:cNvSpPr>
              <a:spLocks noChangeArrowheads="1"/>
            </p:cNvSpPr>
            <p:nvPr/>
          </p:nvSpPr>
          <p:spPr bwMode="auto">
            <a:xfrm rot="-1800000">
              <a:off x="2260" y="1112"/>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1" name="Rectangle 138"/>
            <p:cNvSpPr>
              <a:spLocks noChangeArrowheads="1"/>
            </p:cNvSpPr>
            <p:nvPr/>
          </p:nvSpPr>
          <p:spPr bwMode="auto">
            <a:xfrm rot="-1800000">
              <a:off x="2347" y="1051"/>
              <a:ext cx="29" cy="174"/>
            </a:xfrm>
            <a:prstGeom prst="rect">
              <a:avLst/>
            </a:prstGeom>
            <a:noFill/>
            <a:ln w="9525">
              <a:noFill/>
              <a:miter lim="800000"/>
              <a:headEnd/>
              <a:tailEnd/>
            </a:ln>
          </p:spPr>
          <p:txBody>
            <a:bodyPr lIns="0" tIns="0" rIns="0" bIns="0">
              <a:prstTxWarp prst="textNoShape">
                <a:avLst/>
              </a:prstTxWarp>
              <a:spAutoFit/>
            </a:bodyPr>
            <a:lstStyle/>
            <a:p>
              <a:endParaRPr lang="fr-FR"/>
            </a:p>
          </p:txBody>
        </p:sp>
        <p:sp>
          <p:nvSpPr>
            <p:cNvPr id="29832" name="Rectangle 139"/>
            <p:cNvSpPr>
              <a:spLocks noChangeArrowheads="1"/>
            </p:cNvSpPr>
            <p:nvPr/>
          </p:nvSpPr>
          <p:spPr bwMode="auto">
            <a:xfrm rot="-1800000">
              <a:off x="2492" y="1044"/>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3" name="Rectangle 140"/>
            <p:cNvSpPr>
              <a:spLocks noChangeArrowheads="1"/>
            </p:cNvSpPr>
            <p:nvPr/>
          </p:nvSpPr>
          <p:spPr bwMode="auto">
            <a:xfrm rot="-1800000">
              <a:off x="2424" y="1021"/>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4" name="Rectangle 141"/>
            <p:cNvSpPr>
              <a:spLocks noChangeArrowheads="1"/>
            </p:cNvSpPr>
            <p:nvPr/>
          </p:nvSpPr>
          <p:spPr bwMode="auto">
            <a:xfrm rot="-1800000">
              <a:off x="2468" y="993"/>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5" name="Rectangle 142"/>
            <p:cNvSpPr>
              <a:spLocks noChangeArrowheads="1"/>
            </p:cNvSpPr>
            <p:nvPr/>
          </p:nvSpPr>
          <p:spPr bwMode="auto">
            <a:xfrm rot="-1800000">
              <a:off x="2631" y="977"/>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6" name="Rectangle 143"/>
            <p:cNvSpPr>
              <a:spLocks noChangeArrowheads="1"/>
            </p:cNvSpPr>
            <p:nvPr/>
          </p:nvSpPr>
          <p:spPr bwMode="auto">
            <a:xfrm rot="-1800000">
              <a:off x="2684" y="996"/>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7" name="Rectangle 144"/>
            <p:cNvSpPr>
              <a:spLocks noChangeArrowheads="1"/>
            </p:cNvSpPr>
            <p:nvPr/>
          </p:nvSpPr>
          <p:spPr bwMode="auto">
            <a:xfrm rot="-1800000">
              <a:off x="2636" y="94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8" name="Rectangle 145"/>
            <p:cNvSpPr>
              <a:spLocks noChangeArrowheads="1"/>
            </p:cNvSpPr>
            <p:nvPr/>
          </p:nvSpPr>
          <p:spPr bwMode="auto">
            <a:xfrm rot="-1800000">
              <a:off x="2594" y="920"/>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39" name="Rectangle 146"/>
            <p:cNvSpPr>
              <a:spLocks noChangeArrowheads="1"/>
            </p:cNvSpPr>
            <p:nvPr/>
          </p:nvSpPr>
          <p:spPr bwMode="auto">
            <a:xfrm rot="-1800000">
              <a:off x="2643" y="894"/>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sp>
          <p:nvSpPr>
            <p:cNvPr id="29840" name="Rectangle 103"/>
            <p:cNvSpPr>
              <a:spLocks noChangeArrowheads="1"/>
            </p:cNvSpPr>
            <p:nvPr/>
          </p:nvSpPr>
          <p:spPr bwMode="auto">
            <a:xfrm rot="-1800000">
              <a:off x="3135" y="3168"/>
              <a:ext cx="0" cy="174"/>
            </a:xfrm>
            <a:prstGeom prst="rect">
              <a:avLst/>
            </a:prstGeom>
            <a:noFill/>
            <a:ln w="9525">
              <a:noFill/>
              <a:miter lim="800000"/>
              <a:headEnd/>
              <a:tailEnd/>
            </a:ln>
          </p:spPr>
          <p:txBody>
            <a:bodyPr wrap="none" lIns="0" tIns="0" rIns="0" bIns="0">
              <a:prstTxWarp prst="textNoShape">
                <a:avLst/>
              </a:prstTxWarp>
              <a:spAutoFit/>
            </a:bodyPr>
            <a:lstStyle/>
            <a:p>
              <a:endParaRPr lang="fr-F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C:\Daisy's Stuff\PERSONAL\Photos\108581.jpg"/>
          <p:cNvPicPr>
            <a:picLocks noChangeAspect="1" noChangeArrowheads="1"/>
          </p:cNvPicPr>
          <p:nvPr/>
        </p:nvPicPr>
        <p:blipFill>
          <a:blip r:embed="rId3"/>
          <a:srcRect l="49315"/>
          <a:stretch>
            <a:fillRect/>
          </a:stretch>
        </p:blipFill>
        <p:spPr bwMode="auto">
          <a:xfrm>
            <a:off x="3810000" y="0"/>
            <a:ext cx="5334000" cy="6858000"/>
          </a:xfrm>
          <a:prstGeom prst="rect">
            <a:avLst/>
          </a:prstGeom>
          <a:noFill/>
          <a:ln w="9525">
            <a:noFill/>
            <a:miter lim="800000"/>
            <a:headEnd/>
            <a:tailEnd/>
          </a:ln>
        </p:spPr>
      </p:pic>
      <p:sp>
        <p:nvSpPr>
          <p:cNvPr id="30723" name="Title 4"/>
          <p:cNvSpPr>
            <a:spLocks noGrp="1"/>
          </p:cNvSpPr>
          <p:nvPr>
            <p:ph type="title" idx="4294967295"/>
          </p:nvPr>
        </p:nvSpPr>
        <p:spPr>
          <a:xfrm>
            <a:off x="685800" y="1905000"/>
            <a:ext cx="2438400" cy="2849563"/>
          </a:xfrm>
        </p:spPr>
        <p:txBody>
          <a:bodyPr/>
          <a:lstStyle/>
          <a:p>
            <a:pPr eaLnBrk="1" hangingPunct="1"/>
            <a:r>
              <a:rPr lang="fr-FR" sz="3600">
                <a:latin typeface="Arial" charset="0"/>
                <a:cs typeface="Arial" charset="0"/>
              </a:rPr>
              <a:t>Partie III :</a:t>
            </a:r>
            <a:br>
              <a:rPr lang="fr-FR" sz="3600">
                <a:latin typeface="Arial" charset="0"/>
                <a:cs typeface="Arial" charset="0"/>
              </a:rPr>
            </a:br>
            <a:r>
              <a:rPr lang="fr-FR" sz="3600">
                <a:latin typeface="Arial" charset="0"/>
                <a:cs typeface="Arial" charset="0"/>
              </a:rPr>
              <a:t>Études de cas</a:t>
            </a:r>
            <a:br>
              <a:rPr lang="fr-FR" sz="3600">
                <a:latin typeface="Arial" charset="0"/>
                <a:cs typeface="Arial" charset="0"/>
              </a:rPr>
            </a:br>
            <a:endParaRPr lang="fr-FR" sz="360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11"/>
          <p:cNvSpPr/>
          <p:nvPr/>
        </p:nvSpPr>
        <p:spPr>
          <a:xfrm>
            <a:off x="0" y="2819400"/>
            <a:ext cx="91440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7" name="Picture 4" descr="cancer research UK LOGO"/>
          <p:cNvPicPr>
            <a:picLocks noChangeAspect="1" noChangeArrowheads="1"/>
          </p:cNvPicPr>
          <p:nvPr/>
        </p:nvPicPr>
        <p:blipFill>
          <a:blip r:embed="rId3"/>
          <a:srcRect/>
          <a:stretch>
            <a:fillRect/>
          </a:stretch>
        </p:blipFill>
        <p:spPr bwMode="auto">
          <a:xfrm>
            <a:off x="0" y="2819400"/>
            <a:ext cx="3132138" cy="1268413"/>
          </a:xfrm>
          <a:prstGeom prst="rect">
            <a:avLst/>
          </a:prstGeom>
          <a:noFill/>
          <a:ln w="9525">
            <a:noFill/>
            <a:miter lim="800000"/>
            <a:headEnd/>
            <a:tailEnd/>
          </a:ln>
        </p:spPr>
      </p:pic>
      <p:pic>
        <p:nvPicPr>
          <p:cNvPr id="31748" name="Picture 5" descr="Postcard image and strapline"/>
          <p:cNvPicPr>
            <a:picLocks noChangeAspect="1" noChangeArrowheads="1"/>
          </p:cNvPicPr>
          <p:nvPr/>
        </p:nvPicPr>
        <p:blipFill>
          <a:blip r:embed="rId4"/>
          <a:srcRect/>
          <a:stretch>
            <a:fillRect/>
          </a:stretch>
        </p:blipFill>
        <p:spPr bwMode="auto">
          <a:xfrm>
            <a:off x="3048000" y="1752600"/>
            <a:ext cx="5195888" cy="3733800"/>
          </a:xfrm>
          <a:prstGeom prst="rect">
            <a:avLst/>
          </a:prstGeom>
          <a:noFill/>
          <a:ln w="9525">
            <a:noFill/>
            <a:miter lim="800000"/>
            <a:headEnd/>
            <a:tailEnd/>
          </a:ln>
        </p:spPr>
      </p:pic>
      <p:sp>
        <p:nvSpPr>
          <p:cNvPr id="31749" name="Title 10"/>
          <p:cNvSpPr>
            <a:spLocks noGrp="1"/>
          </p:cNvSpPr>
          <p:nvPr>
            <p:ph type="title" idx="4294967295"/>
          </p:nvPr>
        </p:nvSpPr>
        <p:spPr>
          <a:xfrm>
            <a:off x="457200" y="152400"/>
            <a:ext cx="8229600" cy="1143000"/>
          </a:xfrm>
        </p:spPr>
        <p:txBody>
          <a:bodyPr/>
          <a:lstStyle/>
          <a:p>
            <a:pPr eaLnBrk="1" hangingPunct="1"/>
            <a:r>
              <a:rPr lang="fr-FR">
                <a:latin typeface="Arial" charset="0"/>
                <a:cs typeface="Arial" charset="0"/>
              </a:rPr>
              <a:t>Étude de cas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19200" y="2362200"/>
            <a:ext cx="6911975" cy="503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r>
              <a:rPr lang="fr-FR" sz="2800" b="1">
                <a:solidFill>
                  <a:schemeClr val="bg1"/>
                </a:solidFill>
              </a:rPr>
              <a:t>DÉFINITION</a:t>
            </a:r>
          </a:p>
        </p:txBody>
      </p:sp>
      <p:sp>
        <p:nvSpPr>
          <p:cNvPr id="11" name="Rectangle 10"/>
          <p:cNvSpPr>
            <a:spLocks noChangeArrowheads="1"/>
          </p:cNvSpPr>
          <p:nvPr/>
        </p:nvSpPr>
        <p:spPr bwMode="auto">
          <a:xfrm>
            <a:off x="1241425" y="3197225"/>
            <a:ext cx="6911975" cy="503238"/>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anchor="ctr">
            <a:prstTxWarp prst="textNoShape">
              <a:avLst/>
            </a:prstTxWarp>
          </a:bodyPr>
          <a:lstStyle/>
          <a:p>
            <a:pPr>
              <a:defRPr/>
            </a:pPr>
            <a:r>
              <a:rPr lang="fr-FR" sz="2800" b="1">
                <a:latin typeface="+mn-lt"/>
              </a:rPr>
              <a:t>IMPORTANCE ET EFFETS POSITIFS</a:t>
            </a:r>
          </a:p>
        </p:txBody>
      </p:sp>
      <p:sp>
        <p:nvSpPr>
          <p:cNvPr id="5126" name="Title 6"/>
          <p:cNvSpPr>
            <a:spLocks noGrp="1"/>
          </p:cNvSpPr>
          <p:nvPr>
            <p:ph type="ctrTitle"/>
          </p:nvPr>
        </p:nvSpPr>
        <p:spPr>
          <a:xfrm>
            <a:off x="685800" y="457200"/>
            <a:ext cx="7772400" cy="1143000"/>
          </a:xfrm>
        </p:spPr>
        <p:txBody>
          <a:bodyPr/>
          <a:lstStyle/>
          <a:p>
            <a:pPr eaLnBrk="1" hangingPunct="1"/>
            <a:r>
              <a:rPr lang="fr-FR">
                <a:latin typeface="Arial" charset="0"/>
                <a:cs typeface="Arial" charset="0"/>
              </a:rPr>
              <a:t>Agenda</a:t>
            </a:r>
            <a:br>
              <a:rPr lang="fr-FR">
                <a:latin typeface="Arial" charset="0"/>
                <a:cs typeface="Arial" charset="0"/>
              </a:rPr>
            </a:br>
            <a:r>
              <a:rPr lang="fr-FR">
                <a:latin typeface="Arial" charset="0"/>
                <a:cs typeface="Arial" charset="0"/>
              </a:rPr>
              <a:t>Partie I : La théorie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http://www.wlug.net/wp-content/uploads/2008/08/quit-smoking.jpg"/>
          <p:cNvPicPr>
            <a:picLocks noChangeAspect="1" noChangeArrowheads="1"/>
          </p:cNvPicPr>
          <p:nvPr/>
        </p:nvPicPr>
        <p:blipFill>
          <a:blip r:embed="rId3"/>
          <a:srcRect/>
          <a:stretch>
            <a:fillRect/>
          </a:stretch>
        </p:blipFill>
        <p:spPr bwMode="auto">
          <a:xfrm>
            <a:off x="4267200" y="914400"/>
            <a:ext cx="3724275" cy="5591175"/>
          </a:xfrm>
          <a:prstGeom prst="rect">
            <a:avLst/>
          </a:prstGeom>
          <a:noFill/>
          <a:ln w="9525">
            <a:noFill/>
            <a:miter lim="800000"/>
            <a:headEnd/>
            <a:tailEnd/>
          </a:ln>
        </p:spPr>
      </p:pic>
      <p:sp>
        <p:nvSpPr>
          <p:cNvPr id="32771" name="Rectangle 3"/>
          <p:cNvSpPr>
            <a:spLocks noGrp="1"/>
          </p:cNvSpPr>
          <p:nvPr>
            <p:ph type="title"/>
          </p:nvPr>
        </p:nvSpPr>
        <p:spPr>
          <a:xfrm>
            <a:off x="1752600" y="304800"/>
            <a:ext cx="6477000" cy="960438"/>
          </a:xfrm>
        </p:spPr>
        <p:txBody>
          <a:bodyPr/>
          <a:lstStyle/>
          <a:p>
            <a:pPr algn="l" eaLnBrk="1" hangingPunct="1"/>
            <a:r>
              <a:rPr lang="fr-FR" sz="2800">
                <a:latin typeface="Arial" charset="0"/>
                <a:cs typeface="Arial" charset="0"/>
              </a:rPr>
              <a:t>Campagne pour l’interdiction de fumer en Angleterre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4" descr="Smokefreelogo75percent"/>
          <p:cNvPicPr>
            <a:picLocks noChangeAspect="1" noChangeArrowheads="1"/>
          </p:cNvPicPr>
          <p:nvPr/>
        </p:nvPicPr>
        <p:blipFill>
          <a:blip r:embed="rId3"/>
          <a:srcRect/>
          <a:stretch>
            <a:fillRect/>
          </a:stretch>
        </p:blipFill>
        <p:spPr bwMode="auto">
          <a:xfrm>
            <a:off x="2901950" y="4086225"/>
            <a:ext cx="6242050" cy="2771775"/>
          </a:xfrm>
          <a:prstGeom prst="rect">
            <a:avLst/>
          </a:prstGeom>
          <a:noFill/>
          <a:ln w="9525">
            <a:noFill/>
            <a:miter lim="800000"/>
            <a:headEnd/>
            <a:tailEnd/>
          </a:ln>
        </p:spPr>
      </p:pic>
      <p:sp>
        <p:nvSpPr>
          <p:cNvPr id="33795" name="Rectangle 18"/>
          <p:cNvSpPr>
            <a:spLocks noChangeArrowheads="1"/>
          </p:cNvSpPr>
          <p:nvPr/>
        </p:nvSpPr>
        <p:spPr bwMode="auto">
          <a:xfrm>
            <a:off x="752475" y="66675"/>
            <a:ext cx="4070350" cy="914400"/>
          </a:xfrm>
          <a:prstGeom prst="rect">
            <a:avLst/>
          </a:prstGeom>
          <a:noFill/>
          <a:ln w="9525">
            <a:noFill/>
            <a:miter lim="800000"/>
            <a:headEnd/>
            <a:tailEnd/>
          </a:ln>
        </p:spPr>
        <p:txBody>
          <a:bodyPr wrap="none">
            <a:prstTxWarp prst="textNoShape">
              <a:avLst/>
            </a:prstTxWarp>
            <a:spAutoFit/>
          </a:bodyPr>
          <a:lstStyle/>
          <a:p>
            <a:pPr algn="ctr"/>
            <a:r>
              <a:rPr lang="fr-FR" sz="5400" b="1">
                <a:solidFill>
                  <a:srgbClr val="184BB2"/>
                </a:solidFill>
                <a:ea typeface="Arial" charset="0"/>
                <a:cs typeface="Arial" charset="0"/>
              </a:rPr>
              <a:t>Un front uni</a:t>
            </a:r>
          </a:p>
        </p:txBody>
      </p:sp>
      <p:sp>
        <p:nvSpPr>
          <p:cNvPr id="33796" name="Rectangle 7"/>
          <p:cNvSpPr>
            <a:spLocks/>
          </p:cNvSpPr>
          <p:nvPr/>
        </p:nvSpPr>
        <p:spPr bwMode="auto">
          <a:xfrm>
            <a:off x="-152400" y="1268413"/>
            <a:ext cx="5867400" cy="3836987"/>
          </a:xfrm>
          <a:prstGeom prst="rect">
            <a:avLst/>
          </a:prstGeom>
          <a:noFill/>
          <a:ln w="9525">
            <a:noFill/>
            <a:miter lim="800000"/>
            <a:headEnd/>
            <a:tailEnd/>
          </a:ln>
        </p:spPr>
        <p:txBody>
          <a:bodyPr>
            <a:prstTxWarp prst="textNoShape">
              <a:avLst/>
            </a:prstTxWarp>
          </a:bodyPr>
          <a:lstStyle/>
          <a:p>
            <a:pPr lvl="1">
              <a:buFont typeface="Arial" charset="0"/>
              <a:buNone/>
            </a:pPr>
            <a:endParaRPr lang="fr-FR" sz="2800">
              <a:ea typeface="Arial" charset="0"/>
              <a:cs typeface="Arial" charset="0"/>
            </a:endParaRPr>
          </a:p>
          <a:p>
            <a:pPr lvl="1">
              <a:buFont typeface="Arial" charset="0"/>
              <a:buNone/>
            </a:pPr>
            <a:r>
              <a:rPr lang="fr-FR" sz="2800">
                <a:ea typeface="Arial" charset="0"/>
                <a:cs typeface="Arial" charset="0"/>
              </a:rPr>
              <a:t>Le mouvement Smokefree Action a été créé pour coordonner la communication et définir une politique antitabac commune</a:t>
            </a:r>
          </a:p>
          <a:p>
            <a:pPr lvl="1"/>
            <a:endParaRPr lang="fr-FR" sz="2800">
              <a:ea typeface="Arial" charset="0"/>
              <a:cs typeface="Arial" charset="0"/>
            </a:endParaRPr>
          </a:p>
          <a:p>
            <a:pPr lvl="1">
              <a:buFont typeface="Arial" charset="0"/>
              <a:buNone/>
            </a:pPr>
            <a:r>
              <a:rPr lang="fr-FR" sz="2800">
                <a:ea typeface="Arial" charset="0"/>
                <a:cs typeface="Arial" charset="0"/>
              </a:rPr>
              <a:t>Il a identifié les adversaires au projet et défini une tactique appropriée</a:t>
            </a:r>
          </a:p>
          <a:p>
            <a:endParaRPr lang="fr-FR" sz="2800">
              <a:ea typeface="Arial" charset="0"/>
              <a:cs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DSC_6396"/>
          <p:cNvPicPr>
            <a:picLocks noChangeAspect="1" noChangeArrowheads="1"/>
          </p:cNvPicPr>
          <p:nvPr/>
        </p:nvPicPr>
        <p:blipFill>
          <a:blip r:embed="rId3"/>
          <a:srcRect/>
          <a:stretch>
            <a:fillRect/>
          </a:stretch>
        </p:blipFill>
        <p:spPr bwMode="auto">
          <a:xfrm>
            <a:off x="0" y="0"/>
            <a:ext cx="9144000" cy="6875463"/>
          </a:xfrm>
          <a:prstGeom prst="rect">
            <a:avLst/>
          </a:prstGeom>
          <a:noFill/>
          <a:ln w="9525">
            <a:noFill/>
            <a:miter lim="800000"/>
            <a:headEnd/>
            <a:tailEnd/>
          </a:ln>
        </p:spPr>
      </p:pic>
      <p:sp>
        <p:nvSpPr>
          <p:cNvPr id="34819" name="Rectangle 4"/>
          <p:cNvSpPr>
            <a:spLocks noChangeArrowheads="1"/>
          </p:cNvSpPr>
          <p:nvPr/>
        </p:nvSpPr>
        <p:spPr bwMode="auto">
          <a:xfrm>
            <a:off x="4191000" y="304800"/>
            <a:ext cx="4572000" cy="3381375"/>
          </a:xfrm>
          <a:prstGeom prst="rect">
            <a:avLst/>
          </a:prstGeom>
          <a:noFill/>
          <a:ln w="9525">
            <a:noFill/>
            <a:miter lim="800000"/>
            <a:headEnd/>
            <a:tailEnd/>
          </a:ln>
        </p:spPr>
        <p:txBody>
          <a:bodyPr>
            <a:prstTxWarp prst="textNoShape">
              <a:avLst/>
            </a:prstTxWarp>
            <a:spAutoFit/>
          </a:bodyPr>
          <a:lstStyle/>
          <a:p>
            <a:pPr algn="r"/>
            <a:r>
              <a:rPr lang="fr-FR" sz="5400" b="1">
                <a:solidFill>
                  <a:schemeClr val="tx2"/>
                </a:solidFill>
                <a:ea typeface="Arial" charset="0"/>
                <a:cs typeface="Arial" charset="0"/>
              </a:rPr>
              <a:t>Faire pression sur la classe politique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4" descr="DSC_5359"/>
          <p:cNvPicPr>
            <a:picLocks noChangeAspect="1" noChangeArrowheads="1"/>
          </p:cNvPicPr>
          <p:nvPr/>
        </p:nvPicPr>
        <p:blipFill>
          <a:blip r:embed="rId3"/>
          <a:srcRect/>
          <a:stretch>
            <a:fillRect/>
          </a:stretch>
        </p:blipFill>
        <p:spPr bwMode="auto">
          <a:xfrm>
            <a:off x="5030788" y="0"/>
            <a:ext cx="4113212" cy="6858000"/>
          </a:xfrm>
          <a:prstGeom prst="rect">
            <a:avLst/>
          </a:prstGeom>
          <a:noFill/>
          <a:ln w="9525">
            <a:noFill/>
            <a:miter lim="800000"/>
            <a:headEnd/>
            <a:tailEnd/>
          </a:ln>
        </p:spPr>
      </p:pic>
      <p:sp>
        <p:nvSpPr>
          <p:cNvPr id="35843" name="TextBox 5"/>
          <p:cNvSpPr txBox="1">
            <a:spLocks noChangeArrowheads="1"/>
          </p:cNvSpPr>
          <p:nvPr/>
        </p:nvSpPr>
        <p:spPr bwMode="auto">
          <a:xfrm>
            <a:off x="0" y="1676400"/>
            <a:ext cx="4876800" cy="4678363"/>
          </a:xfrm>
          <a:prstGeom prst="rect">
            <a:avLst/>
          </a:prstGeom>
          <a:noFill/>
          <a:ln w="9525">
            <a:noFill/>
            <a:miter lim="800000"/>
            <a:headEnd/>
            <a:tailEnd/>
          </a:ln>
        </p:spPr>
        <p:txBody>
          <a:bodyPr>
            <a:prstTxWarp prst="textNoShape">
              <a:avLst/>
            </a:prstTxWarp>
            <a:spAutoFit/>
          </a:bodyPr>
          <a:lstStyle/>
          <a:p>
            <a:pPr lvl="1"/>
            <a:r>
              <a:rPr lang="fr-FR" sz="2800">
                <a:ea typeface="Arial" charset="0"/>
                <a:cs typeface="Arial" charset="0"/>
              </a:rPr>
              <a:t>Plus de 17 500 signatures recueillies par les pétitions</a:t>
            </a:r>
          </a:p>
          <a:p>
            <a:pPr lvl="1"/>
            <a:endParaRPr lang="fr-FR" sz="2800">
              <a:ea typeface="Arial" charset="0"/>
              <a:cs typeface="Arial" charset="0"/>
            </a:endParaRPr>
          </a:p>
          <a:p>
            <a:pPr lvl="1"/>
            <a:r>
              <a:rPr lang="fr-FR" sz="2800">
                <a:ea typeface="Arial" charset="0"/>
                <a:cs typeface="Arial" charset="0"/>
              </a:rPr>
              <a:t>9 000 cartes de vœux envoyées aux parlementaires</a:t>
            </a:r>
          </a:p>
          <a:p>
            <a:pPr lvl="1"/>
            <a:endParaRPr lang="fr-FR" sz="2800">
              <a:ea typeface="Arial" charset="0"/>
              <a:cs typeface="Arial" charset="0"/>
            </a:endParaRPr>
          </a:p>
          <a:p>
            <a:pPr lvl="1"/>
            <a:r>
              <a:rPr lang="fr-FR" sz="2800">
                <a:ea typeface="Arial" charset="0"/>
                <a:cs typeface="Arial" charset="0"/>
              </a:rPr>
              <a:t>Plus de 10 000 courriers postaux/mails adressés aux parlementaires</a:t>
            </a:r>
          </a:p>
          <a:p>
            <a:endParaRPr lang="fr-FR">
              <a:latin typeface="Calibri" charset="0"/>
            </a:endParaRPr>
          </a:p>
        </p:txBody>
      </p:sp>
      <p:sp>
        <p:nvSpPr>
          <p:cNvPr id="35844" name="Title 6"/>
          <p:cNvSpPr>
            <a:spLocks noGrp="1"/>
          </p:cNvSpPr>
          <p:nvPr>
            <p:ph type="title"/>
          </p:nvPr>
        </p:nvSpPr>
        <p:spPr>
          <a:xfrm>
            <a:off x="457200" y="274638"/>
            <a:ext cx="4191000" cy="1143000"/>
          </a:xfrm>
        </p:spPr>
        <p:txBody>
          <a:bodyPr/>
          <a:lstStyle/>
          <a:p>
            <a:pPr eaLnBrk="1" hangingPunct="1"/>
            <a:r>
              <a:rPr lang="fr-FR">
                <a:latin typeface="Arial" charset="0"/>
                <a:cs typeface="Arial" charset="0"/>
              </a:rPr>
              <a:t>Inciter l’opinion publique à s’engager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6" name="Picture 2" descr="Baroptics"/>
          <p:cNvPicPr>
            <a:picLocks noChangeAspect="1" noChangeArrowheads="1"/>
          </p:cNvPicPr>
          <p:nvPr/>
        </p:nvPicPr>
        <p:blipFill>
          <a:blip r:embed="rId3"/>
          <a:srcRect/>
          <a:stretch>
            <a:fillRect/>
          </a:stretch>
        </p:blipFill>
        <p:spPr bwMode="auto">
          <a:xfrm>
            <a:off x="0" y="0"/>
            <a:ext cx="10556875" cy="6873875"/>
          </a:xfrm>
          <a:prstGeom prst="rect">
            <a:avLst/>
          </a:prstGeom>
          <a:noFill/>
          <a:ln w="9525">
            <a:noFill/>
            <a:miter lim="800000"/>
            <a:headEnd/>
            <a:tailEnd/>
          </a:ln>
        </p:spPr>
      </p:pic>
      <p:sp>
        <p:nvSpPr>
          <p:cNvPr id="4" name="Rectangle 3"/>
          <p:cNvSpPr/>
          <p:nvPr/>
        </p:nvSpPr>
        <p:spPr>
          <a:xfrm>
            <a:off x="1143000" y="2743200"/>
            <a:ext cx="8458200" cy="2209800"/>
          </a:xfrm>
          <a:prstGeom prst="rect">
            <a:avLst/>
          </a:prstGeom>
          <a:solidFill>
            <a:schemeClr val="tx1">
              <a:lumMod val="95000"/>
              <a:lumOff val="5000"/>
              <a:alpha val="27059"/>
            </a:schemeClr>
          </a:solidFill>
          <a:ln w="25400" cap="sq">
            <a:solidFill>
              <a:schemeClr val="bg1">
                <a:alpha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8" name="Rectangle 3"/>
          <p:cNvSpPr>
            <a:spLocks noGrp="1"/>
          </p:cNvSpPr>
          <p:nvPr>
            <p:ph type="body" sz="half" idx="1"/>
          </p:nvPr>
        </p:nvSpPr>
        <p:spPr>
          <a:xfrm>
            <a:off x="685800" y="2971800"/>
            <a:ext cx="9372600" cy="1981200"/>
          </a:xfrm>
        </p:spPr>
        <p:txBody>
          <a:bodyPr/>
          <a:lstStyle/>
          <a:p>
            <a:pPr lvl="1" eaLnBrk="1" hangingPunct="1">
              <a:buFont typeface="Arial" charset="0"/>
              <a:buNone/>
            </a:pPr>
            <a:r>
              <a:rPr lang="fr-FR" sz="3200" b="1">
                <a:solidFill>
                  <a:schemeClr val="bg1"/>
                </a:solidFill>
                <a:latin typeface="Arial" charset="0"/>
                <a:cs typeface="Arial" charset="0"/>
              </a:rPr>
              <a:t>« La plus grande avancée pour la santé publique depuis 50 ans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838200" y="2138363"/>
            <a:ext cx="7620000" cy="3995737"/>
          </a:xfrm>
          <a:prstGeom prst="rect">
            <a:avLst/>
          </a:prstGeom>
          <a:noFill/>
          <a:ln w="9525">
            <a:noFill/>
            <a:miter lim="800000"/>
            <a:headEnd/>
            <a:tailEnd/>
          </a:ln>
        </p:spPr>
        <p:txBody>
          <a:bodyPr>
            <a:prstTxWarp prst="textNoShape">
              <a:avLst/>
            </a:prstTxWarp>
            <a:spAutoFit/>
          </a:bodyPr>
          <a:lstStyle/>
          <a:p>
            <a:pPr>
              <a:spcAft>
                <a:spcPts val="2400"/>
              </a:spcAft>
              <a:buFont typeface="Wingdings" charset="2"/>
              <a:buChar char="ü"/>
            </a:pPr>
            <a:r>
              <a:rPr lang="fr-FR" sz="2800">
                <a:ea typeface="Arial" charset="0"/>
                <a:cs typeface="Arial" charset="0"/>
              </a:rPr>
              <a:t>Définir une base d’information claire</a:t>
            </a:r>
          </a:p>
          <a:p>
            <a:pPr>
              <a:spcAft>
                <a:spcPts val="2400"/>
              </a:spcAft>
              <a:buFont typeface="Wingdings" charset="2"/>
              <a:buChar char="ü"/>
            </a:pPr>
            <a:r>
              <a:rPr lang="fr-FR" sz="2800">
                <a:ea typeface="Arial" charset="0"/>
                <a:cs typeface="Arial" charset="0"/>
              </a:rPr>
              <a:t>Travailler en partenariat dans la mesure du possible</a:t>
            </a:r>
          </a:p>
          <a:p>
            <a:pPr>
              <a:spcAft>
                <a:spcPts val="2400"/>
              </a:spcAft>
              <a:buFont typeface="Wingdings" charset="2"/>
              <a:buChar char="ü"/>
            </a:pPr>
            <a:r>
              <a:rPr lang="fr-FR" sz="2800">
                <a:ea typeface="Arial" charset="0"/>
                <a:cs typeface="Arial" charset="0"/>
              </a:rPr>
              <a:t>Utiliser tout un éventail de tactiques vis-à-vis de différents publics</a:t>
            </a:r>
          </a:p>
          <a:p>
            <a:pPr>
              <a:spcAft>
                <a:spcPts val="2400"/>
              </a:spcAft>
              <a:buFont typeface="Wingdings" charset="2"/>
              <a:buChar char="ü"/>
            </a:pPr>
            <a:r>
              <a:rPr lang="fr-FR" sz="2800">
                <a:ea typeface="Arial" charset="0"/>
                <a:cs typeface="Arial" charset="0"/>
              </a:rPr>
              <a:t>Faire preuve de souplesse et de pragmatisme</a:t>
            </a:r>
          </a:p>
        </p:txBody>
      </p:sp>
      <p:sp>
        <p:nvSpPr>
          <p:cNvPr id="37891" name="Title 9"/>
          <p:cNvSpPr>
            <a:spLocks noGrp="1"/>
          </p:cNvSpPr>
          <p:nvPr>
            <p:ph type="title"/>
          </p:nvPr>
        </p:nvSpPr>
        <p:spPr>
          <a:xfrm>
            <a:off x="1371600" y="304800"/>
            <a:ext cx="4648200" cy="1143000"/>
          </a:xfrm>
        </p:spPr>
        <p:txBody>
          <a:bodyPr/>
          <a:lstStyle/>
          <a:p>
            <a:pPr eaLnBrk="1" hangingPunct="1"/>
            <a:r>
              <a:rPr lang="fr-FR">
                <a:latin typeface="Arial" charset="0"/>
                <a:cs typeface="Arial" charset="0"/>
              </a:rPr>
              <a:t>Les principales leçons à retenir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1524000" y="1905000"/>
            <a:ext cx="6324600" cy="3797300"/>
          </a:xfrm>
          <a:prstGeom prst="rect">
            <a:avLst/>
          </a:prstGeom>
          <a:noFill/>
          <a:ln w="9525">
            <a:noFill/>
            <a:miter lim="800000"/>
            <a:headEnd/>
            <a:tailEnd/>
          </a:ln>
        </p:spPr>
        <p:txBody>
          <a:bodyPr>
            <a:prstTxWarp prst="textNoShape">
              <a:avLst/>
            </a:prstTxWarp>
            <a:spAutoFit/>
          </a:bodyPr>
          <a:lstStyle/>
          <a:p>
            <a:pPr>
              <a:spcAft>
                <a:spcPts val="3000"/>
              </a:spcAft>
              <a:buFont typeface="Wingdings" charset="2"/>
              <a:buChar char="ü"/>
            </a:pPr>
            <a:r>
              <a:rPr lang="fr-FR" sz="2800">
                <a:ea typeface="Arial" charset="0"/>
                <a:cs typeface="Arial" charset="0"/>
              </a:rPr>
              <a:t>Savoir quand planifier et quand agir</a:t>
            </a:r>
          </a:p>
          <a:p>
            <a:pPr>
              <a:spcAft>
                <a:spcPts val="3000"/>
              </a:spcAft>
              <a:buFont typeface="Wingdings" charset="2"/>
              <a:buChar char="ü"/>
            </a:pPr>
            <a:r>
              <a:rPr lang="fr-FR" sz="2800">
                <a:ea typeface="Arial" charset="0"/>
                <a:cs typeface="Arial" charset="0"/>
              </a:rPr>
              <a:t>Présenter des résultats tangibles :   	qui va-t-on aider ?</a:t>
            </a:r>
          </a:p>
          <a:p>
            <a:pPr>
              <a:spcAft>
                <a:spcPts val="3000"/>
              </a:spcAft>
              <a:buFont typeface="Wingdings" charset="2"/>
              <a:buChar char="ü"/>
            </a:pPr>
            <a:r>
              <a:rPr lang="fr-FR" sz="2800">
                <a:ea typeface="Arial" charset="0"/>
                <a:cs typeface="Arial" charset="0"/>
              </a:rPr>
              <a:t>Se montrer persévérant et ne pas céder à l’émotion</a:t>
            </a:r>
          </a:p>
          <a:p>
            <a:pPr>
              <a:spcAft>
                <a:spcPts val="3000"/>
              </a:spcAft>
              <a:buFont typeface="Wingdings" charset="2"/>
              <a:buChar char="ü"/>
            </a:pPr>
            <a:r>
              <a:rPr lang="fr-FR" sz="2800">
                <a:ea typeface="Arial" charset="0"/>
                <a:cs typeface="Arial" charset="0"/>
              </a:rPr>
              <a:t>Ne jamais renoncer !</a:t>
            </a:r>
          </a:p>
        </p:txBody>
      </p:sp>
      <p:sp>
        <p:nvSpPr>
          <p:cNvPr id="38915" name="Title 3"/>
          <p:cNvSpPr>
            <a:spLocks noGrp="1"/>
          </p:cNvSpPr>
          <p:nvPr>
            <p:ph type="title"/>
          </p:nvPr>
        </p:nvSpPr>
        <p:spPr>
          <a:xfrm>
            <a:off x="1981200" y="457200"/>
            <a:ext cx="4495800" cy="1143000"/>
          </a:xfrm>
        </p:spPr>
        <p:txBody>
          <a:bodyPr/>
          <a:lstStyle/>
          <a:p>
            <a:pPr eaLnBrk="1" hangingPunct="1"/>
            <a:r>
              <a:rPr lang="fr-FR">
                <a:latin typeface="Arial" charset="0"/>
                <a:cs typeface="Arial" charset="0"/>
              </a:rPr>
              <a:t>Les principales leçons à retenir</a:t>
            </a:r>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5257800" y="3276600"/>
            <a:ext cx="3657600" cy="584200"/>
          </a:xfrm>
          <a:prstGeom prst="rect">
            <a:avLst/>
          </a:prstGeom>
          <a:noFill/>
        </p:spPr>
        <p:txBody>
          <a:bodyPr>
            <a:spAutoFit/>
          </a:bodyPr>
          <a:lstStyle/>
          <a:p>
            <a:pPr fontAlgn="auto">
              <a:spcBef>
                <a:spcPts val="0"/>
              </a:spcBef>
              <a:spcAft>
                <a:spcPts val="0"/>
              </a:spcAft>
              <a:defRPr/>
            </a:pPr>
            <a:r>
              <a:rPr lang="en-US" sz="3200" b="1" dirty="0">
                <a:solidFill>
                  <a:schemeClr val="tx1">
                    <a:lumMod val="50000"/>
                    <a:lumOff val="50000"/>
                  </a:schemeClr>
                </a:solidFill>
                <a:latin typeface="Arial"/>
                <a:cs typeface="Arial"/>
              </a:rPr>
              <a:t>Save the Children</a:t>
            </a:r>
          </a:p>
        </p:txBody>
      </p:sp>
      <p:pic>
        <p:nvPicPr>
          <p:cNvPr id="39939" name="Picture 2" descr="H:\Photos\Unicef\UNI5448.jpg"/>
          <p:cNvPicPr>
            <a:picLocks noChangeAspect="1" noChangeArrowheads="1"/>
          </p:cNvPicPr>
          <p:nvPr/>
        </p:nvPicPr>
        <p:blipFill>
          <a:blip r:embed="rId3"/>
          <a:srcRect l="30818" r="15875"/>
          <a:stretch>
            <a:fillRect/>
          </a:stretch>
        </p:blipFill>
        <p:spPr bwMode="auto">
          <a:xfrm>
            <a:off x="0" y="0"/>
            <a:ext cx="4876800" cy="6858000"/>
          </a:xfrm>
          <a:prstGeom prst="rect">
            <a:avLst/>
          </a:prstGeom>
          <a:noFill/>
          <a:ln w="9525">
            <a:noFill/>
            <a:miter lim="800000"/>
            <a:headEnd/>
            <a:tailEnd/>
          </a:ln>
        </p:spPr>
      </p:pic>
      <p:sp>
        <p:nvSpPr>
          <p:cNvPr id="39940" name="Title 4"/>
          <p:cNvSpPr>
            <a:spLocks noGrp="1"/>
          </p:cNvSpPr>
          <p:nvPr>
            <p:ph type="title" idx="4294967295"/>
          </p:nvPr>
        </p:nvSpPr>
        <p:spPr>
          <a:xfrm>
            <a:off x="5334000" y="1981200"/>
            <a:ext cx="3276600" cy="2286000"/>
          </a:xfrm>
        </p:spPr>
        <p:txBody>
          <a:bodyPr/>
          <a:lstStyle/>
          <a:p>
            <a:pPr algn="l" eaLnBrk="1" hangingPunct="1"/>
            <a:r>
              <a:rPr lang="fr-FR">
                <a:latin typeface="Arial" charset="0"/>
                <a:cs typeface="Arial" charset="0"/>
              </a:rPr>
              <a:t>Étude de cas 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We Save the Children - will you?"/>
          <p:cNvPicPr>
            <a:picLocks noChangeAspect="1" noChangeArrowheads="1"/>
          </p:cNvPicPr>
          <p:nvPr/>
        </p:nvPicPr>
        <p:blipFill>
          <a:blip r:embed="rId3"/>
          <a:srcRect/>
          <a:stretch>
            <a:fillRect/>
          </a:stretch>
        </p:blipFill>
        <p:spPr bwMode="auto">
          <a:xfrm>
            <a:off x="2590800" y="838200"/>
            <a:ext cx="4371975" cy="628650"/>
          </a:xfrm>
          <a:prstGeom prst="rect">
            <a:avLst/>
          </a:prstGeom>
          <a:noFill/>
          <a:ln w="9525">
            <a:noFill/>
            <a:miter lim="800000"/>
            <a:headEnd/>
            <a:tailEnd/>
          </a:ln>
        </p:spPr>
      </p:pic>
      <p:pic>
        <p:nvPicPr>
          <p:cNvPr id="40963" name="Picture 4" descr="http://www.savethechildren.org.uk/assets/images/rights_respected.jpg">
            <a:hlinkClick r:id="rId4"/>
          </p:cNvPr>
          <p:cNvPicPr>
            <a:picLocks noChangeAspect="1" noChangeArrowheads="1"/>
          </p:cNvPicPr>
          <p:nvPr/>
        </p:nvPicPr>
        <p:blipFill>
          <a:blip r:embed="rId5"/>
          <a:srcRect/>
          <a:stretch>
            <a:fillRect/>
          </a:stretch>
        </p:blipFill>
        <p:spPr bwMode="auto">
          <a:xfrm>
            <a:off x="0" y="4191000"/>
            <a:ext cx="9144000" cy="2743200"/>
          </a:xfrm>
          <a:prstGeom prst="rect">
            <a:avLst/>
          </a:prstGeom>
          <a:noFill/>
          <a:ln w="9525">
            <a:noFill/>
            <a:miter lim="800000"/>
            <a:headEnd/>
            <a:tailEnd/>
          </a:ln>
        </p:spPr>
      </p:pic>
      <p:sp>
        <p:nvSpPr>
          <p:cNvPr id="40964" name="Title 4"/>
          <p:cNvSpPr>
            <a:spLocks noGrp="1"/>
          </p:cNvSpPr>
          <p:nvPr>
            <p:ph type="title" idx="4294967295"/>
          </p:nvPr>
        </p:nvSpPr>
        <p:spPr>
          <a:xfrm>
            <a:off x="609600" y="2286000"/>
            <a:ext cx="8229600" cy="1143000"/>
          </a:xfrm>
        </p:spPr>
        <p:txBody>
          <a:bodyPr/>
          <a:lstStyle/>
          <a:p>
            <a:pPr eaLnBrk="1" hangingPunct="1"/>
            <a:r>
              <a:rPr lang="fr-FR" sz="2400">
                <a:latin typeface="Arial" charset="0"/>
                <a:cs typeface="Arial" charset="0"/>
              </a:rPr>
              <a:t>Mettre fin à la pauvreté des enfants au Royaume-Uni :</a:t>
            </a:r>
            <a:br>
              <a:rPr lang="fr-FR" sz="2400">
                <a:latin typeface="Arial" charset="0"/>
                <a:cs typeface="Arial" charset="0"/>
              </a:rPr>
            </a:br>
            <a:r>
              <a:rPr lang="fr-FR" sz="2400">
                <a:latin typeface="Arial" charset="0"/>
                <a:cs typeface="Arial" charset="0"/>
              </a:rPr>
              <a:t>il est temps pour nous de « tenir notre promesse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152400" y="5588000"/>
            <a:ext cx="4343400" cy="519113"/>
          </a:xfrm>
          <a:prstGeom prst="rect">
            <a:avLst/>
          </a:prstGeom>
          <a:noFill/>
          <a:ln w="9525">
            <a:noFill/>
            <a:miter lim="800000"/>
            <a:headEnd/>
            <a:tailEnd/>
          </a:ln>
        </p:spPr>
        <p:txBody>
          <a:bodyPr>
            <a:prstTxWarp prst="textNoShape">
              <a:avLst/>
            </a:prstTxWarp>
            <a:spAutoFit/>
          </a:bodyPr>
          <a:lstStyle/>
          <a:p>
            <a:r>
              <a:rPr lang="fr-FR" sz="2800">
                <a:solidFill>
                  <a:srgbClr val="7F7F7F"/>
                </a:solidFill>
                <a:ea typeface="Arial" charset="0"/>
                <a:cs typeface="Arial" charset="0"/>
              </a:rPr>
              <a:t>Qui en a pris l’initiative ?</a:t>
            </a:r>
          </a:p>
        </p:txBody>
      </p:sp>
      <p:pic>
        <p:nvPicPr>
          <p:cNvPr id="41987" name="Picture 2" descr="Wildflower">
            <a:hlinkClick r:id="rId3"/>
          </p:cNvPr>
          <p:cNvPicPr>
            <a:picLocks noChangeAspect="1" noChangeArrowheads="1"/>
          </p:cNvPicPr>
          <p:nvPr/>
        </p:nvPicPr>
        <p:blipFill>
          <a:blip r:embed="rId4"/>
          <a:srcRect/>
          <a:stretch>
            <a:fillRect/>
          </a:stretch>
        </p:blipFill>
        <p:spPr bwMode="auto">
          <a:xfrm>
            <a:off x="4495800" y="0"/>
            <a:ext cx="4648200" cy="6902450"/>
          </a:xfrm>
          <a:prstGeom prst="rect">
            <a:avLst/>
          </a:prstGeom>
          <a:noFill/>
          <a:ln w="9525">
            <a:noFill/>
            <a:miter lim="800000"/>
            <a:headEnd/>
            <a:tailEnd/>
          </a:ln>
        </p:spPr>
      </p:pic>
      <p:sp>
        <p:nvSpPr>
          <p:cNvPr id="6" name="Title 5"/>
          <p:cNvSpPr>
            <a:spLocks noGrp="1"/>
          </p:cNvSpPr>
          <p:nvPr>
            <p:ph type="title"/>
          </p:nvPr>
        </p:nvSpPr>
        <p:spPr>
          <a:xfrm>
            <a:off x="457200" y="274638"/>
            <a:ext cx="3352800" cy="1143000"/>
          </a:xfrm>
        </p:spPr>
        <p:txBody>
          <a:bodyPr/>
          <a:lstStyle/>
          <a:p>
            <a:pPr algn="l" eaLnBrk="1" hangingPunct="1"/>
            <a:r>
              <a:rPr lang="fr-FR" sz="2500">
                <a:latin typeface="Arial" charset="0"/>
                <a:cs typeface="Arial" charset="0"/>
              </a:rPr>
              <a:t>Mettre fin à la pauvreté des enfants</a:t>
            </a:r>
            <a:endParaRPr lang="en-US" sz="250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967966" y="2370138"/>
            <a:ext cx="8108987" cy="503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r>
              <a:rPr lang="fr-FR" sz="2800" b="1">
                <a:solidFill>
                  <a:schemeClr val="bg1"/>
                </a:solidFill>
              </a:rPr>
              <a:t>IDENTIFIER, HIÉRARCHISER ET CARTOGRAPHIER</a:t>
            </a:r>
          </a:p>
        </p:txBody>
      </p:sp>
      <p:sp>
        <p:nvSpPr>
          <p:cNvPr id="10" name="Rectangle 9"/>
          <p:cNvSpPr>
            <a:spLocks noChangeArrowheads="1"/>
          </p:cNvSpPr>
          <p:nvPr/>
        </p:nvSpPr>
        <p:spPr bwMode="auto">
          <a:xfrm>
            <a:off x="966103" y="3827682"/>
            <a:ext cx="8110850" cy="48788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prstTxWarp prst="textNoShape">
              <a:avLst/>
            </a:prstTxWarp>
          </a:bodyPr>
          <a:lstStyle/>
          <a:p>
            <a:r>
              <a:rPr lang="en-GB" sz="2800" b="1">
                <a:solidFill>
                  <a:schemeClr val="bg1"/>
                </a:solidFill>
              </a:rPr>
              <a:t>COMMENT L’ENGAGEMENT ÉVOLUE SUR LA DURÉE</a:t>
            </a:r>
            <a:endParaRPr lang="fr-FR" sz="2800" b="1">
              <a:solidFill>
                <a:schemeClr val="bg1"/>
              </a:solidFill>
            </a:endParaRPr>
          </a:p>
        </p:txBody>
      </p:sp>
      <p:sp>
        <p:nvSpPr>
          <p:cNvPr id="11" name="Rectangle 10"/>
          <p:cNvSpPr>
            <a:spLocks noChangeArrowheads="1"/>
          </p:cNvSpPr>
          <p:nvPr/>
        </p:nvSpPr>
        <p:spPr bwMode="auto">
          <a:xfrm>
            <a:off x="936625" y="3090863"/>
            <a:ext cx="6911975" cy="503237"/>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20000" dir="5400000" rotWithShape="0">
              <a:srgbClr val="000000">
                <a:alpha val="37999"/>
              </a:srgbClr>
            </a:outerShdw>
          </a:effectLst>
        </p:spPr>
        <p:txBody>
          <a:bodyPr wrap="none" anchor="ctr">
            <a:prstTxWarp prst="textNoShape">
              <a:avLst/>
            </a:prstTxWarp>
          </a:bodyPr>
          <a:lstStyle/>
          <a:p>
            <a:r>
              <a:rPr lang="fr-FR" sz="2800" b="1">
                <a:latin typeface="Calibri" charset="0"/>
              </a:rPr>
              <a:t>LES BONS PRINCIPES POUR L’ENGAGEMENT</a:t>
            </a:r>
          </a:p>
        </p:txBody>
      </p:sp>
      <p:sp>
        <p:nvSpPr>
          <p:cNvPr id="6153" name="Title 7"/>
          <p:cNvSpPr>
            <a:spLocks noGrp="1"/>
          </p:cNvSpPr>
          <p:nvPr>
            <p:ph type="ctrTitle"/>
          </p:nvPr>
        </p:nvSpPr>
        <p:spPr>
          <a:xfrm>
            <a:off x="533400" y="381000"/>
            <a:ext cx="7772400" cy="990600"/>
          </a:xfrm>
        </p:spPr>
        <p:txBody>
          <a:bodyPr/>
          <a:lstStyle/>
          <a:p>
            <a:pPr eaLnBrk="1" hangingPunct="1"/>
            <a:r>
              <a:rPr lang="fr-FR" sz="2800">
                <a:latin typeface="Arial" charset="0"/>
                <a:cs typeface="Arial" charset="0"/>
              </a:rPr>
              <a:t>Agenda</a:t>
            </a:r>
            <a:r>
              <a:rPr lang="fr-FR" sz="2900">
                <a:latin typeface="Arial" charset="0"/>
                <a:cs typeface="Arial" charset="0"/>
              </a:rPr>
              <a:t/>
            </a:r>
            <a:br>
              <a:rPr lang="fr-FR" sz="2900">
                <a:latin typeface="Arial" charset="0"/>
                <a:cs typeface="Arial" charset="0"/>
              </a:rPr>
            </a:br>
            <a:r>
              <a:rPr lang="fr-FR" sz="2900">
                <a:latin typeface="Arial" charset="0"/>
                <a:cs typeface="Arial" charset="0"/>
              </a:rPr>
              <a:t>Partie II : L’action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4" descr="http://www.eons.com/images/members/2008/2/2/9/9/9917891021298815695633_610w.jpeg"/>
          <p:cNvPicPr>
            <a:picLocks noChangeAspect="1" noChangeArrowheads="1"/>
          </p:cNvPicPr>
          <p:nvPr/>
        </p:nvPicPr>
        <p:blipFill>
          <a:blip r:embed="rId3"/>
          <a:srcRect/>
          <a:stretch>
            <a:fillRect/>
          </a:stretch>
        </p:blipFill>
        <p:spPr bwMode="auto">
          <a:xfrm>
            <a:off x="4953000" y="2209800"/>
            <a:ext cx="3810000" cy="3810000"/>
          </a:xfrm>
          <a:prstGeom prst="rect">
            <a:avLst/>
          </a:prstGeom>
          <a:noFill/>
          <a:ln w="9525">
            <a:noFill/>
            <a:miter lim="800000"/>
            <a:headEnd/>
            <a:tailEnd/>
          </a:ln>
        </p:spPr>
      </p:pic>
      <p:pic>
        <p:nvPicPr>
          <p:cNvPr id="43011" name="Picture 6" descr="H:\Photos\Unicef\UNI5494.jpg"/>
          <p:cNvPicPr>
            <a:picLocks noChangeAspect="1" noChangeArrowheads="1"/>
          </p:cNvPicPr>
          <p:nvPr/>
        </p:nvPicPr>
        <p:blipFill>
          <a:blip r:embed="rId4"/>
          <a:srcRect l="20900" t="5116" r="12917"/>
          <a:stretch>
            <a:fillRect/>
          </a:stretch>
        </p:blipFill>
        <p:spPr bwMode="auto">
          <a:xfrm>
            <a:off x="609600" y="2579688"/>
            <a:ext cx="3886200" cy="3792537"/>
          </a:xfrm>
          <a:prstGeom prst="rect">
            <a:avLst/>
          </a:prstGeom>
          <a:noFill/>
          <a:ln w="9525">
            <a:noFill/>
            <a:miter lim="800000"/>
            <a:headEnd/>
            <a:tailEnd/>
          </a:ln>
        </p:spPr>
      </p:pic>
      <p:sp>
        <p:nvSpPr>
          <p:cNvPr id="43012" name="Title 4"/>
          <p:cNvSpPr>
            <a:spLocks noGrp="1"/>
          </p:cNvSpPr>
          <p:nvPr>
            <p:ph type="title"/>
          </p:nvPr>
        </p:nvSpPr>
        <p:spPr>
          <a:xfrm>
            <a:off x="457200" y="274638"/>
            <a:ext cx="8229600" cy="1630362"/>
          </a:xfrm>
        </p:spPr>
        <p:txBody>
          <a:bodyPr/>
          <a:lstStyle/>
          <a:p>
            <a:pPr eaLnBrk="1" hangingPunct="1"/>
            <a:r>
              <a:rPr lang="fr-FR" sz="2500">
                <a:latin typeface="Arial" charset="0"/>
                <a:cs typeface="Arial" charset="0"/>
              </a:rPr>
              <a:t>Pour l’opinion publique, l’initiative « Keep the Promise » a été une occasion sans précédent d’exprimer son souhait de voir disparaître la pauvreté des enfants.</a:t>
            </a:r>
            <a:r>
              <a:rPr lang="en-GB" sz="2500">
                <a:latin typeface="Arial" charset="0"/>
                <a:cs typeface="Arial" charset="0"/>
              </a:rPr>
              <a:t> </a:t>
            </a:r>
            <a:endParaRPr lang="en-US" sz="250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519113" y="3159125"/>
            <a:ext cx="184150" cy="1187450"/>
          </a:xfrm>
          <a:prstGeom prst="rect">
            <a:avLst/>
          </a:prstGeom>
          <a:noFill/>
          <a:ln w="9525">
            <a:noFill/>
            <a:miter lim="800000"/>
            <a:headEnd/>
            <a:tailEnd/>
          </a:ln>
        </p:spPr>
        <p:txBody>
          <a:bodyPr wrap="none">
            <a:prstTxWarp prst="textNoShape">
              <a:avLst/>
            </a:prstTxWarp>
            <a:spAutoFit/>
          </a:bodyPr>
          <a:lstStyle/>
          <a:p>
            <a:pPr eaLnBrk="0" hangingPunct="0"/>
            <a:endParaRPr lang="en-GB" sz="2400">
              <a:solidFill>
                <a:schemeClr val="bg1"/>
              </a:solidFill>
              <a:latin typeface="Calibri" charset="0"/>
              <a:ea typeface="ヒラギノ角ゴ Pro W3" charset="-128"/>
              <a:cs typeface="ヒラギノ角ゴ Pro W3" charset="-128"/>
            </a:endParaRPr>
          </a:p>
          <a:p>
            <a:pPr eaLnBrk="0" hangingPunct="0"/>
            <a:endParaRPr lang="en-GB" sz="2400">
              <a:solidFill>
                <a:schemeClr val="accent2"/>
              </a:solidFill>
              <a:latin typeface="Calibri" charset="0"/>
              <a:ea typeface="ヒラギノ角ゴ Pro W3" charset="-128"/>
              <a:cs typeface="ヒラギノ角ゴ Pro W3" charset="-128"/>
            </a:endParaRPr>
          </a:p>
          <a:p>
            <a:pPr eaLnBrk="0" hangingPunct="0"/>
            <a:endParaRPr lang="en-GB" sz="2400">
              <a:solidFill>
                <a:schemeClr val="accent2"/>
              </a:solidFill>
              <a:latin typeface="Calibri" charset="0"/>
              <a:ea typeface="ヒラギノ角ゴ Pro W3" charset="-128"/>
              <a:cs typeface="ヒラギノ角ゴ Pro W3" charset="-128"/>
            </a:endParaRPr>
          </a:p>
        </p:txBody>
      </p:sp>
      <p:pic>
        <p:nvPicPr>
          <p:cNvPr id="44035" name="Picture 2" descr="3 siblings">
            <a:hlinkClick r:id="rId3"/>
          </p:cNvPr>
          <p:cNvPicPr>
            <a:picLocks noChangeAspect="1" noChangeArrowheads="1"/>
          </p:cNvPicPr>
          <p:nvPr/>
        </p:nvPicPr>
        <p:blipFill>
          <a:blip r:embed="rId4"/>
          <a:srcRect/>
          <a:stretch>
            <a:fillRect/>
          </a:stretch>
        </p:blipFill>
        <p:spPr bwMode="auto">
          <a:xfrm>
            <a:off x="4592638" y="0"/>
            <a:ext cx="4551362" cy="6858000"/>
          </a:xfrm>
          <a:prstGeom prst="rect">
            <a:avLst/>
          </a:prstGeom>
          <a:noFill/>
          <a:ln w="9525">
            <a:noFill/>
            <a:miter lim="800000"/>
            <a:headEnd/>
            <a:tailEnd/>
          </a:ln>
        </p:spPr>
      </p:pic>
      <p:sp>
        <p:nvSpPr>
          <p:cNvPr id="44036" name="Title 4"/>
          <p:cNvSpPr>
            <a:spLocks noGrp="1"/>
          </p:cNvSpPr>
          <p:nvPr>
            <p:ph type="title"/>
          </p:nvPr>
        </p:nvSpPr>
        <p:spPr>
          <a:xfrm>
            <a:off x="457200" y="274638"/>
            <a:ext cx="3581400" cy="2163762"/>
          </a:xfrm>
        </p:spPr>
        <p:txBody>
          <a:bodyPr/>
          <a:lstStyle/>
          <a:p>
            <a:r>
              <a:rPr lang="fr-FR" sz="2900">
                <a:latin typeface="Arial" charset="0"/>
                <a:ea typeface="ヒラギノ角ゴ Pro W3" charset="-128"/>
                <a:cs typeface="ヒラギノ角ゴ Pro W3" charset="-128"/>
              </a:rPr>
              <a:t>Qu’est-ce que ces actions ont déjà permis d’obtenir pour les enfants….?</a:t>
            </a:r>
            <a:endParaRPr lang="fr-FR" sz="290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4" descr="keep the promise"/>
          <p:cNvPicPr>
            <a:picLocks noChangeAspect="1" noChangeArrowheads="1"/>
          </p:cNvPicPr>
          <p:nvPr/>
        </p:nvPicPr>
        <p:blipFill>
          <a:blip r:embed="rId3"/>
          <a:srcRect/>
          <a:stretch>
            <a:fillRect/>
          </a:stretch>
        </p:blipFill>
        <p:spPr bwMode="auto">
          <a:xfrm>
            <a:off x="-23439438" y="-21629688"/>
            <a:ext cx="16079788" cy="10720388"/>
          </a:xfrm>
          <a:prstGeom prst="rect">
            <a:avLst/>
          </a:prstGeom>
          <a:noFill/>
          <a:ln w="9525">
            <a:noFill/>
            <a:miter lim="800000"/>
            <a:headEnd/>
            <a:tailEnd/>
          </a:ln>
        </p:spPr>
      </p:pic>
      <p:pic>
        <p:nvPicPr>
          <p:cNvPr id="45059" name="Picture 6" descr="keep the promise"/>
          <p:cNvPicPr>
            <a:picLocks noChangeAspect="1" noChangeArrowheads="1"/>
          </p:cNvPicPr>
          <p:nvPr/>
        </p:nvPicPr>
        <p:blipFill>
          <a:blip r:embed="rId4"/>
          <a:srcRect t="7396"/>
          <a:stretch>
            <a:fillRect/>
          </a:stretch>
        </p:blipFill>
        <p:spPr bwMode="auto">
          <a:xfrm>
            <a:off x="0" y="1303338"/>
            <a:ext cx="9144000" cy="5554662"/>
          </a:xfrm>
          <a:prstGeom prst="rect">
            <a:avLst/>
          </a:prstGeom>
          <a:noFill/>
          <a:ln w="9525">
            <a:noFill/>
            <a:miter lim="800000"/>
            <a:headEnd/>
            <a:tailEnd/>
          </a:ln>
        </p:spPr>
      </p:pic>
      <p:sp>
        <p:nvSpPr>
          <p:cNvPr id="45060" name="Title 5"/>
          <p:cNvSpPr>
            <a:spLocks noGrp="1"/>
          </p:cNvSpPr>
          <p:nvPr>
            <p:ph type="title"/>
          </p:nvPr>
        </p:nvSpPr>
        <p:spPr>
          <a:xfrm>
            <a:off x="381000" y="76200"/>
            <a:ext cx="8229600" cy="1143000"/>
          </a:xfrm>
        </p:spPr>
        <p:txBody>
          <a:bodyPr/>
          <a:lstStyle/>
          <a:p>
            <a:pPr eaLnBrk="1" hangingPunct="1"/>
            <a:r>
              <a:rPr lang="fr-FR" sz="2800">
                <a:latin typeface="Arial" charset="0"/>
                <a:cs typeface="Arial" charset="0"/>
              </a:rPr>
              <a:t>La campagne continue de faire pression sur le gouvernement pour qu’il tienne sa promesse.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kecak">
            <a:hlinkClick r:id="rId3"/>
          </p:cNvPr>
          <p:cNvPicPr>
            <a:picLocks noChangeAspect="1" noChangeArrowheads="1"/>
          </p:cNvPicPr>
          <p:nvPr/>
        </p:nvPicPr>
        <p:blipFill>
          <a:blip r:embed="rId4"/>
          <a:srcRect r="2834"/>
          <a:stretch>
            <a:fillRect/>
          </a:stretch>
        </p:blipFill>
        <p:spPr bwMode="auto">
          <a:xfrm>
            <a:off x="0" y="0"/>
            <a:ext cx="9144000" cy="6858000"/>
          </a:xfrm>
          <a:prstGeom prst="rect">
            <a:avLst/>
          </a:prstGeom>
          <a:noFill/>
          <a:ln w="9525">
            <a:noFill/>
            <a:miter lim="800000"/>
            <a:headEnd/>
            <a:tailEnd/>
          </a:ln>
        </p:spPr>
      </p:pic>
      <p:sp>
        <p:nvSpPr>
          <p:cNvPr id="46083" name="Title 3"/>
          <p:cNvSpPr>
            <a:spLocks noGrp="1"/>
          </p:cNvSpPr>
          <p:nvPr>
            <p:ph type="title" idx="4294967295"/>
          </p:nvPr>
        </p:nvSpPr>
        <p:spPr/>
        <p:txBody>
          <a:bodyPr/>
          <a:lstStyle/>
          <a:p>
            <a:pPr eaLnBrk="1" hangingPunct="1"/>
            <a:r>
              <a:rPr lang="fr-FR" sz="4000">
                <a:solidFill>
                  <a:schemeClr val="bg1"/>
                </a:solidFill>
                <a:latin typeface="Arial" charset="0"/>
                <a:cs typeface="Arial" charset="0"/>
              </a:rPr>
              <a:t>Exercices interactifs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4"/>
          <p:cNvSpPr>
            <a:spLocks noGrp="1"/>
          </p:cNvSpPr>
          <p:nvPr>
            <p:ph type="title" idx="4294967295"/>
          </p:nvPr>
        </p:nvSpPr>
        <p:spPr/>
        <p:txBody>
          <a:bodyPr/>
          <a:lstStyle/>
          <a:p>
            <a:pPr eaLnBrk="1" hangingPunct="1"/>
            <a:r>
              <a:rPr lang="fr-FR">
                <a:latin typeface="Arial" charset="0"/>
                <a:cs typeface="Arial" charset="0"/>
              </a:rPr>
              <a:t>Atelier interactif, exercice 1</a:t>
            </a:r>
          </a:p>
        </p:txBody>
      </p:sp>
      <p:sp>
        <p:nvSpPr>
          <p:cNvPr id="47107" name="Rectangle 5"/>
          <p:cNvSpPr>
            <a:spLocks noChangeArrowheads="1"/>
          </p:cNvSpPr>
          <p:nvPr/>
        </p:nvSpPr>
        <p:spPr bwMode="auto">
          <a:xfrm>
            <a:off x="914400" y="1524000"/>
            <a:ext cx="7620000" cy="4743450"/>
          </a:xfrm>
          <a:prstGeom prst="rect">
            <a:avLst/>
          </a:prstGeom>
          <a:noFill/>
          <a:ln w="9525">
            <a:noFill/>
            <a:miter lim="800000"/>
            <a:headEnd/>
            <a:tailEnd/>
          </a:ln>
        </p:spPr>
        <p:txBody>
          <a:bodyPr>
            <a:prstTxWarp prst="textNoShape">
              <a:avLst/>
            </a:prstTxWarp>
            <a:spAutoFit/>
          </a:bodyPr>
          <a:lstStyle/>
          <a:p>
            <a:pPr marL="552450" indent="-552450">
              <a:spcAft>
                <a:spcPts val="3000"/>
              </a:spcAft>
              <a:buFontTx/>
              <a:buAutoNum type="arabicPeriod"/>
            </a:pPr>
            <a:r>
              <a:rPr lang="fr-FR" sz="2800">
                <a:ea typeface="Arial" charset="0"/>
                <a:cs typeface="Arial" charset="0"/>
              </a:rPr>
              <a:t>À l’aide des outils et des informations présentés sur les pages suivantes, établissez une hiérarchie des autorités qui constituent les principales parties prenantes pour votre équipe, d’après les exemples proposés sur la page suivante.</a:t>
            </a:r>
          </a:p>
          <a:p>
            <a:pPr marL="552450" indent="-552450">
              <a:spcAft>
                <a:spcPts val="3000"/>
              </a:spcAft>
              <a:buFontTx/>
              <a:buAutoNum type="arabicPeriod"/>
            </a:pPr>
            <a:r>
              <a:rPr lang="fr-FR" sz="2800">
                <a:ea typeface="Arial" charset="0"/>
                <a:cs typeface="Arial" charset="0"/>
              </a:rPr>
              <a:t>Placez ces parties prenantes sur les cartes fournies, en veillant à ce que les individus/groupes les plus importants apparaissent au centre.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4"/>
          <p:cNvSpPr>
            <a:spLocks noGrp="1"/>
          </p:cNvSpPr>
          <p:nvPr>
            <p:ph type="title" idx="4294967295"/>
          </p:nvPr>
        </p:nvSpPr>
        <p:spPr/>
        <p:txBody>
          <a:bodyPr/>
          <a:lstStyle/>
          <a:p>
            <a:pPr eaLnBrk="1" hangingPunct="1"/>
            <a:r>
              <a:rPr lang="fr-FR">
                <a:latin typeface="Arial" charset="0"/>
                <a:cs typeface="Arial" charset="0"/>
              </a:rPr>
              <a:t>Atelier interactif, exercice 2</a:t>
            </a:r>
            <a:endParaRPr lang="en-US">
              <a:latin typeface="Arial" charset="0"/>
              <a:cs typeface="Arial" charset="0"/>
            </a:endParaRPr>
          </a:p>
        </p:txBody>
      </p:sp>
      <p:sp>
        <p:nvSpPr>
          <p:cNvPr id="48131" name="Rectangle 5"/>
          <p:cNvSpPr>
            <a:spLocks noChangeArrowheads="1"/>
          </p:cNvSpPr>
          <p:nvPr/>
        </p:nvSpPr>
        <p:spPr bwMode="auto">
          <a:xfrm>
            <a:off x="0" y="1543050"/>
            <a:ext cx="9144000" cy="4400550"/>
          </a:xfrm>
          <a:prstGeom prst="rect">
            <a:avLst/>
          </a:prstGeom>
          <a:noFill/>
          <a:ln w="9525">
            <a:noFill/>
            <a:miter lim="800000"/>
            <a:headEnd/>
            <a:tailEnd/>
          </a:ln>
        </p:spPr>
        <p:txBody>
          <a:bodyPr>
            <a:prstTxWarp prst="textNoShape">
              <a:avLst/>
            </a:prstTxWarp>
            <a:spAutoFit/>
          </a:bodyPr>
          <a:lstStyle/>
          <a:p>
            <a:r>
              <a:rPr lang="fr-FR" sz="2800">
                <a:solidFill>
                  <a:schemeClr val="tx2"/>
                </a:solidFill>
                <a:ea typeface="Arial" charset="0"/>
                <a:cs typeface="Arial" charset="0"/>
              </a:rPr>
              <a:t>Exemples de stratégies/techniques d’engagement</a:t>
            </a:r>
          </a:p>
          <a:p>
            <a:endParaRPr lang="fr-FR" sz="2800">
              <a:solidFill>
                <a:schemeClr val="tx2"/>
              </a:solidFill>
              <a:ea typeface="Arial" charset="0"/>
              <a:cs typeface="Arial" charset="0"/>
            </a:endParaRPr>
          </a:p>
          <a:p>
            <a:pPr lvl="1"/>
            <a:r>
              <a:rPr lang="fr-FR" sz="2800">
                <a:solidFill>
                  <a:schemeClr val="tx2"/>
                </a:solidFill>
                <a:ea typeface="Arial" charset="0"/>
                <a:cs typeface="Arial" charset="0"/>
              </a:rPr>
              <a:t>Réfléchissez aux problèmes pour lesquels vous souhaiteriez que plusieurs des autorités parties prenantes, ou toutes, s’engagent, et à la façon dont vous pourriez les encourager à devenir vos partenaires pour la réalisation des objectifs définis. </a:t>
            </a:r>
          </a:p>
          <a:p>
            <a:pPr lvl="1"/>
            <a:endParaRPr lang="fr-FR" sz="2800">
              <a:solidFill>
                <a:schemeClr val="tx2"/>
              </a:solidFill>
              <a:ea typeface="Arial" charset="0"/>
              <a:cs typeface="Arial" charset="0"/>
            </a:endParaRPr>
          </a:p>
          <a:p>
            <a:pPr lvl="1">
              <a:buFont typeface="Arial" charset="0"/>
              <a:buChar char="•"/>
            </a:pPr>
            <a:r>
              <a:rPr lang="fr-FR" sz="2800">
                <a:solidFill>
                  <a:schemeClr val="tx2"/>
                </a:solidFill>
                <a:ea typeface="Arial" charset="0"/>
                <a:cs typeface="Arial" charset="0"/>
              </a:rPr>
              <a:t>Quelles stratégies et techniques emploieriez-vous ?</a:t>
            </a:r>
          </a:p>
          <a:p>
            <a:pPr lvl="1">
              <a:buFont typeface="Arial" charset="0"/>
              <a:buChar char="•"/>
            </a:pPr>
            <a:r>
              <a:rPr lang="fr-FR" sz="2800">
                <a:solidFill>
                  <a:schemeClr val="tx2"/>
                </a:solidFill>
                <a:ea typeface="Arial" charset="0"/>
                <a:cs typeface="Arial" charset="0"/>
              </a:rPr>
              <a:t>Comment orchestreriez-vous la campagne d’action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4"/>
          <p:cNvSpPr>
            <a:spLocks noGrp="1"/>
          </p:cNvSpPr>
          <p:nvPr>
            <p:ph type="title" idx="4294967295"/>
          </p:nvPr>
        </p:nvSpPr>
        <p:spPr>
          <a:xfrm>
            <a:off x="457200" y="381000"/>
            <a:ext cx="8229600" cy="1143000"/>
          </a:xfrm>
        </p:spPr>
        <p:txBody>
          <a:bodyPr/>
          <a:lstStyle/>
          <a:p>
            <a:pPr eaLnBrk="1" hangingPunct="1"/>
            <a:r>
              <a:rPr lang="fr-FR">
                <a:latin typeface="Arial" charset="0"/>
                <a:cs typeface="Arial" charset="0"/>
              </a:rPr>
              <a:t>Exemples de parties prenantes au niveau des pouvoirs publics</a:t>
            </a:r>
          </a:p>
        </p:txBody>
      </p:sp>
      <p:graphicFrame>
        <p:nvGraphicFramePr>
          <p:cNvPr id="7" name="Diagram 6"/>
          <p:cNvGraphicFramePr/>
          <p:nvPr/>
        </p:nvGraphicFramePr>
        <p:xfrm>
          <a:off x="381000" y="1295400"/>
          <a:ext cx="8382000" cy="500538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Diagram 5"/>
          <p:cNvGraphicFramePr/>
          <p:nvPr/>
        </p:nvGraphicFramePr>
        <p:xfrm>
          <a:off x="0" y="1600200"/>
          <a:ext cx="91440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0179" name="Title 3"/>
          <p:cNvSpPr>
            <a:spLocks noGrp="1"/>
          </p:cNvSpPr>
          <p:nvPr>
            <p:ph type="title"/>
          </p:nvPr>
        </p:nvSpPr>
        <p:spPr/>
        <p:txBody>
          <a:bodyPr/>
          <a:lstStyle/>
          <a:p>
            <a:pPr eaLnBrk="1" hangingPunct="1"/>
            <a:r>
              <a:rPr lang="fr-FR">
                <a:latin typeface="Arial" charset="0"/>
                <a:cs typeface="Arial" charset="0"/>
              </a:rPr>
              <a:t>Principaux points à retenir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0" y="1828800"/>
          <a:ext cx="91440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1203" name="Title 3"/>
          <p:cNvSpPr>
            <a:spLocks noGrp="1"/>
          </p:cNvSpPr>
          <p:nvPr>
            <p:ph type="title"/>
          </p:nvPr>
        </p:nvSpPr>
        <p:spPr/>
        <p:txBody>
          <a:bodyPr/>
          <a:lstStyle/>
          <a:p>
            <a:pPr eaLnBrk="1" hangingPunct="1"/>
            <a:r>
              <a:rPr lang="fr-FR">
                <a:latin typeface="Arial" charset="0"/>
                <a:cs typeface="Arial" charset="0"/>
              </a:rPr>
              <a:t>Principaux points à retenir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57200" y="2667000"/>
            <a:ext cx="8229600" cy="1143000"/>
          </a:xfrm>
        </p:spPr>
        <p:txBody>
          <a:bodyPr/>
          <a:lstStyle/>
          <a:p>
            <a:pPr eaLnBrk="1" hangingPunct="1"/>
            <a:r>
              <a:rPr lang="fr-FR" sz="4000">
                <a:latin typeface="Arial" charset="0"/>
                <a:cs typeface="Arial" charset="0"/>
              </a:rPr>
              <a:t>Outils de hiérarchisation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nip Diagonal Corner Rectangle 11"/>
          <p:cNvSpPr>
            <a:spLocks noChangeArrowheads="1"/>
          </p:cNvSpPr>
          <p:nvPr/>
        </p:nvSpPr>
        <p:spPr bwMode="auto">
          <a:xfrm>
            <a:off x="457200" y="1752600"/>
            <a:ext cx="8115300" cy="1774825"/>
          </a:xfrm>
          <a:custGeom>
            <a:avLst/>
            <a:gdLst>
              <a:gd name="T0" fmla="*/ 8115300 w 8115300"/>
              <a:gd name="T1" fmla="*/ 887413 h 1774825"/>
              <a:gd name="T2" fmla="*/ 4057650 w 8115300"/>
              <a:gd name="T3" fmla="*/ 1774825 h 1774825"/>
              <a:gd name="T4" fmla="*/ 0 w 8115300"/>
              <a:gd name="T5" fmla="*/ 887413 h 1774825"/>
              <a:gd name="T6" fmla="*/ 4057650 w 8115300"/>
              <a:gd name="T7" fmla="*/ 0 h 1774825"/>
              <a:gd name="T8" fmla="*/ 0 60000 65536"/>
              <a:gd name="T9" fmla="*/ 5898240 60000 65536"/>
              <a:gd name="T10" fmla="*/ 11796480 60000 65536"/>
              <a:gd name="T11" fmla="*/ 17694720 60000 65536"/>
              <a:gd name="T12" fmla="*/ 147905 w 8115300"/>
              <a:gd name="T13" fmla="*/ 147905 h 1774825"/>
              <a:gd name="T14" fmla="*/ 7967395 w 8115300"/>
              <a:gd name="T15" fmla="*/ 1626920 h 1774825"/>
            </a:gdLst>
            <a:ahLst/>
            <a:cxnLst>
              <a:cxn ang="T8">
                <a:pos x="T0" y="T1"/>
              </a:cxn>
              <a:cxn ang="T9">
                <a:pos x="T2" y="T3"/>
              </a:cxn>
              <a:cxn ang="T10">
                <a:pos x="T4" y="T5"/>
              </a:cxn>
              <a:cxn ang="T11">
                <a:pos x="T6" y="T7"/>
              </a:cxn>
            </a:cxnLst>
            <a:rect l="T12" t="T13" r="T14" b="T15"/>
            <a:pathLst>
              <a:path w="8115300" h="1774825">
                <a:moveTo>
                  <a:pt x="0" y="0"/>
                </a:moveTo>
                <a:lnTo>
                  <a:pt x="7819490" y="0"/>
                </a:lnTo>
                <a:lnTo>
                  <a:pt x="8115300" y="295810"/>
                </a:lnTo>
                <a:lnTo>
                  <a:pt x="8115300" y="1774825"/>
                </a:lnTo>
                <a:lnTo>
                  <a:pt x="295810" y="1774825"/>
                </a:lnTo>
                <a:lnTo>
                  <a:pt x="0" y="1479015"/>
                </a:lnTo>
                <a:lnTo>
                  <a:pt x="0" y="0"/>
                </a:lnTo>
                <a:close/>
              </a:path>
            </a:pathLst>
          </a:custGeom>
          <a:solidFill>
            <a:schemeClr val="tx2"/>
          </a:solidFill>
          <a:ln w="25400">
            <a:noFill/>
            <a:miter lim="800000"/>
            <a:headEnd/>
            <a:tailEnd/>
          </a:ln>
          <a:effectLst>
            <a:outerShdw blurRad="63500" dist="38100" dir="8100000" algn="tr" rotWithShape="0">
              <a:srgbClr val="000000">
                <a:alpha val="39999"/>
              </a:srgbClr>
            </a:outerShdw>
          </a:effectLst>
        </p:spPr>
        <p:txBody>
          <a:bodyPr anchor="ctr">
            <a:prstTxWarp prst="textNoShape">
              <a:avLst/>
            </a:prstTxWarp>
          </a:bodyPr>
          <a:lstStyle/>
          <a:p>
            <a:pPr algn="ctr" fontAlgn="auto">
              <a:spcBef>
                <a:spcPts val="0"/>
              </a:spcBef>
              <a:spcAft>
                <a:spcPts val="0"/>
              </a:spcAft>
              <a:defRPr/>
            </a:pPr>
            <a:endParaRPr lang="en-US">
              <a:solidFill>
                <a:prstClr val="white"/>
              </a:solidFill>
              <a:latin typeface="+mn-lt"/>
            </a:endParaRPr>
          </a:p>
        </p:txBody>
      </p:sp>
      <p:sp>
        <p:nvSpPr>
          <p:cNvPr id="7171" name="TextBox 15"/>
          <p:cNvSpPr txBox="1">
            <a:spLocks noChangeArrowheads="1"/>
          </p:cNvSpPr>
          <p:nvPr/>
        </p:nvSpPr>
        <p:spPr bwMode="auto">
          <a:xfrm flipH="1">
            <a:off x="3429000" y="2514600"/>
            <a:ext cx="5257800" cy="822325"/>
          </a:xfrm>
          <a:prstGeom prst="rect">
            <a:avLst/>
          </a:prstGeom>
          <a:noFill/>
          <a:ln w="9525">
            <a:noFill/>
            <a:miter lim="800000"/>
            <a:headEnd/>
            <a:tailEnd/>
          </a:ln>
        </p:spPr>
        <p:txBody>
          <a:bodyPr>
            <a:prstTxWarp prst="textNoShape">
              <a:avLst/>
            </a:prstTxWarp>
            <a:spAutoFit/>
          </a:bodyPr>
          <a:lstStyle/>
          <a:p>
            <a:r>
              <a:rPr lang="fr-FR" sz="2400" b="1">
                <a:solidFill>
                  <a:schemeClr val="bg1"/>
                </a:solidFill>
                <a:ea typeface="Arial" charset="0"/>
                <a:cs typeface="Arial" charset="0"/>
              </a:rPr>
              <a:t>Campagne pour l’interdiction du tabac en Angleterre</a:t>
            </a:r>
          </a:p>
        </p:txBody>
      </p:sp>
      <p:pic>
        <p:nvPicPr>
          <p:cNvPr id="7172" name="Picture 4" descr="cancer_research_uk_logo"/>
          <p:cNvPicPr>
            <a:picLocks noChangeAspect="1" noChangeArrowheads="1"/>
          </p:cNvPicPr>
          <p:nvPr/>
        </p:nvPicPr>
        <p:blipFill>
          <a:blip r:embed="rId3"/>
          <a:srcRect/>
          <a:stretch>
            <a:fillRect/>
          </a:stretch>
        </p:blipFill>
        <p:spPr bwMode="auto">
          <a:xfrm>
            <a:off x="762000" y="2362200"/>
            <a:ext cx="2563813" cy="817563"/>
          </a:xfrm>
          <a:prstGeom prst="rect">
            <a:avLst/>
          </a:prstGeom>
          <a:noFill/>
          <a:ln w="9525">
            <a:noFill/>
            <a:miter lim="800000"/>
            <a:headEnd/>
            <a:tailEnd/>
          </a:ln>
        </p:spPr>
      </p:pic>
      <p:sp>
        <p:nvSpPr>
          <p:cNvPr id="23" name="Snip Diagonal Corner Rectangle 22"/>
          <p:cNvSpPr/>
          <p:nvPr/>
        </p:nvSpPr>
        <p:spPr>
          <a:xfrm>
            <a:off x="228600" y="4038600"/>
            <a:ext cx="8153400" cy="1371600"/>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4" name="Picture 6" descr="save the children logo"/>
          <p:cNvPicPr>
            <a:picLocks noChangeAspect="1" noChangeArrowheads="1"/>
          </p:cNvPicPr>
          <p:nvPr/>
        </p:nvPicPr>
        <p:blipFill>
          <a:blip r:embed="rId4"/>
          <a:srcRect/>
          <a:stretch>
            <a:fillRect/>
          </a:stretch>
        </p:blipFill>
        <p:spPr bwMode="auto">
          <a:xfrm>
            <a:off x="762000" y="4343400"/>
            <a:ext cx="3000375" cy="720725"/>
          </a:xfrm>
          <a:prstGeom prst="rect">
            <a:avLst/>
          </a:prstGeom>
          <a:noFill/>
          <a:ln w="9525">
            <a:noFill/>
            <a:miter lim="800000"/>
            <a:headEnd/>
            <a:tailEnd/>
          </a:ln>
          <a:effectLst>
            <a:outerShdw blurRad="63500" dist="317500" dir="5400000" sx="89999" sy="-19000" rotWithShape="0">
              <a:srgbClr val="000000">
                <a:alpha val="14999"/>
              </a:srgbClr>
            </a:outerShdw>
          </a:effectLst>
        </p:spPr>
      </p:pic>
      <p:sp>
        <p:nvSpPr>
          <p:cNvPr id="7175" name="TextBox 24"/>
          <p:cNvSpPr txBox="1">
            <a:spLocks noChangeArrowheads="1"/>
          </p:cNvSpPr>
          <p:nvPr/>
        </p:nvSpPr>
        <p:spPr bwMode="auto">
          <a:xfrm flipH="1">
            <a:off x="3886200" y="3962400"/>
            <a:ext cx="5257800" cy="1570038"/>
          </a:xfrm>
          <a:prstGeom prst="rect">
            <a:avLst/>
          </a:prstGeom>
          <a:noFill/>
          <a:ln w="9525">
            <a:noFill/>
            <a:miter lim="800000"/>
            <a:headEnd/>
            <a:tailEnd/>
          </a:ln>
        </p:spPr>
        <p:txBody>
          <a:bodyPr>
            <a:prstTxWarp prst="textNoShape">
              <a:avLst/>
            </a:prstTxWarp>
            <a:spAutoFit/>
          </a:bodyPr>
          <a:lstStyle/>
          <a:p>
            <a:r>
              <a:rPr lang="fr-FR" sz="2400" b="1">
                <a:solidFill>
                  <a:schemeClr val="bg1"/>
                </a:solidFill>
                <a:ea typeface="Arial" charset="0"/>
                <a:cs typeface="Arial" charset="0"/>
              </a:rPr>
              <a:t>Amener les autorités</a:t>
            </a:r>
          </a:p>
          <a:p>
            <a:r>
              <a:rPr lang="fr-FR" sz="2400" b="1">
                <a:solidFill>
                  <a:schemeClr val="bg1"/>
                </a:solidFill>
                <a:ea typeface="Arial" charset="0"/>
                <a:cs typeface="Arial" charset="0"/>
              </a:rPr>
              <a:t>britanniques à tenir leur </a:t>
            </a:r>
          </a:p>
          <a:p>
            <a:r>
              <a:rPr lang="fr-FR" sz="2400" b="1">
                <a:solidFill>
                  <a:schemeClr val="bg1"/>
                </a:solidFill>
                <a:ea typeface="Arial" charset="0"/>
                <a:cs typeface="Arial" charset="0"/>
              </a:rPr>
              <a:t>promesse de faire reculer la pauvreté</a:t>
            </a:r>
          </a:p>
        </p:txBody>
      </p:sp>
      <p:sp>
        <p:nvSpPr>
          <p:cNvPr id="7176" name="Title 9"/>
          <p:cNvSpPr>
            <a:spLocks noGrp="1"/>
          </p:cNvSpPr>
          <p:nvPr>
            <p:ph type="ctrTitle"/>
          </p:nvPr>
        </p:nvSpPr>
        <p:spPr>
          <a:xfrm>
            <a:off x="533400" y="0"/>
            <a:ext cx="7772400" cy="1470025"/>
          </a:xfrm>
        </p:spPr>
        <p:txBody>
          <a:bodyPr/>
          <a:lstStyle/>
          <a:p>
            <a:pPr eaLnBrk="1" hangingPunct="1"/>
            <a:r>
              <a:rPr lang="fr-FR">
                <a:latin typeface="Arial" charset="0"/>
                <a:cs typeface="Arial" charset="0"/>
              </a:rPr>
              <a:t>Agenda</a:t>
            </a:r>
            <a:br>
              <a:rPr lang="fr-FR">
                <a:latin typeface="Arial" charset="0"/>
                <a:cs typeface="Arial" charset="0"/>
              </a:rPr>
            </a:br>
            <a:r>
              <a:rPr lang="fr-FR">
                <a:latin typeface="Arial" charset="0"/>
                <a:cs typeface="Arial" charset="0"/>
              </a:rPr>
              <a:t>Partie III  : Études de cas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7879" name="Group 119"/>
          <p:cNvGraphicFramePr>
            <a:graphicFrameLocks noGrp="1"/>
          </p:cNvGraphicFramePr>
          <p:nvPr>
            <p:ph idx="4294967295"/>
          </p:nvPr>
        </p:nvGraphicFramePr>
        <p:xfrm>
          <a:off x="252413" y="1157288"/>
          <a:ext cx="8712200" cy="5197475"/>
        </p:xfrm>
        <a:graphic>
          <a:graphicData uri="http://schemas.openxmlformats.org/drawingml/2006/table">
            <a:tbl>
              <a:tblPr/>
              <a:tblGrid>
                <a:gridCol w="4319587"/>
                <a:gridCol w="1439863"/>
                <a:gridCol w="1439862"/>
                <a:gridCol w="1512888"/>
              </a:tblGrid>
              <a:tr h="22383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500" b="1" i="0" u="none" strike="noStrike" cap="none" normalizeH="0" baseline="0">
                          <a:ln>
                            <a:noFill/>
                          </a:ln>
                          <a:solidFill>
                            <a:schemeClr val="bg1"/>
                          </a:solidFill>
                          <a:effectLst/>
                          <a:latin typeface="Arial" charset="0"/>
                          <a:ea typeface="Arial" charset="0"/>
                          <a:cs typeface="Arial" charset="0"/>
                        </a:rPr>
                        <a:t>PARTIES PRENANTES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500" b="1" i="0" u="none" strike="noStrike" cap="none" normalizeH="0" baseline="0">
                          <a:ln>
                            <a:noFill/>
                          </a:ln>
                          <a:solidFill>
                            <a:schemeClr val="bg1"/>
                          </a:solidFill>
                          <a:effectLst/>
                          <a:latin typeface="Arial" charset="0"/>
                          <a:ea typeface="Arial" charset="0"/>
                          <a:cs typeface="Arial" charset="0"/>
                        </a:rPr>
                        <a:t>POUVOIR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500" b="1" i="0" u="none" strike="noStrike" cap="none" normalizeH="0" baseline="0">
                          <a:ln>
                            <a:noFill/>
                          </a:ln>
                          <a:solidFill>
                            <a:schemeClr val="bg1"/>
                          </a:solidFill>
                          <a:effectLst/>
                          <a:latin typeface="Arial" charset="0"/>
                          <a:ea typeface="Arial" charset="0"/>
                          <a:cs typeface="Arial" charset="0"/>
                        </a:rPr>
                        <a:t>URGENCE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500" b="1" i="0" u="none" strike="noStrike" cap="none" normalizeH="0" baseline="0">
                          <a:ln>
                            <a:noFill/>
                          </a:ln>
                          <a:solidFill>
                            <a:schemeClr val="bg1"/>
                          </a:solidFill>
                          <a:effectLst/>
                          <a:latin typeface="Arial" charset="0"/>
                          <a:ea typeface="Arial" charset="0"/>
                          <a:cs typeface="Arial" charset="0"/>
                        </a:rPr>
                        <a:t>LÉGITIMITÉ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65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0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3362" name="Title 4"/>
          <p:cNvSpPr>
            <a:spLocks noGrp="1"/>
          </p:cNvSpPr>
          <p:nvPr>
            <p:ph type="title" idx="4294967295"/>
          </p:nvPr>
        </p:nvSpPr>
        <p:spPr>
          <a:xfrm>
            <a:off x="457200" y="274638"/>
            <a:ext cx="8229600" cy="792162"/>
          </a:xfrm>
        </p:spPr>
        <p:txBody>
          <a:bodyPr/>
          <a:lstStyle/>
          <a:p>
            <a:pPr eaLnBrk="1" hangingPunct="1"/>
            <a:r>
              <a:rPr lang="fr-FR">
                <a:latin typeface="Arial" charset="0"/>
                <a:cs typeface="Arial" charset="0"/>
              </a:rPr>
              <a:t>Liste des parties prenantes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3"/>
          <p:cNvPicPr>
            <a:picLocks noChangeArrowheads="1"/>
          </p:cNvPicPr>
          <p:nvPr/>
        </p:nvPicPr>
        <p:blipFill>
          <a:blip r:embed="rId3"/>
          <a:srcRect l="8890" t="8752" r="9583" b="1929"/>
          <a:stretch>
            <a:fillRect/>
          </a:stretch>
        </p:blipFill>
        <p:spPr bwMode="auto">
          <a:xfrm>
            <a:off x="0" y="-182563"/>
            <a:ext cx="9144000" cy="7192963"/>
          </a:xfrm>
          <a:prstGeom prst="rect">
            <a:avLst/>
          </a:prstGeom>
          <a:noFill/>
          <a:ln w="9525">
            <a:noFill/>
            <a:miter lim="800000"/>
            <a:headEnd/>
            <a:tailEnd/>
          </a:ln>
        </p:spPr>
      </p:pic>
      <p:sp>
        <p:nvSpPr>
          <p:cNvPr id="54275" name="Text Box 4"/>
          <p:cNvSpPr txBox="1">
            <a:spLocks noChangeArrowheads="1"/>
          </p:cNvSpPr>
          <p:nvPr/>
        </p:nvSpPr>
        <p:spPr bwMode="auto">
          <a:xfrm>
            <a:off x="6284913" y="225425"/>
            <a:ext cx="2859087" cy="5238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spcBef>
                <a:spcPct val="50000"/>
              </a:spcBef>
            </a:pPr>
            <a:r>
              <a:rPr lang="fr-FR" sz="1400">
                <a:solidFill>
                  <a:srgbClr val="000066"/>
                </a:solidFill>
                <a:ea typeface="Arial" charset="0"/>
                <a:cs typeface="Arial" charset="0"/>
              </a:rPr>
              <a:t>Ministres du gouvernement national</a:t>
            </a:r>
          </a:p>
        </p:txBody>
      </p:sp>
      <p:sp>
        <p:nvSpPr>
          <p:cNvPr id="54276" name="Text Box 5"/>
          <p:cNvSpPr txBox="1">
            <a:spLocks noChangeArrowheads="1"/>
          </p:cNvSpPr>
          <p:nvPr/>
        </p:nvSpPr>
        <p:spPr bwMode="auto">
          <a:xfrm>
            <a:off x="171450" y="6172200"/>
            <a:ext cx="2495550" cy="3079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spcBef>
                <a:spcPct val="50000"/>
              </a:spcBef>
            </a:pPr>
            <a:r>
              <a:rPr lang="en-GB" sz="1400">
                <a:solidFill>
                  <a:srgbClr val="000066"/>
                </a:solidFill>
                <a:ea typeface="Arial" charset="0"/>
                <a:cs typeface="Arial" charset="0"/>
              </a:rPr>
              <a:t>Pays </a:t>
            </a:r>
            <a:r>
              <a:rPr lang="fr-FR" sz="1400">
                <a:solidFill>
                  <a:srgbClr val="000066"/>
                </a:solidFill>
                <a:ea typeface="Arial" charset="0"/>
                <a:cs typeface="Arial" charset="0"/>
              </a:rPr>
              <a:t>donateurs</a:t>
            </a:r>
          </a:p>
        </p:txBody>
      </p:sp>
      <p:sp>
        <p:nvSpPr>
          <p:cNvPr id="54277" name="Text Box 6"/>
          <p:cNvSpPr txBox="1">
            <a:spLocks noChangeArrowheads="1"/>
          </p:cNvSpPr>
          <p:nvPr/>
        </p:nvSpPr>
        <p:spPr bwMode="auto">
          <a:xfrm>
            <a:off x="3209925" y="6473825"/>
            <a:ext cx="3267075" cy="3079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lgn="ctr">
              <a:spcBef>
                <a:spcPct val="50000"/>
              </a:spcBef>
            </a:pPr>
            <a:r>
              <a:rPr lang="fr-FR" sz="1400">
                <a:solidFill>
                  <a:srgbClr val="000066"/>
                </a:solidFill>
                <a:ea typeface="Arial" charset="0"/>
                <a:cs typeface="Arial" charset="0"/>
              </a:rPr>
              <a:t>Fonctionnaires nationaux</a:t>
            </a:r>
          </a:p>
        </p:txBody>
      </p:sp>
      <p:sp>
        <p:nvSpPr>
          <p:cNvPr id="54278" name="Text Box 7"/>
          <p:cNvSpPr txBox="1">
            <a:spLocks noChangeArrowheads="1"/>
          </p:cNvSpPr>
          <p:nvPr/>
        </p:nvSpPr>
        <p:spPr bwMode="auto">
          <a:xfrm>
            <a:off x="7192963" y="6019800"/>
            <a:ext cx="1951037" cy="5238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lgn="ctr">
              <a:spcBef>
                <a:spcPct val="50000"/>
              </a:spcBef>
            </a:pPr>
            <a:r>
              <a:rPr lang="fr-FR" sz="1400">
                <a:solidFill>
                  <a:srgbClr val="000066"/>
                </a:solidFill>
                <a:ea typeface="Arial" charset="0"/>
                <a:cs typeface="Arial" charset="0"/>
              </a:rPr>
              <a:t>Parlementaires nationaux</a:t>
            </a:r>
          </a:p>
        </p:txBody>
      </p:sp>
      <p:sp>
        <p:nvSpPr>
          <p:cNvPr id="54279" name="Text Box 12"/>
          <p:cNvSpPr txBox="1">
            <a:spLocks noChangeArrowheads="1"/>
          </p:cNvSpPr>
          <p:nvPr/>
        </p:nvSpPr>
        <p:spPr bwMode="auto">
          <a:xfrm>
            <a:off x="0" y="304800"/>
            <a:ext cx="2859088" cy="523875"/>
          </a:xfrm>
          <a:prstGeom prst="rect">
            <a:avLst/>
          </a:prstGeom>
          <a:noFill/>
          <a:ln w="9525">
            <a:noFill/>
            <a:miter lim="800000"/>
            <a:headEnd/>
            <a:tailEnd/>
          </a:ln>
        </p:spPr>
        <p:txBody>
          <a:bodyPr lIns="91418" tIns="45710" rIns="91418" bIns="45710">
            <a:prstTxWarp prst="textNoShape">
              <a:avLst/>
            </a:prstTxWarp>
            <a:spAutoFit/>
          </a:bodyPr>
          <a:lstStyle/>
          <a:p>
            <a:pPr marL="342900" indent="-342900">
              <a:spcBef>
                <a:spcPct val="50000"/>
              </a:spcBef>
            </a:pPr>
            <a:r>
              <a:rPr lang="fr-FR" sz="1400">
                <a:solidFill>
                  <a:srgbClr val="000066"/>
                </a:solidFill>
                <a:ea typeface="Arial" charset="0"/>
                <a:cs typeface="Arial" charset="0"/>
              </a:rPr>
              <a:t>Personnalités politiques régionales/locales</a:t>
            </a:r>
          </a:p>
        </p:txBody>
      </p:sp>
      <p:sp>
        <p:nvSpPr>
          <p:cNvPr id="54280" name="Title 12"/>
          <p:cNvSpPr>
            <a:spLocks noGrp="1"/>
          </p:cNvSpPr>
          <p:nvPr>
            <p:ph type="title" idx="4294967295"/>
          </p:nvPr>
        </p:nvSpPr>
        <p:spPr>
          <a:xfrm>
            <a:off x="3200400" y="2743200"/>
            <a:ext cx="3505200" cy="1143000"/>
          </a:xfrm>
        </p:spPr>
        <p:txBody>
          <a:bodyPr/>
          <a:lstStyle/>
          <a:p>
            <a:pPr eaLnBrk="1" hangingPunct="1"/>
            <a:r>
              <a:rPr lang="fr-FR" sz="2400">
                <a:solidFill>
                  <a:schemeClr val="tx1"/>
                </a:solidFill>
                <a:latin typeface="Arial" charset="0"/>
                <a:cs typeface="Arial" charset="0"/>
              </a:rPr>
              <a:t>Autorités parties prenantes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1902" name="Group 46"/>
          <p:cNvGraphicFramePr>
            <a:graphicFrameLocks noGrp="1"/>
          </p:cNvGraphicFramePr>
          <p:nvPr/>
        </p:nvGraphicFramePr>
        <p:xfrm>
          <a:off x="0" y="762000"/>
          <a:ext cx="9115425" cy="6429375"/>
        </p:xfrm>
        <a:graphic>
          <a:graphicData uri="http://schemas.openxmlformats.org/drawingml/2006/table">
            <a:tbl>
              <a:tblPr/>
              <a:tblGrid>
                <a:gridCol w="1403350"/>
                <a:gridCol w="3663950"/>
                <a:gridCol w="4048125"/>
              </a:tblGrid>
              <a:tr h="5222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300" b="0" i="0" u="none" strike="noStrike" cap="none" normalizeH="0" baseline="0">
                        <a:ln>
                          <a:noFill/>
                        </a:ln>
                        <a:solidFill>
                          <a:schemeClr val="tx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Caractéristiques organisationnelles actuelles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Lesquelles posent actuellement problème pour l’engagement des parties prenantes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12049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1" i="0" u="none" strike="noStrike" cap="none" normalizeH="0" baseline="0">
                          <a:ln>
                            <a:noFill/>
                          </a:ln>
                          <a:solidFill>
                            <a:schemeClr val="tx1"/>
                          </a:solidFill>
                          <a:effectLst/>
                          <a:latin typeface="Arial" charset="0"/>
                          <a:ea typeface="Arial" charset="0"/>
                          <a:cs typeface="Arial" charset="0"/>
                        </a:rPr>
                        <a:t>Forces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6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1" i="0" u="none" strike="noStrike" cap="none" normalizeH="0" baseline="0">
                          <a:ln>
                            <a:noFill/>
                          </a:ln>
                          <a:solidFill>
                            <a:schemeClr val="tx1"/>
                          </a:solidFill>
                          <a:effectLst/>
                          <a:latin typeface="Arial" charset="0"/>
                          <a:ea typeface="Arial" charset="0"/>
                          <a:cs typeface="Arial" charset="0"/>
                        </a:rPr>
                        <a:t>Faiblesses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GB" sz="1300" b="0" i="0" u="none" strike="noStrike" cap="none" normalizeH="0" baseline="0">
                        <a:ln>
                          <a:noFill/>
                        </a:ln>
                        <a:solidFill>
                          <a:schemeClr val="tx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Analyse externe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Quelles sont les opportunités directement liées à une catégorie de parties prenantes spécifique ? Quelles sont les menaces susceptibles de poser problème dans les relations avec les parties prenantes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12049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1" i="0" u="none" strike="noStrike" cap="none" normalizeH="0" baseline="0">
                          <a:ln>
                            <a:noFill/>
                          </a:ln>
                          <a:solidFill>
                            <a:schemeClr val="tx1"/>
                          </a:solidFill>
                          <a:effectLst/>
                          <a:latin typeface="Arial" charset="0"/>
                          <a:ea typeface="Arial" charset="0"/>
                          <a:cs typeface="Arial" charset="0"/>
                        </a:rPr>
                        <a:t>Opportunités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33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1" i="0" u="none" strike="noStrike" cap="none" normalizeH="0" baseline="0">
                          <a:ln>
                            <a:noFill/>
                          </a:ln>
                          <a:solidFill>
                            <a:schemeClr val="tx1"/>
                          </a:solidFill>
                          <a:effectLst/>
                          <a:latin typeface="Arial" charset="0"/>
                          <a:ea typeface="Arial" charset="0"/>
                          <a:cs typeface="Arial" charset="0"/>
                        </a:rPr>
                        <a:t>Menaces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5328" name="Title 3"/>
          <p:cNvSpPr>
            <a:spLocks noGrp="1"/>
          </p:cNvSpPr>
          <p:nvPr>
            <p:ph type="title" idx="4294967295"/>
          </p:nvPr>
        </p:nvSpPr>
        <p:spPr>
          <a:xfrm>
            <a:off x="533400" y="0"/>
            <a:ext cx="8229600" cy="685800"/>
          </a:xfrm>
        </p:spPr>
        <p:txBody>
          <a:bodyPr/>
          <a:lstStyle/>
          <a:p>
            <a:pPr eaLnBrk="1" hangingPunct="1"/>
            <a:r>
              <a:rPr lang="fr-FR">
                <a:latin typeface="Arial" charset="0"/>
                <a:cs typeface="Arial" charset="0"/>
              </a:rPr>
              <a:t>Analyse SWOT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3953" name="Group 49"/>
          <p:cNvGraphicFramePr>
            <a:graphicFrameLocks noGrp="1"/>
          </p:cNvGraphicFramePr>
          <p:nvPr/>
        </p:nvGraphicFramePr>
        <p:xfrm>
          <a:off x="0" y="990600"/>
          <a:ext cx="9021763" cy="5767388"/>
        </p:xfrm>
        <a:graphic>
          <a:graphicData uri="http://schemas.openxmlformats.org/drawingml/2006/table">
            <a:tbl>
              <a:tblPr/>
              <a:tblGrid>
                <a:gridCol w="1409700"/>
                <a:gridCol w="1825625"/>
                <a:gridCol w="1933575"/>
                <a:gridCol w="1770063"/>
                <a:gridCol w="2082800"/>
              </a:tblGrid>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300" b="0"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Problèmes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Impact non financier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Impact financier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Impact sur la réputation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Impact sur les relations avec les parties prenantes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2715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6360" name="Title 3"/>
          <p:cNvSpPr>
            <a:spLocks noGrp="1"/>
          </p:cNvSpPr>
          <p:nvPr>
            <p:ph type="title" idx="4294967295"/>
          </p:nvPr>
        </p:nvSpPr>
        <p:spPr>
          <a:xfrm>
            <a:off x="457200" y="76200"/>
            <a:ext cx="8229600" cy="685800"/>
          </a:xfrm>
        </p:spPr>
        <p:txBody>
          <a:bodyPr/>
          <a:lstStyle/>
          <a:p>
            <a:pPr eaLnBrk="1" hangingPunct="1"/>
            <a:r>
              <a:rPr lang="fr-FR">
                <a:latin typeface="Arial" charset="0"/>
                <a:cs typeface="Arial" charset="0"/>
              </a:rPr>
              <a:t>Analyse des problèmes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6012" name="Group 60"/>
          <p:cNvGraphicFramePr>
            <a:graphicFrameLocks noGrp="1"/>
          </p:cNvGraphicFramePr>
          <p:nvPr/>
        </p:nvGraphicFramePr>
        <p:xfrm>
          <a:off x="34925" y="989013"/>
          <a:ext cx="9093200" cy="5929312"/>
        </p:xfrm>
        <a:graphic>
          <a:graphicData uri="http://schemas.openxmlformats.org/drawingml/2006/table">
            <a:tbl>
              <a:tblPr/>
              <a:tblGrid>
                <a:gridCol w="1717675"/>
                <a:gridCol w="1924050"/>
                <a:gridCol w="1898650"/>
                <a:gridCol w="1885950"/>
                <a:gridCol w="1666875"/>
              </a:tblGrid>
              <a:tr h="5492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300" b="0"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1" i="0" u="none" strike="noStrike" cap="none" normalizeH="0" baseline="0">
                          <a:ln>
                            <a:noFill/>
                          </a:ln>
                          <a:solidFill>
                            <a:schemeClr val="tx1"/>
                          </a:solidFill>
                          <a:effectLst/>
                          <a:latin typeface="Arial" charset="0"/>
                          <a:ea typeface="Arial" charset="0"/>
                          <a:cs typeface="Arial" charset="0"/>
                        </a:rPr>
                        <a:t>Problème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Responsabilité première pour l’organisation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Responsabilité partagée pour l’organisation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Assistance et influence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300" b="0" i="0" u="none" strike="noStrike" cap="none" normalizeH="0" baseline="0">
                          <a:ln>
                            <a:noFill/>
                          </a:ln>
                          <a:solidFill>
                            <a:schemeClr val="tx1"/>
                          </a:solidFill>
                          <a:effectLst/>
                          <a:latin typeface="Arial" charset="0"/>
                          <a:ea typeface="Arial" charset="0"/>
                          <a:cs typeface="Arial" charset="0"/>
                        </a:rPr>
                        <a:t>Défense de la cause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3112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12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96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12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1"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7384" name="Title 3"/>
          <p:cNvSpPr>
            <a:spLocks noGrp="1"/>
          </p:cNvSpPr>
          <p:nvPr>
            <p:ph type="title" idx="4294967295"/>
          </p:nvPr>
        </p:nvSpPr>
        <p:spPr>
          <a:xfrm>
            <a:off x="457200" y="152400"/>
            <a:ext cx="8229600" cy="715963"/>
          </a:xfrm>
        </p:spPr>
        <p:txBody>
          <a:bodyPr/>
          <a:lstStyle/>
          <a:p>
            <a:pPr eaLnBrk="1" hangingPunct="1"/>
            <a:r>
              <a:rPr lang="fr-FR">
                <a:latin typeface="Arial" charset="0"/>
                <a:cs typeface="Arial" charset="0"/>
              </a:rPr>
              <a:t>Répartition des responsabilités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8217" name="Group 217"/>
          <p:cNvGraphicFramePr>
            <a:graphicFrameLocks noGrp="1"/>
          </p:cNvGraphicFramePr>
          <p:nvPr/>
        </p:nvGraphicFramePr>
        <p:xfrm>
          <a:off x="0" y="1295400"/>
          <a:ext cx="9144000" cy="6478588"/>
        </p:xfrm>
        <a:graphic>
          <a:graphicData uri="http://schemas.openxmlformats.org/drawingml/2006/table">
            <a:tbl>
              <a:tblPr/>
              <a:tblGrid>
                <a:gridCol w="1298575"/>
                <a:gridCol w="1552575"/>
                <a:gridCol w="933450"/>
                <a:gridCol w="1863725"/>
                <a:gridCol w="1476375"/>
                <a:gridCol w="2019300"/>
              </a:tblGrid>
              <a:tr h="307975">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200" b="1"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200" b="1"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200" b="1" i="0" u="none" strike="noStrike" cap="none" normalizeH="0" baseline="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1" i="0" u="none" strike="noStrike" cap="none" normalizeH="0" baseline="0">
                          <a:ln>
                            <a:noFill/>
                          </a:ln>
                          <a:solidFill>
                            <a:schemeClr val="tx1"/>
                          </a:solidFill>
                          <a:effectLst/>
                          <a:latin typeface="Arial" charset="0"/>
                          <a:ea typeface="Arial" charset="0"/>
                          <a:cs typeface="Arial" charset="0"/>
                        </a:rPr>
                        <a:t>Problème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200" b="1" i="0" u="none" strike="noStrike" cap="none" normalizeH="0" baseline="0">
                          <a:ln>
                            <a:noFill/>
                          </a:ln>
                          <a:solidFill>
                            <a:schemeClr val="tx1"/>
                          </a:solidFill>
                          <a:effectLst/>
                          <a:latin typeface="Arial" charset="0"/>
                          <a:ea typeface="Arial" charset="0"/>
                          <a:cs typeface="Arial" charset="0"/>
                        </a:rPr>
                        <a:t>Connaissances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200" b="1" i="0" u="none" strike="noStrike" cap="none" normalizeH="0" baseline="0">
                          <a:ln>
                            <a:noFill/>
                          </a:ln>
                          <a:solidFill>
                            <a:schemeClr val="tx1"/>
                          </a:solidFill>
                          <a:effectLst/>
                          <a:latin typeface="Arial" charset="0"/>
                          <a:ea typeface="Arial" charset="0"/>
                          <a:cs typeface="Arial" charset="0"/>
                        </a:rPr>
                        <a:t>Attitude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fr-FR" sz="1200" b="1" i="0" u="none" strike="noStrike" cap="none" normalizeH="0" baseline="0">
                          <a:ln>
                            <a:noFill/>
                          </a:ln>
                          <a:solidFill>
                            <a:schemeClr val="tx1"/>
                          </a:solidFill>
                          <a:effectLst/>
                          <a:latin typeface="Arial" charset="0"/>
                          <a:ea typeface="Arial" charset="0"/>
                          <a:cs typeface="Arial" charset="0"/>
                        </a:rPr>
                        <a:t>Comportement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r>
              <a:tr h="13716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Actuellement : niveau élevé/moyen/faible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Niveau souhaité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Actuellement : positive/neutre/négative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Quel comportement les parties prenantes attendent-elles de nous en ce qui concerne ce problème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a:ln>
                            <a:noFill/>
                          </a:ln>
                          <a:solidFill>
                            <a:schemeClr val="tx1"/>
                          </a:solidFill>
                          <a:effectLst/>
                          <a:latin typeface="Arial" charset="0"/>
                          <a:ea typeface="Arial" charset="0"/>
                          <a:cs typeface="Arial" charset="0"/>
                        </a:rPr>
                        <a:t>Quel comportement attendons-nous des parties prenantes en ce qui concerne ce problème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fr-FR" sz="13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8460" name="Title 3"/>
          <p:cNvSpPr>
            <a:spLocks noGrp="1"/>
          </p:cNvSpPr>
          <p:nvPr>
            <p:ph type="title" idx="4294967295"/>
          </p:nvPr>
        </p:nvSpPr>
        <p:spPr>
          <a:xfrm>
            <a:off x="152400" y="0"/>
            <a:ext cx="8534400" cy="639763"/>
          </a:xfrm>
        </p:spPr>
        <p:txBody>
          <a:bodyPr/>
          <a:lstStyle/>
          <a:p>
            <a:pPr eaLnBrk="1" hangingPunct="1"/>
            <a:r>
              <a:rPr lang="fr-FR" sz="2800">
                <a:latin typeface="Arial" charset="0"/>
                <a:cs typeface="Arial" charset="0"/>
              </a:rPr>
              <a:t>Matrice des connaissances, des attitudes</a:t>
            </a:r>
            <a:br>
              <a:rPr lang="fr-FR" sz="2800">
                <a:latin typeface="Arial" charset="0"/>
                <a:cs typeface="Arial" charset="0"/>
              </a:rPr>
            </a:br>
            <a:r>
              <a:rPr lang="fr-FR" sz="2800">
                <a:latin typeface="Arial" charset="0"/>
                <a:cs typeface="Arial" charset="0"/>
              </a:rPr>
              <a:t>et des comportements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609600" y="3886200"/>
            <a:ext cx="8229600" cy="838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endParaRPr lang="fr-FR" sz="3200">
              <a:latin typeface="Calibri" charset="0"/>
            </a:endParaRPr>
          </a:p>
        </p:txBody>
      </p:sp>
      <p:pic>
        <p:nvPicPr>
          <p:cNvPr id="59395" name="Picture 5" descr="powerpoint-banner.gif"/>
          <p:cNvPicPr>
            <a:picLocks noChangeAspect="1"/>
          </p:cNvPicPr>
          <p:nvPr/>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59396" name="TextBox 6"/>
          <p:cNvSpPr txBox="1">
            <a:spLocks noChangeArrowheads="1"/>
          </p:cNvSpPr>
          <p:nvPr/>
        </p:nvSpPr>
        <p:spPr bwMode="auto">
          <a:xfrm>
            <a:off x="3124200" y="381000"/>
            <a:ext cx="5029200" cy="276225"/>
          </a:xfrm>
          <a:prstGeom prst="rect">
            <a:avLst/>
          </a:prstGeom>
          <a:noFill/>
          <a:ln w="9525">
            <a:noFill/>
            <a:miter lim="800000"/>
            <a:headEnd/>
            <a:tailEnd/>
          </a:ln>
        </p:spPr>
        <p:txBody>
          <a:bodyPr>
            <a:prstTxWarp prst="textNoShape">
              <a:avLst/>
            </a:prstTxWarp>
            <a:spAutoFit/>
          </a:bodyPr>
          <a:lstStyle/>
          <a:p>
            <a:r>
              <a:rPr lang="en-US" sz="1200" b="1" i="1">
                <a:solidFill>
                  <a:schemeClr val="bg1"/>
                </a:solidFill>
                <a:ea typeface="Arial" charset="0"/>
                <a:cs typeface="Arial" charset="0"/>
              </a:rPr>
              <a:t>unite and deliver effective support for countries</a:t>
            </a:r>
          </a:p>
        </p:txBody>
      </p:sp>
      <p:sp>
        <p:nvSpPr>
          <p:cNvPr id="59397" name="Title 8"/>
          <p:cNvSpPr>
            <a:spLocks noGrp="1"/>
          </p:cNvSpPr>
          <p:nvPr>
            <p:ph type="title"/>
          </p:nvPr>
        </p:nvSpPr>
        <p:spPr>
          <a:xfrm>
            <a:off x="381000" y="3048000"/>
            <a:ext cx="8229600" cy="1143000"/>
          </a:xfrm>
        </p:spPr>
        <p:txBody>
          <a:bodyPr/>
          <a:lstStyle/>
          <a:p>
            <a:pPr eaLnBrk="1" hangingPunct="1"/>
            <a:r>
              <a:rPr lang="fr-FR" sz="4400">
                <a:latin typeface="Arial" charset="0"/>
                <a:cs typeface="Arial" charset="0"/>
              </a:rPr>
              <a:t>Merci</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4191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4" descr="H:\Photos\Manny\Bhutan\106305003_x14saqRR_bhutan65.jpg"/>
          <p:cNvPicPr>
            <a:picLocks noChangeAspect="1" noChangeArrowheads="1"/>
          </p:cNvPicPr>
          <p:nvPr/>
        </p:nvPicPr>
        <p:blipFill>
          <a:blip r:embed="rId3"/>
          <a:srcRect l="45972"/>
          <a:stretch>
            <a:fillRect/>
          </a:stretch>
        </p:blipFill>
        <p:spPr bwMode="auto">
          <a:xfrm>
            <a:off x="3860800" y="0"/>
            <a:ext cx="5283200" cy="6858000"/>
          </a:xfrm>
          <a:prstGeom prst="rect">
            <a:avLst/>
          </a:prstGeom>
          <a:noFill/>
          <a:ln w="9525">
            <a:noFill/>
            <a:miter lim="800000"/>
            <a:headEnd/>
            <a:tailEnd/>
          </a:ln>
        </p:spPr>
      </p:pic>
      <p:sp>
        <p:nvSpPr>
          <p:cNvPr id="8196" name="Title 4"/>
          <p:cNvSpPr>
            <a:spLocks noGrp="1"/>
          </p:cNvSpPr>
          <p:nvPr>
            <p:ph type="title" idx="4294967295"/>
          </p:nvPr>
        </p:nvSpPr>
        <p:spPr>
          <a:xfrm>
            <a:off x="533400" y="2667000"/>
            <a:ext cx="2895600" cy="1143000"/>
          </a:xfrm>
        </p:spPr>
        <p:txBody>
          <a:bodyPr/>
          <a:lstStyle/>
          <a:p>
            <a:pPr eaLnBrk="1" hangingPunct="1"/>
            <a:r>
              <a:rPr lang="fr-FR" sz="4000">
                <a:latin typeface="Arial" charset="0"/>
                <a:cs typeface="Arial" charset="0"/>
              </a:rPr>
              <a:t>Partie I :</a:t>
            </a:r>
            <a:br>
              <a:rPr lang="fr-FR" sz="4000">
                <a:latin typeface="Arial" charset="0"/>
                <a:cs typeface="Arial" charset="0"/>
              </a:rPr>
            </a:br>
            <a:r>
              <a:rPr lang="fr-FR" sz="4000">
                <a:latin typeface="Arial" charset="0"/>
                <a:cs typeface="Arial" charset="0"/>
              </a:rPr>
              <a:t>La théorie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H:\Photos\Manny\Bhutan\106305003_x14saqRR_bhutan65.jpg"/>
          <p:cNvPicPr>
            <a:picLocks noChangeAspect="1" noChangeArrowheads="1"/>
          </p:cNvPicPr>
          <p:nvPr/>
        </p:nvPicPr>
        <p:blipFill>
          <a:blip r:embed="rId3"/>
          <a:srcRect r="53249"/>
          <a:stretch>
            <a:fillRect/>
          </a:stretch>
        </p:blipFill>
        <p:spPr bwMode="auto">
          <a:xfrm>
            <a:off x="0" y="0"/>
            <a:ext cx="4572000" cy="6858000"/>
          </a:xfrm>
          <a:prstGeom prst="rect">
            <a:avLst/>
          </a:prstGeom>
          <a:noFill/>
          <a:ln w="9525">
            <a:noFill/>
            <a:miter lim="800000"/>
            <a:headEnd/>
            <a:tailEnd/>
          </a:ln>
        </p:spPr>
      </p:pic>
      <p:sp>
        <p:nvSpPr>
          <p:cNvPr id="9219" name="Title 4"/>
          <p:cNvSpPr>
            <a:spLocks noGrp="1"/>
          </p:cNvSpPr>
          <p:nvPr>
            <p:ph type="title" idx="4294967295"/>
          </p:nvPr>
        </p:nvSpPr>
        <p:spPr>
          <a:xfrm>
            <a:off x="4953000" y="1752600"/>
            <a:ext cx="3733800" cy="3078163"/>
          </a:xfrm>
        </p:spPr>
        <p:txBody>
          <a:bodyPr/>
          <a:lstStyle/>
          <a:p>
            <a:pPr eaLnBrk="1" hangingPunct="1"/>
            <a:r>
              <a:rPr lang="fr-FR">
                <a:latin typeface="Arial" charset="0"/>
                <a:cs typeface="Arial" charset="0"/>
              </a:rPr>
              <a:t>Les parties prenantes sont les personnes qui s’intéressent à une organisation et à ses activités.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799" y="1676400"/>
            <a:ext cx="3215765" cy="4546002"/>
          </a:xfrm>
          <a:prstGeom prst="rect">
            <a:avLst/>
          </a:prstGeom>
          <a:gradFill flip="none" rotWithShape="1">
            <a:gsLst>
              <a:gs pos="0">
                <a:schemeClr val="tx2"/>
              </a:gs>
              <a:gs pos="50000">
                <a:srgbClr val="3A6BA5"/>
              </a:gs>
              <a:gs pos="100000">
                <a:schemeClr val="accent1">
                  <a:shade val="100000"/>
                  <a:satMod val="115000"/>
                </a:schemeClr>
              </a:gs>
            </a:gsLst>
            <a:lin ang="5400000" scaled="1"/>
            <a:tileRect/>
          </a:gradFill>
          <a:ln>
            <a:noFill/>
          </a:ln>
          <a:effectLst>
            <a:outerShdw blurRad="76200" dir="13500000" sy="23000" kx="1200000" algn="br" rotWithShape="0">
              <a:prstClr val="black">
                <a:alpha val="20000"/>
              </a:prstClr>
            </a:outerShdw>
          </a:effectLst>
          <a:scene3d>
            <a:camera prst="perspective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sp3d/>
          </a:bodyPr>
          <a:lstStyle/>
          <a:p>
            <a:pPr algn="ctr" fontAlgn="auto">
              <a:spcBef>
                <a:spcPts val="0"/>
              </a:spcBef>
              <a:spcAft>
                <a:spcPts val="0"/>
              </a:spcAft>
              <a:defRPr/>
            </a:pPr>
            <a:endParaRPr lang="en-US" dirty="0">
              <a:solidFill>
                <a:prstClr val="white"/>
              </a:solidFill>
            </a:endParaRPr>
          </a:p>
        </p:txBody>
      </p:sp>
      <p:sp>
        <p:nvSpPr>
          <p:cNvPr id="10243" name="TextBox 8"/>
          <p:cNvSpPr txBox="1">
            <a:spLocks noChangeArrowheads="1"/>
          </p:cNvSpPr>
          <p:nvPr/>
        </p:nvSpPr>
        <p:spPr bwMode="auto">
          <a:xfrm flipH="1">
            <a:off x="3505200" y="2579688"/>
            <a:ext cx="5257800" cy="3508375"/>
          </a:xfrm>
          <a:prstGeom prst="rect">
            <a:avLst/>
          </a:prstGeom>
          <a:noFill/>
          <a:ln w="9525">
            <a:noFill/>
            <a:miter lim="800000"/>
            <a:headEnd/>
            <a:tailEnd/>
          </a:ln>
        </p:spPr>
        <p:txBody>
          <a:bodyPr>
            <a:prstTxWarp prst="textNoShape">
              <a:avLst/>
            </a:prstTxWarp>
            <a:spAutoFit/>
          </a:bodyPr>
          <a:lstStyle/>
          <a:p>
            <a:r>
              <a:rPr lang="fr-FR" sz="2800">
                <a:ea typeface="Arial" charset="0"/>
                <a:cs typeface="Arial" charset="0"/>
              </a:rPr>
              <a:t>Il cible des individus ou des groupes</a:t>
            </a:r>
          </a:p>
          <a:p>
            <a:endParaRPr lang="fr-FR" sz="2800">
              <a:ea typeface="Arial" charset="0"/>
              <a:cs typeface="Arial" charset="0"/>
            </a:endParaRPr>
          </a:p>
          <a:p>
            <a:r>
              <a:rPr lang="fr-FR" sz="2800">
                <a:ea typeface="Arial" charset="0"/>
                <a:cs typeface="Arial" charset="0"/>
              </a:rPr>
              <a:t>Il fait avancer les mandats des Nations Unies</a:t>
            </a:r>
          </a:p>
          <a:p>
            <a:endParaRPr lang="fr-FR" sz="2800">
              <a:ea typeface="Arial" charset="0"/>
              <a:cs typeface="Arial" charset="0"/>
            </a:endParaRPr>
          </a:p>
          <a:p>
            <a:r>
              <a:rPr lang="fr-FR" sz="2800">
                <a:ea typeface="Arial" charset="0"/>
                <a:cs typeface="Arial" charset="0"/>
              </a:rPr>
              <a:t>Il réduit les risques</a:t>
            </a:r>
          </a:p>
          <a:p>
            <a:endParaRPr lang="fr-FR" sz="2800">
              <a:ea typeface="Arial" charset="0"/>
              <a:cs typeface="Arial" charset="0"/>
            </a:endParaRPr>
          </a:p>
        </p:txBody>
      </p:sp>
      <p:pic>
        <p:nvPicPr>
          <p:cNvPr id="10244" name="Picture 4" descr="H:\Photos\Manny\Bali\88265606_471giXy8_B023.jpg"/>
          <p:cNvPicPr>
            <a:picLocks noChangeAspect="1" noChangeArrowheads="1"/>
          </p:cNvPicPr>
          <p:nvPr/>
        </p:nvPicPr>
        <p:blipFill>
          <a:blip r:embed="rId3"/>
          <a:srcRect/>
          <a:stretch>
            <a:fillRect/>
          </a:stretch>
        </p:blipFill>
        <p:spPr bwMode="auto">
          <a:xfrm>
            <a:off x="533400" y="2133600"/>
            <a:ext cx="2573338" cy="3783013"/>
          </a:xfrm>
          <a:prstGeom prst="rect">
            <a:avLst/>
          </a:prstGeom>
          <a:noFill/>
          <a:ln w="9525">
            <a:noFill/>
            <a:miter lim="800000"/>
            <a:headEnd/>
            <a:tailEnd/>
          </a:ln>
        </p:spPr>
      </p:pic>
      <p:sp>
        <p:nvSpPr>
          <p:cNvPr id="10245" name="Title 6"/>
          <p:cNvSpPr>
            <a:spLocks noGrp="1"/>
          </p:cNvSpPr>
          <p:nvPr>
            <p:ph type="title" idx="4294967295"/>
          </p:nvPr>
        </p:nvSpPr>
        <p:spPr/>
        <p:txBody>
          <a:bodyPr/>
          <a:lstStyle/>
          <a:p>
            <a:pPr eaLnBrk="1" hangingPunct="1"/>
            <a:r>
              <a:rPr lang="fr-FR">
                <a:latin typeface="Arial" charset="0"/>
                <a:ea typeface="ＭＳ Ｐゴシック" charset="-128"/>
                <a:cs typeface="Arial" charset="0"/>
              </a:rPr>
              <a:t>L’engagement des parties prenantes est un processus de gestion d’une relation.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H:\Photos\Manny\India\92820927_cdJCV12h_j041.jpg"/>
          <p:cNvPicPr>
            <a:picLocks noChangeAspect="1" noChangeArrowheads="1"/>
          </p:cNvPicPr>
          <p:nvPr/>
        </p:nvPicPr>
        <p:blipFill>
          <a:blip r:embed="rId3"/>
          <a:srcRect t="4745"/>
          <a:stretch>
            <a:fillRect/>
          </a:stretch>
        </p:blipFill>
        <p:spPr bwMode="auto">
          <a:xfrm>
            <a:off x="457200" y="1905000"/>
            <a:ext cx="8153400" cy="4953000"/>
          </a:xfrm>
          <a:prstGeom prst="rect">
            <a:avLst/>
          </a:prstGeom>
          <a:noFill/>
          <a:ln w="9525">
            <a:noFill/>
            <a:miter lim="800000"/>
            <a:headEnd/>
            <a:tailEnd/>
          </a:ln>
        </p:spPr>
      </p:pic>
      <p:sp>
        <p:nvSpPr>
          <p:cNvPr id="11267" name="Title 3"/>
          <p:cNvSpPr>
            <a:spLocks noGrp="1"/>
          </p:cNvSpPr>
          <p:nvPr>
            <p:ph type="title" idx="4294967295"/>
          </p:nvPr>
        </p:nvSpPr>
        <p:spPr>
          <a:xfrm>
            <a:off x="457200" y="76200"/>
            <a:ext cx="8229600" cy="1676400"/>
          </a:xfrm>
        </p:spPr>
        <p:txBody>
          <a:bodyPr/>
          <a:lstStyle/>
          <a:p>
            <a:pPr eaLnBrk="1" hangingPunct="1"/>
            <a:r>
              <a:rPr lang="fr-FR" sz="2800">
                <a:latin typeface="Arial" charset="0"/>
                <a:ea typeface="ＭＳ Ｐゴシック" charset="-128"/>
                <a:cs typeface="Arial" charset="0"/>
              </a:rPr>
              <a:t>La communication pour des actions de plaidoyer vise à influer sur une situation en prônant une action, une position ou un ensemble de principes spécifique.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D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UNDG PowerPoint Template</Template>
  <TotalTime>4722</TotalTime>
  <Words>8482</Words>
  <Application>Microsoft Macintosh PowerPoint</Application>
  <PresentationFormat>On-screen Show (4:3)</PresentationFormat>
  <Paragraphs>693</Paragraphs>
  <Slides>56</Slides>
  <Notes>56</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56</vt:i4>
      </vt:variant>
    </vt:vector>
  </HeadingPairs>
  <TitlesOfParts>
    <vt:vector size="66" baseType="lpstr">
      <vt:lpstr>Arial</vt:lpstr>
      <vt:lpstr>Calibri</vt:lpstr>
      <vt:lpstr>ＭＳ Ｐゴシック</vt:lpstr>
      <vt:lpstr>Times New (W1)</vt:lpstr>
      <vt:lpstr>Times New Roman</vt:lpstr>
      <vt:lpstr>Trebuchet MS</vt:lpstr>
      <vt:lpstr>Wingdings</vt:lpstr>
      <vt:lpstr>ヒラギノ角ゴ Pro W3</vt:lpstr>
      <vt:lpstr>UNDG PowerPoint Template</vt:lpstr>
      <vt:lpstr>Office Theme</vt:lpstr>
      <vt:lpstr>Savoir communiquer pour mener des actions de plaidoyer et inciter les parties prenantes à s’engager</vt:lpstr>
      <vt:lpstr>Slide 2</vt:lpstr>
      <vt:lpstr>Agenda Partie I : La théorie</vt:lpstr>
      <vt:lpstr>Agenda Partie II : L’action</vt:lpstr>
      <vt:lpstr>Agenda Partie III  : Études de cas</vt:lpstr>
      <vt:lpstr>Partie I : La théorie</vt:lpstr>
      <vt:lpstr>Les parties prenantes sont les personnes qui s’intéressent à une organisation et à ses activités.</vt:lpstr>
      <vt:lpstr>L’engagement des parties prenantes est un processus de gestion d’une relation.</vt:lpstr>
      <vt:lpstr>La communication pour des actions de plaidoyer vise à influer sur une situation en prônant une action, une position ou un ensemble de principes spécifique.</vt:lpstr>
      <vt:lpstr>Slide 10</vt:lpstr>
      <vt:lpstr>Effets positifs des actions de plaidoyer et du management des parties prenantes</vt:lpstr>
      <vt:lpstr>Réorienter les activités des Nations Unies</vt:lpstr>
      <vt:lpstr>Partie II : L’action</vt:lpstr>
      <vt:lpstr>L’identification des parties prenantes se concentre sur trois caractéristiques.</vt:lpstr>
      <vt:lpstr>On peut hiérarchiser les parties prenantes en recourant à une grille d’évaluation Indiquez un score pour les aspects ci-dessous (par exemple :  élevé, moyen ou faible) </vt:lpstr>
      <vt:lpstr>Cartographiez les parties prenantes pour chaque grand problème ou objectif.</vt:lpstr>
      <vt:lpstr>Identifiez un ensemble potentiel de problèmes sur lesquels la communication permet d’attirer l’attention.</vt:lpstr>
      <vt:lpstr>Tenez compte des connaissances, de l’attitude et du comportement des parties prenantes vis-à-vis des problèmes considérés.</vt:lpstr>
      <vt:lpstr>Les grands principes à mettre en œuvre pour inciter les parties prenantes à s’engager</vt:lpstr>
      <vt:lpstr>Une analyse minutieuse renforce le plus souvent l’efficacité de la stratégie.</vt:lpstr>
      <vt:lpstr>Efforcez-vous de comprendre les différents points de vue.</vt:lpstr>
      <vt:lpstr>Le premier contact peut être déterminant pour la suite de la relation.</vt:lpstr>
      <vt:lpstr>Outils permettant l’engagement des parties prenantes locales selon une approche ascendante.</vt:lpstr>
      <vt:lpstr>Mettez à disposition les connaissances et les solutions des Nations Unies.</vt:lpstr>
      <vt:lpstr>Soyez prêt à saisir les opportunités.</vt:lpstr>
      <vt:lpstr>Établissez des partenariats de long terme avec les parties prenantes.</vt:lpstr>
      <vt:lpstr>Phases du développement de l’engagement.</vt:lpstr>
      <vt:lpstr>Partie III : Études de cas </vt:lpstr>
      <vt:lpstr>Étude de cas 1</vt:lpstr>
      <vt:lpstr>Campagne pour l’interdiction de fumer en Angleterre</vt:lpstr>
      <vt:lpstr>Slide 31</vt:lpstr>
      <vt:lpstr>Slide 32</vt:lpstr>
      <vt:lpstr>Inciter l’opinion publique à s’engager</vt:lpstr>
      <vt:lpstr>Slide 34</vt:lpstr>
      <vt:lpstr>Les principales leçons à retenir</vt:lpstr>
      <vt:lpstr>Les principales leçons à retenir</vt:lpstr>
      <vt:lpstr>Étude de cas 2</vt:lpstr>
      <vt:lpstr>Mettre fin à la pauvreté des enfants au Royaume-Uni : il est temps pour nous de « tenir notre promesse »</vt:lpstr>
      <vt:lpstr>Mettre fin à la pauvreté des enfants</vt:lpstr>
      <vt:lpstr>Pour l’opinion publique, l’initiative « Keep the Promise » a été une occasion sans précédent d’exprimer son souhait de voir disparaître la pauvreté des enfants. </vt:lpstr>
      <vt:lpstr>Qu’est-ce que ces actions ont déjà permis d’obtenir pour les enfants….?</vt:lpstr>
      <vt:lpstr>La campagne continue de faire pression sur le gouvernement pour qu’il tienne sa promesse.</vt:lpstr>
      <vt:lpstr>Exercices interactifs</vt:lpstr>
      <vt:lpstr>Atelier interactif, exercice 1</vt:lpstr>
      <vt:lpstr>Atelier interactif, exercice 2</vt:lpstr>
      <vt:lpstr>Exemples de parties prenantes au niveau des pouvoirs publics</vt:lpstr>
      <vt:lpstr>Principaux points à retenir</vt:lpstr>
      <vt:lpstr>Principaux points à retenir</vt:lpstr>
      <vt:lpstr>Outils de hiérarchisation</vt:lpstr>
      <vt:lpstr>Liste des parties prenantes</vt:lpstr>
      <vt:lpstr>Autorités parties prenantes</vt:lpstr>
      <vt:lpstr>Analyse SWOT</vt:lpstr>
      <vt:lpstr>Analyse des problèmes</vt:lpstr>
      <vt:lpstr>Répartition des responsabilités</vt:lpstr>
      <vt:lpstr>Matrice des connaissances, des attitudes et des comportements </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michael.kovrig</dc:creator>
  <cp:lastModifiedBy>Michael Kovrig</cp:lastModifiedBy>
  <cp:revision>309</cp:revision>
  <dcterms:created xsi:type="dcterms:W3CDTF">2009-11-13T22:36:46Z</dcterms:created>
  <dcterms:modified xsi:type="dcterms:W3CDTF">2009-11-13T22:37:01Z</dcterms:modified>
</cp:coreProperties>
</file>